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78"/>
  </p:notesMasterIdLst>
  <p:sldIdLst>
    <p:sldId id="256" r:id="rId2"/>
    <p:sldId id="258" r:id="rId3"/>
    <p:sldId id="284" r:id="rId4"/>
    <p:sldId id="285" r:id="rId5"/>
    <p:sldId id="286" r:id="rId6"/>
    <p:sldId id="294" r:id="rId7"/>
    <p:sldId id="287" r:id="rId8"/>
    <p:sldId id="288" r:id="rId9"/>
    <p:sldId id="260" r:id="rId10"/>
    <p:sldId id="328" r:id="rId11"/>
    <p:sldId id="290" r:id="rId12"/>
    <p:sldId id="289" r:id="rId13"/>
    <p:sldId id="291" r:id="rId14"/>
    <p:sldId id="295" r:id="rId15"/>
    <p:sldId id="329" r:id="rId16"/>
    <p:sldId id="296" r:id="rId17"/>
    <p:sldId id="298" r:id="rId18"/>
    <p:sldId id="297" r:id="rId19"/>
    <p:sldId id="301" r:id="rId20"/>
    <p:sldId id="335" r:id="rId21"/>
    <p:sldId id="293" r:id="rId22"/>
    <p:sldId id="300" r:id="rId23"/>
    <p:sldId id="331" r:id="rId24"/>
    <p:sldId id="302" r:id="rId25"/>
    <p:sldId id="306" r:id="rId26"/>
    <p:sldId id="333" r:id="rId27"/>
    <p:sldId id="337" r:id="rId28"/>
    <p:sldId id="303" r:id="rId29"/>
    <p:sldId id="304" r:id="rId30"/>
    <p:sldId id="275" r:id="rId31"/>
    <p:sldId id="310" r:id="rId32"/>
    <p:sldId id="349" r:id="rId33"/>
    <p:sldId id="312" r:id="rId34"/>
    <p:sldId id="320" r:id="rId35"/>
    <p:sldId id="325" r:id="rId36"/>
    <p:sldId id="326" r:id="rId37"/>
    <p:sldId id="323" r:id="rId38"/>
    <p:sldId id="340" r:id="rId39"/>
    <p:sldId id="342" r:id="rId40"/>
    <p:sldId id="341" r:id="rId41"/>
    <p:sldId id="343" r:id="rId42"/>
    <p:sldId id="344" r:id="rId43"/>
    <p:sldId id="346" r:id="rId44"/>
    <p:sldId id="345" r:id="rId45"/>
    <p:sldId id="347" r:id="rId46"/>
    <p:sldId id="371" r:id="rId47"/>
    <p:sldId id="370" r:id="rId48"/>
    <p:sldId id="307" r:id="rId49"/>
    <p:sldId id="350" r:id="rId50"/>
    <p:sldId id="364" r:id="rId51"/>
    <p:sldId id="314" r:id="rId52"/>
    <p:sldId id="365" r:id="rId53"/>
    <p:sldId id="283" r:id="rId54"/>
    <p:sldId id="366" r:id="rId55"/>
    <p:sldId id="313" r:id="rId56"/>
    <p:sldId id="367" r:id="rId57"/>
    <p:sldId id="315" r:id="rId58"/>
    <p:sldId id="338" r:id="rId59"/>
    <p:sldId id="351" r:id="rId60"/>
    <p:sldId id="368" r:id="rId61"/>
    <p:sldId id="316" r:id="rId62"/>
    <p:sldId id="318" r:id="rId63"/>
    <p:sldId id="369" r:id="rId64"/>
    <p:sldId id="319" r:id="rId65"/>
    <p:sldId id="332" r:id="rId66"/>
    <p:sldId id="352" r:id="rId67"/>
    <p:sldId id="353" r:id="rId68"/>
    <p:sldId id="355" r:id="rId69"/>
    <p:sldId id="356" r:id="rId70"/>
    <p:sldId id="354" r:id="rId71"/>
    <p:sldId id="362" r:id="rId72"/>
    <p:sldId id="358" r:id="rId73"/>
    <p:sldId id="359" r:id="rId74"/>
    <p:sldId id="363" r:id="rId75"/>
    <p:sldId id="339" r:id="rId76"/>
    <p:sldId id="266" r:id="rId77"/>
  </p:sldIdLst>
  <p:sldSz cx="9144000" cy="6858000" type="screen4x3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  <a:srgbClr val="A00000"/>
    <a:srgbClr val="C6DCF0"/>
    <a:srgbClr val="780000"/>
    <a:srgbClr val="64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4664" autoAdjust="0"/>
    <p:restoredTop sz="92415" autoAdjust="0"/>
  </p:normalViewPr>
  <p:slideViewPr>
    <p:cSldViewPr snapToGrid="0">
      <p:cViewPr varScale="1">
        <p:scale>
          <a:sx n="99" d="100"/>
          <a:sy n="99" d="100"/>
        </p:scale>
        <p:origin x="1086" y="4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18339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74" Type="http://schemas.openxmlformats.org/officeDocument/2006/relationships/slide" Target="slides/slide73.xml"/><Relationship Id="rId79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tableStyles" Target="tableStyles.xml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viewProps" Target="view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notesMaster" Target="notesMasters/notesMaster1.xml"/><Relationship Id="rId81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slide" Target="slides/slide75.xml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29" Type="http://schemas.openxmlformats.org/officeDocument/2006/relationships/slide" Target="slides/slide28.xml"/><Relationship Id="rId24" Type="http://schemas.openxmlformats.org/officeDocument/2006/relationships/slide" Target="slides/slide23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66" Type="http://schemas.openxmlformats.org/officeDocument/2006/relationships/slide" Target="slides/slide65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952453C-A5FB-4FDE-A708-76FC0F8C47D7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11BBF18-3133-4A5D-8652-4659B144CB24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9628681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BBF18-3133-4A5D-8652-4659B144CB24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4888262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BBF18-3133-4A5D-8652-4659B144CB24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5640015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BBF18-3133-4A5D-8652-4659B144CB24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638847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dirty="0"/>
              <a:t>leftmost:</a:t>
            </a:r>
            <a:r>
              <a:rPr lang="en-US" altLang="zh-CN" baseline="0" dirty="0"/>
              <a:t> whose lambda is left to any other</a:t>
            </a:r>
          </a:p>
          <a:p>
            <a:r>
              <a:rPr lang="en-US" altLang="zh-CN" baseline="0" dirty="0"/>
              <a:t>outermost: not contained in any other</a:t>
            </a:r>
          </a:p>
          <a:p>
            <a:r>
              <a:rPr lang="en-US" altLang="zh-CN" baseline="0" dirty="0"/>
              <a:t>innermost: not contain </a:t>
            </a:r>
            <a:r>
              <a:rPr lang="en-US" altLang="zh-CN" baseline="0"/>
              <a:t>any other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BBF18-3133-4A5D-8652-4659B144CB24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784700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BBF18-3133-4A5D-8652-4659B144CB24}" type="slidenum">
              <a:rPr lang="zh-CN" altLang="en-US" smtClean="0"/>
              <a:t>38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8431618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altLang="zh-CN" sz="1200" b="0" i="0" u="none" strike="noStrike" kern="1200" baseline="0" dirty="0">
                <a:solidFill>
                  <a:schemeClr val="tx1"/>
                </a:solidFill>
                <a:latin typeface="+mn-lt"/>
                <a:ea typeface="+mn-ea"/>
                <a:cs typeface="+mn-cs"/>
              </a:rPr>
              <a:t>recursive procedure</a:t>
            </a:r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BBF18-3133-4A5D-8652-4659B144CB24}" type="slidenum">
              <a:rPr lang="zh-CN" altLang="en-US" smtClean="0"/>
              <a:t>42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74432808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BBF18-3133-4A5D-8652-4659B144CB24}" type="slidenum">
              <a:rPr lang="zh-CN" altLang="en-US" smtClean="0"/>
              <a:t>43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547754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BBF18-3133-4A5D-8652-4659B144CB24}" type="slidenum">
              <a:rPr lang="zh-CN" altLang="en-US" smtClean="0"/>
              <a:t>49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8963517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BBF18-3133-4A5D-8652-4659B144CB24}" type="slidenum">
              <a:rPr lang="zh-CN" altLang="en-US" smtClean="0"/>
              <a:t>50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1916579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11BBF18-3133-4A5D-8652-4659B144CB24}" type="slidenum">
              <a:rPr lang="zh-CN" altLang="en-US" smtClean="0"/>
              <a:t>51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029031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7416A-26F7-4D36-8ACC-1F8188085B70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0659-85AF-4C3C-900B-33BD616533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6551841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7416A-26F7-4D36-8ACC-1F8188085B70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0659-85AF-4C3C-900B-33BD616533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026559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7416A-26F7-4D36-8ACC-1F8188085B70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0659-85AF-4C3C-900B-33BD616533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69028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7416A-26F7-4D36-8ACC-1F8188085B70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0659-85AF-4C3C-900B-33BD616533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8969698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7416A-26F7-4D36-8ACC-1F8188085B70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0659-85AF-4C3C-900B-33BD616533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7687394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7416A-26F7-4D36-8ACC-1F8188085B70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0659-85AF-4C3C-900B-33BD616533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3308461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7416A-26F7-4D36-8ACC-1F8188085B70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0659-85AF-4C3C-900B-33BD616533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2853079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7416A-26F7-4D36-8ACC-1F8188085B70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0659-85AF-4C3C-900B-33BD616533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2733662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zh-CN" altLang="en-US"/>
              <a:t>单击图标添加图片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7416A-26F7-4D36-8ACC-1F8188085B70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0659-85AF-4C3C-900B-33BD616533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3648823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7416A-26F7-4D36-8ACC-1F8188085B70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0659-85AF-4C3C-900B-33BD616533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81794247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垂直排列标题与&#10;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797416A-26F7-4D36-8ACC-1F8188085B70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9990659-85AF-4C3C-900B-33BD616533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948942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/>
              <a:t>单击此处编辑母版标题样式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797416A-26F7-4D36-8ACC-1F8188085B70}" type="datetimeFigureOut">
              <a:rPr lang="zh-CN" altLang="en-US" smtClean="0"/>
              <a:t>2026/9/16</a:t>
            </a:fld>
            <a:endParaRPr lang="zh-CN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zh-CN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9990659-85AF-4C3C-900B-33BD61653350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4050716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6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emf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emf"/><Relationship Id="rId2" Type="http://schemas.openxmlformats.org/officeDocument/2006/relationships/image" Target="../media/image8.emf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emf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6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emf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6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6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6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6.xml"/></Relationships>
</file>

<file path=ppt/slides/_rels/slide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9.png"/></Relationships>
</file>

<file path=ppt/slides/_rels/slide4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altLang="zh-CN" dirty="0">
                <a:sym typeface="Symbol" panose="05050102010706020507" pitchFamily="18" charset="2"/>
              </a:rPr>
              <a:t>Lambda </a:t>
            </a:r>
            <a:r>
              <a:rPr lang="en-US" altLang="zh-CN" dirty="0"/>
              <a:t>Calculus</a:t>
            </a:r>
            <a:endParaRPr lang="zh-CN" altLang="en-US" dirty="0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16686030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What is</a:t>
            </a:r>
            <a:r>
              <a:rPr lang="en-US" altLang="zh-CN">
                <a:sym typeface="Symbol" panose="05050102010706020507" pitchFamily="18" charset="2"/>
              </a:rPr>
              <a:t> -calculus</a:t>
            </a:r>
            <a:r>
              <a:rPr lang="en-US" altLang="zh-CN"/>
              <a:t>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Programming language</a:t>
            </a:r>
          </a:p>
          <a:p>
            <a:pPr lvl="1"/>
            <a:r>
              <a:rPr lang="en-US" altLang="zh-CN" dirty="0"/>
              <a:t>Invented in 1930s, by </a:t>
            </a:r>
            <a:r>
              <a:rPr lang="en-US" altLang="zh-CN" u="sng" dirty="0"/>
              <a:t>Alonzo Church </a:t>
            </a:r>
            <a:r>
              <a:rPr lang="en-US" altLang="zh-CN" dirty="0"/>
              <a:t>and </a:t>
            </a:r>
            <a:r>
              <a:rPr lang="en-US" altLang="zh-CN" u="sng" dirty="0"/>
              <a:t>Stephen Cole Kleene</a:t>
            </a:r>
          </a:p>
          <a:p>
            <a:pPr>
              <a:spcBef>
                <a:spcPts val="2400"/>
              </a:spcBef>
            </a:pPr>
            <a:r>
              <a:rPr lang="en-US" altLang="zh-CN" dirty="0"/>
              <a:t>Model for computation</a:t>
            </a:r>
          </a:p>
          <a:p>
            <a:pPr lvl="1"/>
            <a:r>
              <a:rPr lang="en-US" altLang="zh-CN" u="sng" dirty="0"/>
              <a:t>Alan Turing</a:t>
            </a:r>
            <a:r>
              <a:rPr lang="en-US" altLang="zh-CN" dirty="0"/>
              <a:t>, 1937: Turing machines equal </a:t>
            </a:r>
            <a:r>
              <a:rPr lang="en-US" altLang="zh-CN" dirty="0">
                <a:sym typeface="Symbol" panose="05050102010706020507" pitchFamily="18" charset="2"/>
              </a:rPr>
              <a:t>-calculus</a:t>
            </a:r>
            <a:r>
              <a:rPr lang="en-US" altLang="zh-CN" dirty="0"/>
              <a:t> in expressiveness</a:t>
            </a:r>
          </a:p>
        </p:txBody>
      </p:sp>
    </p:spTree>
    <p:extLst>
      <p:ext uri="{BB962C8B-B14F-4D97-AF65-F5344CB8AC3E}">
        <p14:creationId xmlns:p14="http://schemas.microsoft.com/office/powerpoint/2010/main" val="244610831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Why learn </a:t>
            </a:r>
            <a:r>
              <a:rPr lang="en-US" altLang="zh-CN" dirty="0">
                <a:sym typeface="Symbol" panose="05050102010706020507" pitchFamily="18" charset="2"/>
              </a:rPr>
              <a:t>-calculus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Foundations of functional programming</a:t>
            </a:r>
          </a:p>
          <a:p>
            <a:pPr lvl="1"/>
            <a:r>
              <a:rPr lang="en-US" altLang="zh-CN" dirty="0"/>
              <a:t>Lisp, ML, Haskell, …</a:t>
            </a:r>
          </a:p>
          <a:p>
            <a:r>
              <a:rPr lang="en-US" altLang="zh-CN" dirty="0"/>
              <a:t>Often used as a core language to study language theories</a:t>
            </a:r>
          </a:p>
          <a:p>
            <a:pPr lvl="1"/>
            <a:r>
              <a:rPr lang="en-US" altLang="zh-CN" dirty="0"/>
              <a:t>Type system</a:t>
            </a:r>
          </a:p>
          <a:p>
            <a:pPr lvl="1"/>
            <a:r>
              <a:rPr lang="en-US" altLang="zh-CN" dirty="0"/>
              <a:t>Scope and binding</a:t>
            </a:r>
          </a:p>
          <a:p>
            <a:pPr lvl="1"/>
            <a:r>
              <a:rPr lang="en-US" altLang="zh-CN" dirty="0"/>
              <a:t>Higher-order functions</a:t>
            </a:r>
          </a:p>
          <a:p>
            <a:pPr lvl="1"/>
            <a:r>
              <a:rPr lang="en-US" altLang="zh-CN" dirty="0"/>
              <a:t>Denotational semantics</a:t>
            </a:r>
          </a:p>
          <a:p>
            <a:pPr lvl="1"/>
            <a:r>
              <a:rPr lang="en-US" altLang="zh-CN" dirty="0"/>
              <a:t>Program equivalence</a:t>
            </a:r>
          </a:p>
          <a:p>
            <a:pPr lvl="1"/>
            <a:r>
              <a:rPr lang="en-US" altLang="zh-CN" dirty="0"/>
              <a:t>…</a:t>
            </a:r>
          </a:p>
          <a:p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4787411" y="3668584"/>
            <a:ext cx="3547697" cy="1554272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 err="1"/>
              <a:t>int</a:t>
            </a:r>
            <a:r>
              <a:rPr lang="en-US" altLang="zh-CN" sz="2000" dirty="0"/>
              <a:t> x = 0;</a:t>
            </a:r>
          </a:p>
          <a:p>
            <a:pPr>
              <a:spcBef>
                <a:spcPts val="600"/>
              </a:spcBef>
            </a:pPr>
            <a:r>
              <a:rPr lang="en-US" altLang="zh-CN" sz="2000" dirty="0"/>
              <a:t>for (</a:t>
            </a:r>
            <a:r>
              <a:rPr lang="en-US" altLang="zh-CN" sz="2000" dirty="0" err="1"/>
              <a:t>int</a:t>
            </a:r>
            <a:r>
              <a:rPr lang="en-US" altLang="zh-CN" sz="2000" dirty="0"/>
              <a:t> </a:t>
            </a:r>
            <a:r>
              <a:rPr lang="en-US" altLang="zh-CN" sz="2000" dirty="0" err="1"/>
              <a:t>i</a:t>
            </a:r>
            <a:r>
              <a:rPr lang="en-US" altLang="zh-CN" sz="2000" dirty="0"/>
              <a:t> = 0; </a:t>
            </a:r>
            <a:r>
              <a:rPr lang="en-US" altLang="zh-CN" sz="2000" dirty="0" err="1"/>
              <a:t>i</a:t>
            </a:r>
            <a:r>
              <a:rPr lang="en-US" altLang="zh-CN" sz="2000" dirty="0"/>
              <a:t> &lt; 10; </a:t>
            </a:r>
            <a:r>
              <a:rPr lang="en-US" altLang="zh-CN" sz="2000" dirty="0" err="1"/>
              <a:t>i</a:t>
            </a:r>
            <a:r>
              <a:rPr lang="en-US" altLang="zh-CN" sz="2000" dirty="0"/>
              <a:t>++)  {  x++;  }</a:t>
            </a:r>
          </a:p>
          <a:p>
            <a:pPr>
              <a:spcBef>
                <a:spcPts val="600"/>
              </a:spcBef>
            </a:pPr>
            <a:r>
              <a:rPr lang="en-US" altLang="zh-CN" sz="2000" dirty="0">
                <a:solidFill>
                  <a:srgbClr val="FF0000"/>
                </a:solidFill>
              </a:rPr>
              <a:t>x = “</a:t>
            </a:r>
            <a:r>
              <a:rPr lang="en-US" altLang="zh-CN" sz="2000" dirty="0" err="1">
                <a:solidFill>
                  <a:srgbClr val="FF0000"/>
                </a:solidFill>
              </a:rPr>
              <a:t>abcd</a:t>
            </a:r>
            <a:r>
              <a:rPr lang="en-US" altLang="zh-CN" sz="2000" dirty="0">
                <a:solidFill>
                  <a:srgbClr val="FF0000"/>
                </a:solidFill>
              </a:rPr>
              <a:t>”; // bug (mistype)</a:t>
            </a:r>
          </a:p>
          <a:p>
            <a:pPr>
              <a:spcBef>
                <a:spcPts val="600"/>
              </a:spcBef>
            </a:pPr>
            <a:r>
              <a:rPr lang="en-US" altLang="zh-CN" sz="2000" dirty="0" err="1">
                <a:solidFill>
                  <a:srgbClr val="FF0000"/>
                </a:solidFill>
              </a:rPr>
              <a:t>i</a:t>
            </a:r>
            <a:r>
              <a:rPr lang="en-US" altLang="zh-CN" sz="2000" dirty="0">
                <a:solidFill>
                  <a:srgbClr val="FF0000"/>
                </a:solidFill>
              </a:rPr>
              <a:t>++;  // bug (out of scope)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4298705" y="5498122"/>
            <a:ext cx="4306765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i="1" dirty="0"/>
              <a:t>How to formally define and rule out these bugs?</a:t>
            </a:r>
            <a:endParaRPr lang="zh-CN" altLang="en-US" sz="2800" b="1" i="1" dirty="0"/>
          </a:p>
        </p:txBody>
      </p:sp>
    </p:spTree>
    <p:extLst>
      <p:ext uri="{BB962C8B-B14F-4D97-AF65-F5344CB8AC3E}">
        <p14:creationId xmlns:p14="http://schemas.microsoft.com/office/powerpoint/2010/main" val="92654038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8140212" cy="1325563"/>
          </a:xfrm>
        </p:spPr>
        <p:txBody>
          <a:bodyPr/>
          <a:lstStyle/>
          <a:p>
            <a:r>
              <a:rPr lang="en-US" altLang="zh-CN" dirty="0">
                <a:sym typeface="Symbol" panose="05050102010706020507" pitchFamily="18" charset="2"/>
              </a:rPr>
              <a:t>Overview: -calculus as</a:t>
            </a:r>
            <a:r>
              <a:rPr lang="en-US" altLang="zh-CN" dirty="0"/>
              <a:t> a language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715852"/>
          </a:xfrm>
        </p:spPr>
        <p:txBody>
          <a:bodyPr>
            <a:normAutofit lnSpcReduction="10000"/>
          </a:bodyPr>
          <a:lstStyle/>
          <a:p>
            <a:r>
              <a:rPr lang="en-US" altLang="zh-CN" dirty="0"/>
              <a:t>Syntax</a:t>
            </a:r>
          </a:p>
          <a:p>
            <a:pPr lvl="1"/>
            <a:r>
              <a:rPr lang="en-US" altLang="zh-CN" dirty="0"/>
              <a:t>How to write a program?</a:t>
            </a:r>
          </a:p>
          <a:p>
            <a:pPr lvl="1"/>
            <a:r>
              <a:rPr lang="en-US" altLang="zh-CN" dirty="0">
                <a:solidFill>
                  <a:srgbClr val="FF0000"/>
                </a:solidFill>
              </a:rPr>
              <a:t>Keyword 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“”</a:t>
            </a:r>
            <a:r>
              <a:rPr lang="en-US" altLang="zh-CN" dirty="0">
                <a:sym typeface="Symbol" panose="05050102010706020507" pitchFamily="18" charset="2"/>
              </a:rPr>
              <a:t> for defining functions</a:t>
            </a:r>
            <a:endParaRPr lang="en-US" altLang="zh-CN" dirty="0"/>
          </a:p>
          <a:p>
            <a:pPr lvl="2"/>
            <a:endParaRPr lang="en-US" altLang="zh-CN" dirty="0"/>
          </a:p>
          <a:p>
            <a:r>
              <a:rPr lang="en-US" altLang="zh-CN" dirty="0"/>
              <a:t>Semantics</a:t>
            </a:r>
          </a:p>
          <a:p>
            <a:pPr lvl="1"/>
            <a:r>
              <a:rPr lang="en-US" altLang="zh-CN" dirty="0"/>
              <a:t>How to describe the executions of a program?</a:t>
            </a:r>
          </a:p>
          <a:p>
            <a:pPr lvl="1"/>
            <a:r>
              <a:rPr lang="en-US" altLang="zh-CN" dirty="0"/>
              <a:t>Calculation rules called </a:t>
            </a:r>
            <a:r>
              <a:rPr lang="en-US" altLang="zh-CN" dirty="0">
                <a:solidFill>
                  <a:srgbClr val="FF0000"/>
                </a:solidFill>
              </a:rPr>
              <a:t>reduction</a:t>
            </a:r>
          </a:p>
          <a:p>
            <a:pPr lvl="2"/>
            <a:endParaRPr lang="en-US" altLang="zh-CN" dirty="0">
              <a:solidFill>
                <a:srgbClr val="FF0000"/>
              </a:solidFill>
            </a:endParaRPr>
          </a:p>
          <a:p>
            <a:pPr lvl="0"/>
            <a:r>
              <a:rPr lang="en-US" altLang="zh-CN" dirty="0">
                <a:solidFill>
                  <a:prstClr val="black"/>
                </a:solidFill>
              </a:rPr>
              <a:t>Others</a:t>
            </a:r>
          </a:p>
          <a:p>
            <a:pPr lvl="1"/>
            <a:r>
              <a:rPr lang="en-US" altLang="zh-CN" dirty="0">
                <a:solidFill>
                  <a:prstClr val="black"/>
                </a:solidFill>
              </a:rPr>
              <a:t>Type system (next class)</a:t>
            </a:r>
          </a:p>
          <a:p>
            <a:pPr lvl="1"/>
            <a:r>
              <a:rPr lang="en-US" altLang="zh-CN" dirty="0">
                <a:solidFill>
                  <a:prstClr val="black"/>
                </a:solidFill>
              </a:rPr>
              <a:t>Model theory (not covered)</a:t>
            </a:r>
          </a:p>
          <a:p>
            <a:pPr lvl="1"/>
            <a:r>
              <a:rPr lang="en-US" altLang="zh-CN" dirty="0">
                <a:solidFill>
                  <a:prstClr val="black"/>
                </a:solidFill>
              </a:rPr>
              <a:t>…</a:t>
            </a:r>
          </a:p>
          <a:p>
            <a:pPr lvl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4600561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Syntax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258652"/>
          </a:xfrm>
        </p:spPr>
        <p:txBody>
          <a:bodyPr>
            <a:normAutofit/>
          </a:bodyPr>
          <a:lstStyle/>
          <a:p>
            <a:r>
              <a:rPr lang="en-US" altLang="zh-CN" dirty="0">
                <a:sym typeface="Symbol" panose="05050102010706020507" pitchFamily="18" charset="2"/>
              </a:rPr>
              <a:t> terms or  expressions: </a:t>
            </a:r>
          </a:p>
          <a:p>
            <a:pPr marL="0" indent="0">
              <a:buNone/>
            </a:pPr>
            <a:r>
              <a:rPr lang="en-US" altLang="zh-CN" dirty="0">
                <a:sym typeface="Symbol" panose="05050102010706020507" pitchFamily="18" charset="2"/>
              </a:rPr>
              <a:t>           (Terms)  </a:t>
            </a:r>
            <a:r>
              <a:rPr lang="en-US" altLang="zh-CN" dirty="0">
                <a:solidFill>
                  <a:srgbClr val="C00000"/>
                </a:solidFill>
                <a:sym typeface="Symbol" panose="05050102010706020507" pitchFamily="18" charset="2"/>
              </a:rPr>
              <a:t>M</a:t>
            </a:r>
            <a:r>
              <a:rPr lang="en-US" altLang="zh-CN" dirty="0">
                <a:sym typeface="Symbol" panose="05050102010706020507" pitchFamily="18" charset="2"/>
              </a:rPr>
              <a:t>, </a:t>
            </a:r>
            <a:r>
              <a:rPr lang="en-US" altLang="zh-CN" dirty="0">
                <a:solidFill>
                  <a:srgbClr val="C00000"/>
                </a:solidFill>
                <a:sym typeface="Symbol" panose="05050102010706020507" pitchFamily="18" charset="2"/>
              </a:rPr>
              <a:t>N</a:t>
            </a:r>
            <a:r>
              <a:rPr lang="en-US" altLang="zh-CN" dirty="0">
                <a:sym typeface="Symbol" panose="05050102010706020507" pitchFamily="18" charset="2"/>
              </a:rPr>
              <a:t>  ::=  </a:t>
            </a:r>
            <a:r>
              <a:rPr lang="en-US" altLang="zh-CN" dirty="0">
                <a:solidFill>
                  <a:srgbClr val="C00000"/>
                </a:solidFill>
                <a:sym typeface="Symbol" panose="05050102010706020507" pitchFamily="18" charset="2"/>
              </a:rPr>
              <a:t>x</a:t>
            </a:r>
            <a:r>
              <a:rPr lang="en-US" altLang="zh-CN" dirty="0">
                <a:sym typeface="Symbol" panose="05050102010706020507" pitchFamily="18" charset="2"/>
              </a:rPr>
              <a:t>  |  </a:t>
            </a:r>
            <a:r>
              <a:rPr lang="en-US" altLang="zh-CN" dirty="0">
                <a:solidFill>
                  <a:srgbClr val="C00000"/>
                </a:solidFill>
                <a:sym typeface="Symbol" panose="05050102010706020507" pitchFamily="18" charset="2"/>
              </a:rPr>
              <a:t>x. M  </a:t>
            </a:r>
            <a:r>
              <a:rPr lang="en-US" altLang="zh-CN" dirty="0">
                <a:sym typeface="Symbol" panose="05050102010706020507" pitchFamily="18" charset="2"/>
              </a:rPr>
              <a:t>|  </a:t>
            </a:r>
            <a:r>
              <a:rPr lang="en-US" altLang="zh-CN" dirty="0">
                <a:solidFill>
                  <a:srgbClr val="C00000"/>
                </a:solidFill>
                <a:sym typeface="Symbol" panose="05050102010706020507" pitchFamily="18" charset="2"/>
              </a:rPr>
              <a:t>M N</a:t>
            </a:r>
          </a:p>
          <a:p>
            <a:pPr lvl="1">
              <a:spcBef>
                <a:spcPts val="1800"/>
              </a:spcBef>
            </a:pP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Lambda abstraction </a:t>
            </a:r>
            <a:r>
              <a:rPr lang="en-US" altLang="zh-CN" dirty="0">
                <a:sym typeface="Symbol" panose="05050102010706020507" pitchFamily="18" charset="2"/>
              </a:rPr>
              <a:t>(</a:t>
            </a:r>
            <a:r>
              <a:rPr lang="en-US" altLang="zh-CN" dirty="0" err="1">
                <a:sym typeface="Symbol" panose="05050102010706020507" pitchFamily="18" charset="2"/>
              </a:rPr>
              <a:t>x.M</a:t>
            </a:r>
            <a:r>
              <a:rPr lang="en-US" altLang="zh-CN" dirty="0">
                <a:sym typeface="Symbol" panose="05050102010706020507" pitchFamily="18" charset="2"/>
              </a:rPr>
              <a:t>): “anonymous” functions</a:t>
            </a:r>
          </a:p>
          <a:p>
            <a:pPr marL="914400" lvl="2" indent="0">
              <a:spcBef>
                <a:spcPts val="1200"/>
              </a:spcBef>
              <a:buNone/>
            </a:pPr>
            <a:r>
              <a:rPr lang="en-US" altLang="zh-CN" dirty="0" err="1">
                <a:sym typeface="Symbol" panose="05050102010706020507" pitchFamily="18" charset="2"/>
              </a:rPr>
              <a:t>int</a:t>
            </a:r>
            <a:r>
              <a:rPr lang="en-US" altLang="zh-CN" dirty="0">
                <a:sym typeface="Symbol" panose="05050102010706020507" pitchFamily="18" charset="2"/>
              </a:rPr>
              <a:t> f (</a:t>
            </a:r>
            <a:r>
              <a:rPr lang="en-US" altLang="zh-CN" dirty="0" err="1">
                <a:sym typeface="Symbol" panose="05050102010706020507" pitchFamily="18" charset="2"/>
              </a:rPr>
              <a:t>int</a:t>
            </a:r>
            <a:r>
              <a:rPr lang="en-US" altLang="zh-CN" dirty="0">
                <a:sym typeface="Symbol" panose="05050102010706020507" pitchFamily="18" charset="2"/>
              </a:rPr>
              <a:t> x) {   return x;   }    </a:t>
            </a:r>
            <a:r>
              <a:rPr lang="en-US" altLang="zh-CN" dirty="0">
                <a:solidFill>
                  <a:prstClr val="black"/>
                </a:solidFill>
                <a:sym typeface="Wingdings" panose="05000000000000000000" pitchFamily="2" charset="2"/>
              </a:rPr>
              <a:t>    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x. x</a:t>
            </a:r>
            <a:endParaRPr lang="en-US" altLang="zh-CN" sz="2400" dirty="0">
              <a:sym typeface="Symbol" panose="05050102010706020507" pitchFamily="18" charset="2"/>
            </a:endParaRPr>
          </a:p>
          <a:p>
            <a:pPr lvl="1">
              <a:spcBef>
                <a:spcPts val="1800"/>
              </a:spcBef>
            </a:pPr>
            <a:r>
              <a:rPr lang="en-US" altLang="zh-CN" dirty="0">
                <a:solidFill>
                  <a:srgbClr val="FF0000"/>
                </a:solidFill>
              </a:rPr>
              <a:t>Lambda application </a:t>
            </a:r>
            <a:r>
              <a:rPr lang="en-US" altLang="zh-CN" dirty="0"/>
              <a:t>(M N): </a:t>
            </a:r>
          </a:p>
          <a:p>
            <a:pPr lvl="1"/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567961" y="4562745"/>
            <a:ext cx="2816470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 err="1"/>
              <a:t>int</a:t>
            </a:r>
            <a:r>
              <a:rPr lang="en-US" altLang="zh-CN" sz="2000" dirty="0"/>
              <a:t> f (</a:t>
            </a:r>
            <a:r>
              <a:rPr lang="en-US" altLang="zh-CN" sz="2000" dirty="0" err="1"/>
              <a:t>int</a:t>
            </a:r>
            <a:r>
              <a:rPr lang="en-US" altLang="zh-CN" sz="2000" dirty="0"/>
              <a:t> x) {   return x;   }</a:t>
            </a:r>
          </a:p>
          <a:p>
            <a:pPr>
              <a:spcBef>
                <a:spcPts val="600"/>
              </a:spcBef>
            </a:pPr>
            <a:r>
              <a:rPr lang="en-US" altLang="zh-CN" sz="2000" dirty="0"/>
              <a:t>f(3);</a:t>
            </a:r>
            <a:endParaRPr lang="zh-CN" altLang="en-US" sz="2000" dirty="0"/>
          </a:p>
        </p:txBody>
      </p:sp>
      <p:sp>
        <p:nvSpPr>
          <p:cNvPr id="6" name="文本框 5"/>
          <p:cNvSpPr txBox="1"/>
          <p:nvPr/>
        </p:nvSpPr>
        <p:spPr>
          <a:xfrm>
            <a:off x="4257920" y="4820550"/>
            <a:ext cx="219954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prstClr val="black"/>
                </a:solidFill>
                <a:sym typeface="Wingdings" panose="05000000000000000000" pitchFamily="2" charset="2"/>
              </a:rPr>
              <a:t>    (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x. x) 3</a:t>
            </a:r>
            <a:endParaRPr lang="zh-CN" altLang="en-US" sz="2400" dirty="0"/>
          </a:p>
        </p:txBody>
      </p:sp>
      <p:sp>
        <p:nvSpPr>
          <p:cNvPr id="9" name="文本框 8"/>
          <p:cNvSpPr txBox="1"/>
          <p:nvPr/>
        </p:nvSpPr>
        <p:spPr>
          <a:xfrm>
            <a:off x="6223734" y="4820550"/>
            <a:ext cx="6037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0000FF"/>
                </a:solidFill>
              </a:rPr>
              <a:t>= 3</a:t>
            </a:r>
            <a:endParaRPr lang="zh-CN" altLang="en-US" sz="2400" dirty="0">
              <a:solidFill>
                <a:srgbClr val="0000FF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6931319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Syntax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821360"/>
          </a:xfrm>
        </p:spPr>
        <p:txBody>
          <a:bodyPr>
            <a:normAutofit/>
          </a:bodyPr>
          <a:lstStyle/>
          <a:p>
            <a:r>
              <a:rPr lang="en-US" altLang="zh-CN" dirty="0">
                <a:sym typeface="Symbol" panose="05050102010706020507" pitchFamily="18" charset="2"/>
              </a:rPr>
              <a:t> terms or  expressions: </a:t>
            </a:r>
          </a:p>
          <a:p>
            <a:pPr marL="0" indent="0">
              <a:buNone/>
            </a:pPr>
            <a:r>
              <a:rPr lang="en-US" altLang="zh-CN" dirty="0">
                <a:sym typeface="Symbol" panose="05050102010706020507" pitchFamily="18" charset="2"/>
              </a:rPr>
              <a:t>           (Terms)  </a:t>
            </a:r>
            <a:r>
              <a:rPr lang="en-US" altLang="zh-CN" dirty="0">
                <a:solidFill>
                  <a:srgbClr val="C00000"/>
                </a:solidFill>
                <a:sym typeface="Symbol" panose="05050102010706020507" pitchFamily="18" charset="2"/>
              </a:rPr>
              <a:t>M</a:t>
            </a:r>
            <a:r>
              <a:rPr lang="en-US" altLang="zh-CN" dirty="0">
                <a:sym typeface="Symbol" panose="05050102010706020507" pitchFamily="18" charset="2"/>
              </a:rPr>
              <a:t>, </a:t>
            </a:r>
            <a:r>
              <a:rPr lang="en-US" altLang="zh-CN" dirty="0">
                <a:solidFill>
                  <a:srgbClr val="C00000"/>
                </a:solidFill>
                <a:sym typeface="Symbol" panose="05050102010706020507" pitchFamily="18" charset="2"/>
              </a:rPr>
              <a:t>N</a:t>
            </a:r>
            <a:r>
              <a:rPr lang="en-US" altLang="zh-CN" dirty="0">
                <a:sym typeface="Symbol" panose="05050102010706020507" pitchFamily="18" charset="2"/>
              </a:rPr>
              <a:t>  ::=  </a:t>
            </a:r>
            <a:r>
              <a:rPr lang="en-US" altLang="zh-CN" dirty="0">
                <a:solidFill>
                  <a:srgbClr val="C00000"/>
                </a:solidFill>
                <a:sym typeface="Symbol" panose="05050102010706020507" pitchFamily="18" charset="2"/>
              </a:rPr>
              <a:t>x</a:t>
            </a:r>
            <a:r>
              <a:rPr lang="en-US" altLang="zh-CN" dirty="0">
                <a:sym typeface="Symbol" panose="05050102010706020507" pitchFamily="18" charset="2"/>
              </a:rPr>
              <a:t>  |  </a:t>
            </a:r>
            <a:r>
              <a:rPr lang="en-US" altLang="zh-CN" dirty="0">
                <a:solidFill>
                  <a:srgbClr val="C00000"/>
                </a:solidFill>
                <a:sym typeface="Symbol" panose="05050102010706020507" pitchFamily="18" charset="2"/>
              </a:rPr>
              <a:t>x. M  </a:t>
            </a:r>
            <a:r>
              <a:rPr lang="en-US" altLang="zh-CN" dirty="0">
                <a:sym typeface="Symbol" panose="05050102010706020507" pitchFamily="18" charset="2"/>
              </a:rPr>
              <a:t>|  </a:t>
            </a:r>
            <a:r>
              <a:rPr lang="en-US" altLang="zh-CN" dirty="0">
                <a:solidFill>
                  <a:srgbClr val="C00000"/>
                </a:solidFill>
                <a:sym typeface="Symbol" panose="05050102010706020507" pitchFamily="18" charset="2"/>
              </a:rPr>
              <a:t>M N</a:t>
            </a:r>
            <a:endParaRPr lang="en-US" altLang="zh-CN" dirty="0">
              <a:sym typeface="Symbol" panose="05050102010706020507" pitchFamily="18" charset="2"/>
            </a:endParaRPr>
          </a:p>
          <a:p>
            <a:pPr lvl="1">
              <a:spcBef>
                <a:spcPts val="1200"/>
              </a:spcBef>
            </a:pPr>
            <a:r>
              <a:rPr lang="en-US" altLang="zh-CN" dirty="0"/>
              <a:t>pure </a:t>
            </a:r>
            <a:r>
              <a:rPr lang="en-US" altLang="zh-CN" dirty="0">
                <a:sym typeface="Symbol" panose="05050102010706020507" pitchFamily="18" charset="2"/>
              </a:rPr>
              <a:t>-calculus</a:t>
            </a:r>
          </a:p>
          <a:p>
            <a:pPr>
              <a:spcBef>
                <a:spcPts val="2400"/>
              </a:spcBef>
            </a:pPr>
            <a:r>
              <a:rPr lang="en-US" altLang="zh-CN" dirty="0">
                <a:sym typeface="Symbol" panose="05050102010706020507" pitchFamily="18" charset="2"/>
              </a:rPr>
              <a:t>Add extra operations and data types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x. (x+1)                                 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z. (x+2*</a:t>
            </a:r>
            <a:r>
              <a:rPr lang="en-US" altLang="zh-CN" dirty="0" err="1">
                <a:sym typeface="Symbol" panose="05050102010706020507" pitchFamily="18" charset="2"/>
              </a:rPr>
              <a:t>y+z</a:t>
            </a:r>
            <a:r>
              <a:rPr lang="en-US" altLang="zh-CN" dirty="0">
                <a:sym typeface="Symbol" panose="05050102010706020507" pitchFamily="18" charset="2"/>
              </a:rPr>
              <a:t>)</a:t>
            </a:r>
          </a:p>
          <a:p>
            <a:pPr lvl="1">
              <a:spcBef>
                <a:spcPts val="1200"/>
              </a:spcBef>
            </a:pPr>
            <a:r>
              <a:rPr lang="en-US" altLang="zh-CN" dirty="0"/>
              <a:t>(</a:t>
            </a:r>
            <a:r>
              <a:rPr lang="en-US" altLang="zh-CN" dirty="0">
                <a:sym typeface="Symbol" panose="05050102010706020507" pitchFamily="18" charset="2"/>
              </a:rPr>
              <a:t>x. (x+1)) 3  =  3+1             </a:t>
            </a:r>
          </a:p>
          <a:p>
            <a:pPr lvl="1">
              <a:spcBef>
                <a:spcPts val="1200"/>
              </a:spcBef>
            </a:pPr>
            <a:r>
              <a:rPr lang="en-US" altLang="zh-CN" dirty="0"/>
              <a:t>(</a:t>
            </a:r>
            <a:r>
              <a:rPr lang="en-US" altLang="zh-CN" dirty="0">
                <a:sym typeface="Symbol" panose="05050102010706020507" pitchFamily="18" charset="2"/>
              </a:rPr>
              <a:t>z. (x+2*</a:t>
            </a:r>
            <a:r>
              <a:rPr lang="en-US" altLang="zh-CN" dirty="0" err="1">
                <a:sym typeface="Symbol" panose="05050102010706020507" pitchFamily="18" charset="2"/>
              </a:rPr>
              <a:t>y+z</a:t>
            </a:r>
            <a:r>
              <a:rPr lang="en-US" altLang="zh-CN" dirty="0">
                <a:sym typeface="Symbol" panose="05050102010706020507" pitchFamily="18" charset="2"/>
              </a:rPr>
              <a:t>)) 5   =  x+2*y+5</a:t>
            </a:r>
            <a:endParaRPr lang="zh-CN" altLang="en-US" dirty="0"/>
          </a:p>
          <a:p>
            <a:pPr lvl="1">
              <a:spcBef>
                <a:spcPts val="1200"/>
              </a:spcBef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386092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Conventions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692406"/>
          </a:xfrm>
        </p:spPr>
        <p:txBody>
          <a:bodyPr/>
          <a:lstStyle/>
          <a:p>
            <a:r>
              <a:rPr lang="en-US" altLang="zh-CN" dirty="0"/>
              <a:t>Body of </a:t>
            </a:r>
            <a:r>
              <a:rPr lang="en-US" altLang="zh-CN" dirty="0">
                <a:sym typeface="Symbol" panose="05050102010706020507" pitchFamily="18" charset="2"/>
              </a:rPr>
              <a:t> </a:t>
            </a:r>
            <a:r>
              <a:rPr lang="en-US" altLang="zh-CN" dirty="0"/>
              <a:t>extends as far to the right as possible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zh-CN" dirty="0">
                <a:sym typeface="Symbol" panose="05050102010706020507" pitchFamily="18" charset="2"/>
              </a:rPr>
              <a:t>   </a:t>
            </a:r>
            <a:r>
              <a:rPr lang="en-US" altLang="zh-CN" dirty="0">
                <a:solidFill>
                  <a:srgbClr val="A00000"/>
                </a:solidFill>
                <a:sym typeface="Symbol" panose="05050102010706020507" pitchFamily="18" charset="2"/>
              </a:rPr>
              <a:t>x. M N </a:t>
            </a:r>
            <a:r>
              <a:rPr lang="en-US" altLang="zh-CN" dirty="0">
                <a:sym typeface="Symbol" panose="05050102010706020507" pitchFamily="18" charset="2"/>
              </a:rPr>
              <a:t>means </a:t>
            </a:r>
            <a:r>
              <a:rPr lang="en-US" altLang="zh-CN" dirty="0">
                <a:solidFill>
                  <a:srgbClr val="A00000"/>
                </a:solidFill>
                <a:sym typeface="Symbol" panose="05050102010706020507" pitchFamily="18" charset="2"/>
              </a:rPr>
              <a:t>x. (M N)</a:t>
            </a:r>
            <a:r>
              <a:rPr lang="en-US" altLang="zh-CN" dirty="0">
                <a:sym typeface="Symbol" panose="05050102010706020507" pitchFamily="18" charset="2"/>
              </a:rPr>
              <a:t>,  </a:t>
            </a:r>
            <a:r>
              <a:rPr lang="en-US" altLang="zh-CN" b="1" dirty="0">
                <a:solidFill>
                  <a:srgbClr val="FF0000"/>
                </a:solidFill>
                <a:sym typeface="Symbol" panose="05050102010706020507" pitchFamily="18" charset="2"/>
              </a:rPr>
              <a:t>not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 </a:t>
            </a:r>
            <a:r>
              <a:rPr lang="en-US" altLang="zh-CN" dirty="0">
                <a:solidFill>
                  <a:srgbClr val="A00000"/>
                </a:solidFill>
                <a:sym typeface="Symbol" panose="05050102010706020507" pitchFamily="18" charset="2"/>
              </a:rPr>
              <a:t>(x. M) N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x. f x    = x. 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(</a:t>
            </a:r>
            <a:r>
              <a:rPr lang="en-US" altLang="zh-CN" dirty="0">
                <a:sym typeface="Symbol" panose="05050102010706020507" pitchFamily="18" charset="2"/>
              </a:rPr>
              <a:t> f x 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)</a:t>
            </a:r>
            <a:r>
              <a:rPr lang="en-US" altLang="zh-CN" dirty="0">
                <a:sym typeface="Symbol" panose="05050102010706020507" pitchFamily="18" charset="2"/>
              </a:rPr>
              <a:t> </a:t>
            </a:r>
            <a:endParaRPr lang="zh-CN" altLang="en-US" dirty="0"/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x. f. f x    = x. 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(</a:t>
            </a:r>
            <a:r>
              <a:rPr lang="en-US" altLang="zh-CN" dirty="0">
                <a:sym typeface="Symbol" panose="05050102010706020507" pitchFamily="18" charset="2"/>
              </a:rPr>
              <a:t> f. f x 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)</a:t>
            </a:r>
            <a:r>
              <a:rPr lang="en-US" altLang="zh-CN" dirty="0">
                <a:sym typeface="Symbol" panose="05050102010706020507" pitchFamily="18" charset="2"/>
              </a:rPr>
              <a:t> </a:t>
            </a:r>
            <a:endParaRPr lang="zh-CN" altLang="en-US" dirty="0"/>
          </a:p>
          <a:p>
            <a:pPr>
              <a:spcBef>
                <a:spcPts val="2400"/>
              </a:spcBef>
            </a:pPr>
            <a:r>
              <a:rPr lang="en-US" altLang="zh-CN" dirty="0"/>
              <a:t>Function applications are left-associative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zh-CN" dirty="0"/>
              <a:t>   </a:t>
            </a:r>
            <a:r>
              <a:rPr lang="en-US" altLang="zh-CN" dirty="0">
                <a:solidFill>
                  <a:srgbClr val="A00000"/>
                </a:solidFill>
              </a:rPr>
              <a:t>M N P </a:t>
            </a:r>
            <a:r>
              <a:rPr lang="en-US" altLang="zh-CN" dirty="0"/>
              <a:t>means </a:t>
            </a:r>
            <a:r>
              <a:rPr lang="en-US" altLang="zh-CN" dirty="0">
                <a:solidFill>
                  <a:srgbClr val="A00000"/>
                </a:solidFill>
              </a:rPr>
              <a:t>(M N) P</a:t>
            </a:r>
            <a:r>
              <a:rPr lang="en-US" altLang="zh-CN" dirty="0"/>
              <a:t>,  </a:t>
            </a:r>
            <a:r>
              <a:rPr lang="en-US" altLang="zh-CN" b="1" dirty="0">
                <a:solidFill>
                  <a:srgbClr val="FF0000"/>
                </a:solidFill>
              </a:rPr>
              <a:t>not</a:t>
            </a:r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>
                <a:solidFill>
                  <a:srgbClr val="A00000"/>
                </a:solidFill>
              </a:rPr>
              <a:t>M (N P)</a:t>
            </a:r>
            <a:endParaRPr lang="en-US" altLang="zh-CN" dirty="0">
              <a:solidFill>
                <a:srgbClr val="A00000"/>
              </a:solidFill>
              <a:sym typeface="Symbol" panose="05050102010706020507" pitchFamily="18" charset="2"/>
            </a:endParaRPr>
          </a:p>
          <a:p>
            <a:pPr lvl="1">
              <a:spcBef>
                <a:spcPts val="1200"/>
              </a:spcBef>
            </a:pPr>
            <a:r>
              <a:rPr lang="en-US" altLang="zh-CN" dirty="0"/>
              <a:t>(</a:t>
            </a:r>
            <a:r>
              <a:rPr lang="en-US" altLang="zh-CN" dirty="0">
                <a:sym typeface="Symbol" panose="05050102010706020507" pitchFamily="18" charset="2"/>
              </a:rPr>
              <a:t>x. y. x - y) 5 3    = 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(</a:t>
            </a:r>
            <a:r>
              <a:rPr lang="en-US" altLang="zh-CN" dirty="0">
                <a:sym typeface="Symbol" panose="05050102010706020507" pitchFamily="18" charset="2"/>
              </a:rPr>
              <a:t> </a:t>
            </a:r>
            <a:r>
              <a:rPr lang="en-US" altLang="zh-CN" dirty="0"/>
              <a:t>(</a:t>
            </a:r>
            <a:r>
              <a:rPr lang="en-US" altLang="zh-CN" dirty="0">
                <a:sym typeface="Symbol" panose="05050102010706020507" pitchFamily="18" charset="2"/>
              </a:rPr>
              <a:t>x. y. x - y) 5 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)</a:t>
            </a:r>
            <a:r>
              <a:rPr lang="en-US" altLang="zh-CN" dirty="0">
                <a:sym typeface="Symbol" panose="05050102010706020507" pitchFamily="18" charset="2"/>
              </a:rPr>
              <a:t> 3</a:t>
            </a:r>
          </a:p>
          <a:p>
            <a:pPr lvl="1">
              <a:spcBef>
                <a:spcPts val="1200"/>
              </a:spcBef>
            </a:pPr>
            <a:r>
              <a:rPr lang="en-US" altLang="zh-CN" dirty="0"/>
              <a:t>(</a:t>
            </a:r>
            <a:r>
              <a:rPr lang="en-US" altLang="zh-CN" dirty="0">
                <a:sym typeface="Symbol" panose="05050102010706020507" pitchFamily="18" charset="2"/>
              </a:rPr>
              <a:t>f. x. f x) (x. x + 1) 2    = 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(</a:t>
            </a:r>
            <a:r>
              <a:rPr lang="en-US" altLang="zh-CN" dirty="0">
                <a:sym typeface="Symbol" panose="05050102010706020507" pitchFamily="18" charset="2"/>
              </a:rPr>
              <a:t> </a:t>
            </a:r>
            <a:r>
              <a:rPr lang="en-US" altLang="zh-CN" dirty="0"/>
              <a:t>(</a:t>
            </a:r>
            <a:r>
              <a:rPr lang="en-US" altLang="zh-CN" dirty="0">
                <a:sym typeface="Symbol" panose="05050102010706020507" pitchFamily="18" charset="2"/>
              </a:rPr>
              <a:t>f. x. f x) (x. x + 1) 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)</a:t>
            </a:r>
            <a:r>
              <a:rPr lang="en-US" altLang="zh-CN" dirty="0">
                <a:sym typeface="Symbol" panose="05050102010706020507" pitchFamily="18" charset="2"/>
              </a:rPr>
              <a:t> 2</a:t>
            </a:r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61226273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/>
              <a:t>Higher-order functions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Functions can be returned as return values</a:t>
            </a:r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Functions can be passed as arguments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pPr marL="0" indent="0">
              <a:buNone/>
            </a:pPr>
            <a:r>
              <a:rPr lang="en-US" altLang="zh-CN" sz="2400" dirty="0"/>
              <a:t>Think about function pointers in C/C++.</a:t>
            </a:r>
            <a:endParaRPr lang="zh-CN" altLang="en-US" sz="2400" dirty="0"/>
          </a:p>
          <a:p>
            <a:pPr marL="0" indent="0">
              <a:buNone/>
            </a:pPr>
            <a:endParaRPr lang="en-US" altLang="zh-CN" dirty="0"/>
          </a:p>
        </p:txBody>
      </p:sp>
      <p:sp>
        <p:nvSpPr>
          <p:cNvPr id="7" name="文本框 6"/>
          <p:cNvSpPr txBox="1"/>
          <p:nvPr/>
        </p:nvSpPr>
        <p:spPr>
          <a:xfrm>
            <a:off x="3282462" y="2414952"/>
            <a:ext cx="18170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ym typeface="Symbol" panose="05050102010706020507" pitchFamily="18" charset="2"/>
              </a:rPr>
              <a:t>x. y. x - y</a:t>
            </a:r>
            <a:endParaRPr lang="zh-CN" altLang="en-US" dirty="0"/>
          </a:p>
        </p:txBody>
      </p:sp>
      <p:sp>
        <p:nvSpPr>
          <p:cNvPr id="8" name="椭圆 7"/>
          <p:cNvSpPr/>
          <p:nvPr/>
        </p:nvSpPr>
        <p:spPr>
          <a:xfrm>
            <a:off x="3768970" y="2324869"/>
            <a:ext cx="1330569" cy="70338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文本框 11"/>
          <p:cNvSpPr txBox="1"/>
          <p:nvPr/>
        </p:nvSpPr>
        <p:spPr>
          <a:xfrm>
            <a:off x="2620108" y="4034347"/>
            <a:ext cx="364001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/>
              <a:t>(</a:t>
            </a:r>
            <a:r>
              <a:rPr lang="en-US" altLang="zh-CN" sz="2800" dirty="0">
                <a:sym typeface="Symbol" panose="05050102010706020507" pitchFamily="18" charset="2"/>
              </a:rPr>
              <a:t>f. x. f x) (x. x + 1) 2</a:t>
            </a:r>
            <a:endParaRPr lang="zh-CN" altLang="en-US" dirty="0"/>
          </a:p>
        </p:txBody>
      </p:sp>
      <p:sp>
        <p:nvSpPr>
          <p:cNvPr id="13" name="椭圆 12"/>
          <p:cNvSpPr/>
          <p:nvPr/>
        </p:nvSpPr>
        <p:spPr>
          <a:xfrm>
            <a:off x="4267201" y="3944264"/>
            <a:ext cx="1488830" cy="703385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4576096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Higher-order functions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内容占位符 2"/>
              <p:cNvSpPr>
                <a:spLocks noGrp="1"/>
              </p:cNvSpPr>
              <p:nvPr>
                <p:ph idx="1"/>
              </p:nvPr>
            </p:nvSpPr>
            <p:spPr/>
            <p:txBody>
              <a:bodyPr>
                <a:normAutofit/>
              </a:bodyPr>
              <a:lstStyle/>
              <a:p>
                <a:r>
                  <a:rPr lang="en-US" altLang="zh-CN" dirty="0"/>
                  <a:t>Given function f, return function f </a:t>
                </a:r>
                <a14:m>
                  <m:oMath xmlns:m="http://schemas.openxmlformats.org/officeDocument/2006/math">
                    <m:r>
                      <a:rPr lang="en-US" altLang="zh-CN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∘</m:t>
                    </m:r>
                  </m:oMath>
                </a14:m>
                <a:r>
                  <a:rPr lang="en-US" altLang="zh-CN" dirty="0"/>
                  <a:t> f</a:t>
                </a:r>
              </a:p>
              <a:p>
                <a:pPr marL="0" indent="0">
                  <a:buNone/>
                </a:pPr>
                <a:r>
                  <a:rPr lang="en-US" altLang="zh-CN" dirty="0"/>
                  <a:t>        </a:t>
                </a:r>
                <a:r>
                  <a:rPr lang="en-US" altLang="zh-CN" dirty="0">
                    <a:sym typeface="Symbol" panose="05050102010706020507" pitchFamily="18" charset="2"/>
                  </a:rPr>
                  <a:t>f. x. f (f x)</a:t>
                </a:r>
                <a:endParaRPr lang="en-US" altLang="zh-CN" dirty="0"/>
              </a:p>
              <a:p>
                <a:r>
                  <a:rPr lang="en-US" altLang="zh-CN" dirty="0"/>
                  <a:t>How does this work? </a:t>
                </a:r>
              </a:p>
              <a:p>
                <a:pPr marL="0" indent="0">
                  <a:buNone/>
                </a:pPr>
                <a:r>
                  <a:rPr lang="en-US" altLang="zh-CN" dirty="0"/>
                  <a:t>        (</a:t>
                </a:r>
                <a:r>
                  <a:rPr lang="en-US" altLang="zh-CN" dirty="0">
                    <a:sym typeface="Symbol" panose="05050102010706020507" pitchFamily="18" charset="2"/>
                  </a:rPr>
                  <a:t>f.  x. f (f x)) (y. y+1) 5</a:t>
                </a:r>
              </a:p>
              <a:p>
                <a:pPr marL="0" indent="0">
                  <a:buNone/>
                </a:pPr>
                <a:r>
                  <a:rPr lang="en-US" altLang="zh-CN" dirty="0">
                    <a:sym typeface="Symbol" panose="05050102010706020507" pitchFamily="18" charset="2"/>
                  </a:rPr>
                  <a:t>    =  (x. </a:t>
                </a:r>
                <a:r>
                  <a:rPr lang="en-US" altLang="zh-CN" dirty="0">
                    <a:solidFill>
                      <a:srgbClr val="A00000"/>
                    </a:solidFill>
                    <a:sym typeface="Symbol" panose="05050102010706020507" pitchFamily="18" charset="2"/>
                  </a:rPr>
                  <a:t>(y. y+1)</a:t>
                </a:r>
                <a:r>
                  <a:rPr lang="en-US" altLang="zh-CN" dirty="0">
                    <a:sym typeface="Symbol" panose="05050102010706020507" pitchFamily="18" charset="2"/>
                  </a:rPr>
                  <a:t> (</a:t>
                </a:r>
                <a:r>
                  <a:rPr lang="en-US" altLang="zh-CN" dirty="0">
                    <a:solidFill>
                      <a:srgbClr val="A00000"/>
                    </a:solidFill>
                    <a:sym typeface="Symbol" panose="05050102010706020507" pitchFamily="18" charset="2"/>
                  </a:rPr>
                  <a:t>(y. y+1)</a:t>
                </a:r>
                <a:r>
                  <a:rPr lang="en-US" altLang="zh-CN" dirty="0">
                    <a:sym typeface="Symbol" panose="05050102010706020507" pitchFamily="18" charset="2"/>
                  </a:rPr>
                  <a:t> x)) 5</a:t>
                </a:r>
              </a:p>
              <a:p>
                <a:pPr marL="0" indent="0">
                  <a:buNone/>
                </a:pPr>
                <a:r>
                  <a:rPr lang="en-US" altLang="zh-CN" dirty="0">
                    <a:sym typeface="Symbol" panose="05050102010706020507" pitchFamily="18" charset="2"/>
                  </a:rPr>
                  <a:t>    =  (x. (y. y+1) (</a:t>
                </a:r>
                <a:r>
                  <a:rPr lang="en-US" altLang="zh-CN" dirty="0">
                    <a:solidFill>
                      <a:srgbClr val="A00000"/>
                    </a:solidFill>
                    <a:sym typeface="Symbol" panose="05050102010706020507" pitchFamily="18" charset="2"/>
                  </a:rPr>
                  <a:t>x</a:t>
                </a:r>
                <a:r>
                  <a:rPr lang="en-US" altLang="zh-CN" dirty="0">
                    <a:sym typeface="Symbol" panose="05050102010706020507" pitchFamily="18" charset="2"/>
                  </a:rPr>
                  <a:t>+1)) 5</a:t>
                </a:r>
              </a:p>
              <a:p>
                <a:pPr marL="0" indent="0">
                  <a:buNone/>
                </a:pPr>
                <a:r>
                  <a:rPr lang="en-US" altLang="zh-CN" dirty="0">
                    <a:sym typeface="Symbol" panose="05050102010706020507" pitchFamily="18" charset="2"/>
                  </a:rPr>
                  <a:t>    =  (x. </a:t>
                </a:r>
                <a:r>
                  <a:rPr lang="en-US" altLang="zh-CN" dirty="0">
                    <a:solidFill>
                      <a:srgbClr val="A00000"/>
                    </a:solidFill>
                    <a:sym typeface="Symbol" panose="05050102010706020507" pitchFamily="18" charset="2"/>
                  </a:rPr>
                  <a:t>(x+1)</a:t>
                </a:r>
                <a:r>
                  <a:rPr lang="en-US" altLang="zh-CN" dirty="0">
                    <a:sym typeface="Symbol" panose="05050102010706020507" pitchFamily="18" charset="2"/>
                  </a:rPr>
                  <a:t>+1) 5</a:t>
                </a:r>
              </a:p>
              <a:p>
                <a:pPr marL="0" indent="0">
                  <a:buNone/>
                </a:pPr>
                <a:r>
                  <a:rPr lang="en-US" altLang="zh-CN" dirty="0">
                    <a:sym typeface="Symbol" panose="05050102010706020507" pitchFamily="18" charset="2"/>
                  </a:rPr>
                  <a:t>    =  5+1+1 = 7</a:t>
                </a:r>
                <a:endParaRPr lang="en-US" altLang="zh-CN" dirty="0"/>
              </a:p>
            </p:txBody>
          </p:sp>
        </mc:Choice>
        <mc:Fallback xmlns="">
          <p:sp>
            <p:nvSpPr>
              <p:cNvPr id="3" name="内容占位符 2"/>
              <p:cNvSpPr>
                <a:spLocks noGrp="1" noRot="1" noChangeAspect="1" noMove="1" noResize="1" noEditPoints="1" noAdjustHandles="1" noChangeArrowheads="1" noChangeShapeType="1" noTextEdit="1"/>
              </p:cNvSpPr>
              <p:nvPr>
                <p:ph idx="1"/>
              </p:nvPr>
            </p:nvSpPr>
            <p:spPr>
              <a:blipFill rotWithShape="0">
                <a:blip r:embed="rId2"/>
                <a:stretch>
                  <a:fillRect l="-1391" t="-2241"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椭圆 4"/>
          <p:cNvSpPr/>
          <p:nvPr/>
        </p:nvSpPr>
        <p:spPr>
          <a:xfrm>
            <a:off x="3516923" y="3364524"/>
            <a:ext cx="1184031" cy="4337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曲线连接符 8"/>
          <p:cNvCxnSpPr>
            <a:stCxn id="5" idx="1"/>
          </p:cNvCxnSpPr>
          <p:nvPr/>
        </p:nvCxnSpPr>
        <p:spPr>
          <a:xfrm rot="16200000" flipH="1" flipV="1">
            <a:off x="2703398" y="2471386"/>
            <a:ext cx="30262" cy="1943582"/>
          </a:xfrm>
          <a:prstGeom prst="curvedConnector4">
            <a:avLst>
              <a:gd name="adj1" fmla="val -755403"/>
              <a:gd name="adj2" fmla="val 9909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椭圆 13"/>
          <p:cNvSpPr/>
          <p:nvPr/>
        </p:nvSpPr>
        <p:spPr>
          <a:xfrm>
            <a:off x="4700954" y="3906105"/>
            <a:ext cx="293077" cy="4337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5" name="曲线连接符 14"/>
          <p:cNvCxnSpPr>
            <a:stCxn id="14" idx="1"/>
          </p:cNvCxnSpPr>
          <p:nvPr/>
        </p:nvCxnSpPr>
        <p:spPr>
          <a:xfrm rot="16200000" flipH="1" flipV="1">
            <a:off x="4252979" y="3512476"/>
            <a:ext cx="33744" cy="948046"/>
          </a:xfrm>
          <a:prstGeom prst="curvedConnector4">
            <a:avLst>
              <a:gd name="adj1" fmla="val -677454"/>
              <a:gd name="adj2" fmla="val 9801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椭圆 20"/>
          <p:cNvSpPr/>
          <p:nvPr/>
        </p:nvSpPr>
        <p:spPr>
          <a:xfrm>
            <a:off x="3362074" y="4383881"/>
            <a:ext cx="656492" cy="4337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22" name="曲线连接符 21"/>
          <p:cNvCxnSpPr>
            <a:stCxn id="21" idx="1"/>
          </p:cNvCxnSpPr>
          <p:nvPr/>
        </p:nvCxnSpPr>
        <p:spPr>
          <a:xfrm rot="16200000" flipH="1" flipV="1">
            <a:off x="2896508" y="3951677"/>
            <a:ext cx="65982" cy="1057433"/>
          </a:xfrm>
          <a:prstGeom prst="curvedConnector4">
            <a:avLst>
              <a:gd name="adj1" fmla="val -346458"/>
              <a:gd name="adj2" fmla="val 102217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15962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6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5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0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500"/>
                            </p:stCondLst>
                            <p:childTnLst>
                              <p:par>
                                <p:cTn id="37" presetID="22" presetClass="entr" presetSubtype="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0" fill="hold">
                      <p:stCondLst>
                        <p:cond delay="indefinite"/>
                      </p:stCondLst>
                      <p:childTnLst>
                        <p:par>
                          <p:cTn id="41" fill="hold">
                            <p:stCondLst>
                              <p:cond delay="0"/>
                            </p:stCondLst>
                            <p:childTnLst>
                              <p:par>
                                <p:cTn id="42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4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5" fill="hold">
                      <p:stCondLst>
                        <p:cond delay="indefinite"/>
                      </p:stCondLst>
                      <p:childTnLst>
                        <p:par>
                          <p:cTn id="46" fill="hold">
                            <p:stCondLst>
                              <p:cond delay="0"/>
                            </p:stCondLst>
                            <p:childTnLst>
                              <p:par>
                                <p:cTn id="47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49" dur="500"/>
                                        <p:tgtEl>
                                          <p:spTgt spid="3">
                                            <p:txEl>
                                              <p:pRg st="7" end="7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14" grpId="0" animBg="1"/>
      <p:bldP spid="21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Curried functions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346575"/>
          </a:xfrm>
        </p:spPr>
        <p:txBody>
          <a:bodyPr/>
          <a:lstStyle/>
          <a:p>
            <a:r>
              <a:rPr lang="en-US" altLang="zh-CN" dirty="0"/>
              <a:t>Note difference between</a:t>
            </a:r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 abstraction is a function of 1 parameter</a:t>
            </a:r>
            <a:endParaRPr lang="zh-CN" altLang="en-US" dirty="0">
              <a:solidFill>
                <a:srgbClr val="FF0000"/>
              </a:solidFill>
            </a:endParaRPr>
          </a:p>
          <a:p>
            <a:pPr>
              <a:spcBef>
                <a:spcPts val="1200"/>
              </a:spcBef>
            </a:pPr>
            <a:r>
              <a:rPr lang="en-US" altLang="zh-CN" dirty="0"/>
              <a:t>But computationally they are the same (can be transformed into each other)</a:t>
            </a:r>
          </a:p>
          <a:p>
            <a:pPr lvl="1"/>
            <a:r>
              <a:rPr lang="en-US" altLang="zh-CN" dirty="0">
                <a:solidFill>
                  <a:srgbClr val="FF0000"/>
                </a:solidFill>
              </a:rPr>
              <a:t>Curry</a:t>
            </a:r>
            <a:r>
              <a:rPr lang="en-US" altLang="zh-CN" dirty="0"/>
              <a:t>:  transform  </a:t>
            </a:r>
            <a:r>
              <a:rPr lang="en-US" altLang="zh-CN" dirty="0">
                <a:sym typeface="Symbol" panose="05050102010706020507" pitchFamily="18" charset="2"/>
              </a:rPr>
              <a:t>(x, y). x-y  </a:t>
            </a:r>
            <a:r>
              <a:rPr lang="en-US" altLang="zh-CN" dirty="0"/>
              <a:t>to  </a:t>
            </a:r>
            <a:r>
              <a:rPr lang="en-US" altLang="zh-CN" dirty="0">
                <a:sym typeface="Symbol" panose="05050102010706020507" pitchFamily="18" charset="2"/>
              </a:rPr>
              <a:t>x. y. x - y</a:t>
            </a:r>
            <a:endParaRPr lang="en-US" altLang="zh-CN" dirty="0"/>
          </a:p>
          <a:p>
            <a:pPr lvl="1"/>
            <a:r>
              <a:rPr lang="en-US" altLang="zh-CN" dirty="0" err="1">
                <a:solidFill>
                  <a:srgbClr val="FF0000"/>
                </a:solidFill>
              </a:rPr>
              <a:t>Uncurry</a:t>
            </a:r>
            <a:r>
              <a:rPr lang="en-US" altLang="zh-CN" dirty="0"/>
              <a:t>:  the reverse of Curry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878777" y="2402921"/>
            <a:ext cx="181707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ym typeface="Symbol" panose="05050102010706020507" pitchFamily="18" charset="2"/>
              </a:rPr>
              <a:t>x. y. x - y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1878777" y="3068302"/>
            <a:ext cx="522948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 err="1">
                <a:sym typeface="Symbol" panose="05050102010706020507" pitchFamily="18" charset="2"/>
              </a:rPr>
              <a:t>int</a:t>
            </a:r>
            <a:r>
              <a:rPr lang="en-US" altLang="zh-CN" sz="2800" dirty="0">
                <a:sym typeface="Symbol" panose="05050102010706020507" pitchFamily="18" charset="2"/>
              </a:rPr>
              <a:t> f (</a:t>
            </a:r>
            <a:r>
              <a:rPr lang="en-US" altLang="zh-CN" sz="2800" dirty="0" err="1">
                <a:sym typeface="Symbol" panose="05050102010706020507" pitchFamily="18" charset="2"/>
              </a:rPr>
              <a:t>int</a:t>
            </a:r>
            <a:r>
              <a:rPr lang="en-US" altLang="zh-CN" sz="2800" dirty="0">
                <a:sym typeface="Symbol" panose="05050102010706020507" pitchFamily="18" charset="2"/>
              </a:rPr>
              <a:t> x, </a:t>
            </a:r>
            <a:r>
              <a:rPr lang="en-US" altLang="zh-CN" sz="2800" dirty="0" err="1">
                <a:sym typeface="Symbol" panose="05050102010706020507" pitchFamily="18" charset="2"/>
              </a:rPr>
              <a:t>int</a:t>
            </a:r>
            <a:r>
              <a:rPr lang="en-US" altLang="zh-CN" sz="2800" dirty="0">
                <a:sym typeface="Symbol" panose="05050102010706020507" pitchFamily="18" charset="2"/>
              </a:rPr>
              <a:t> y) { return x - y;}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777387" y="3068302"/>
            <a:ext cx="73207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dirty="0">
                <a:sym typeface="Symbol" panose="05050102010706020507" pitchFamily="18" charset="2"/>
              </a:rPr>
              <a:t>and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18964363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Free and bound variables</a:t>
            </a:r>
            <a:endParaRPr lang="zh-CN" altLang="en-US" dirty="0"/>
          </a:p>
        </p:txBody>
      </p:sp>
      <p:sp>
        <p:nvSpPr>
          <p:cNvPr id="15" name="内容占位符 1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altLang="zh-CN" dirty="0">
                <a:sym typeface="Symbol" panose="05050102010706020507" pitchFamily="18" charset="2"/>
              </a:rPr>
              <a:t>x. x + y</a:t>
            </a:r>
          </a:p>
          <a:p>
            <a:pPr lvl="1"/>
            <a:r>
              <a:rPr lang="en-US" altLang="zh-CN" dirty="0"/>
              <a:t>x: bound variable</a:t>
            </a:r>
          </a:p>
          <a:p>
            <a:pPr lvl="1"/>
            <a:r>
              <a:rPr lang="en-US" altLang="zh-CN" dirty="0"/>
              <a:t>y: free variable</a:t>
            </a:r>
          </a:p>
        </p:txBody>
      </p:sp>
      <p:sp>
        <p:nvSpPr>
          <p:cNvPr id="16" name="文本框 15"/>
          <p:cNvSpPr txBox="1"/>
          <p:nvPr/>
        </p:nvSpPr>
        <p:spPr>
          <a:xfrm>
            <a:off x="4841633" y="2218347"/>
            <a:ext cx="1817076" cy="2323713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 err="1"/>
              <a:t>int</a:t>
            </a:r>
            <a:r>
              <a:rPr lang="en-US" altLang="zh-CN" sz="2000" dirty="0"/>
              <a:t> </a:t>
            </a:r>
            <a:r>
              <a:rPr lang="en-US" altLang="zh-CN" sz="2000" dirty="0">
                <a:solidFill>
                  <a:srgbClr val="0000FF"/>
                </a:solidFill>
              </a:rPr>
              <a:t>y</a:t>
            </a:r>
            <a:r>
              <a:rPr lang="en-US" altLang="zh-CN" sz="2000" dirty="0"/>
              <a:t>; </a:t>
            </a:r>
          </a:p>
          <a:p>
            <a:pPr>
              <a:spcBef>
                <a:spcPts val="600"/>
              </a:spcBef>
            </a:pPr>
            <a:r>
              <a:rPr lang="en-US" altLang="zh-CN" sz="2000" dirty="0"/>
              <a:t>…</a:t>
            </a:r>
          </a:p>
          <a:p>
            <a:pPr>
              <a:spcBef>
                <a:spcPts val="600"/>
              </a:spcBef>
            </a:pPr>
            <a:r>
              <a:rPr lang="en-US" altLang="zh-CN" sz="2000" dirty="0"/>
              <a:t>…</a:t>
            </a:r>
          </a:p>
          <a:p>
            <a:pPr>
              <a:spcBef>
                <a:spcPts val="600"/>
              </a:spcBef>
            </a:pPr>
            <a:r>
              <a:rPr lang="en-US" altLang="zh-CN" sz="2000" dirty="0" err="1"/>
              <a:t>int</a:t>
            </a:r>
            <a:r>
              <a:rPr lang="en-US" altLang="zh-CN" sz="2000" dirty="0"/>
              <a:t> add(</a:t>
            </a:r>
            <a:r>
              <a:rPr lang="en-US" altLang="zh-CN" sz="2000" dirty="0" err="1"/>
              <a:t>int</a:t>
            </a:r>
            <a:r>
              <a:rPr lang="en-US" altLang="zh-CN" sz="2000" dirty="0"/>
              <a:t> </a:t>
            </a:r>
            <a:r>
              <a:rPr lang="en-US" altLang="zh-CN" sz="2000" dirty="0">
                <a:solidFill>
                  <a:srgbClr val="FF0000"/>
                </a:solidFill>
              </a:rPr>
              <a:t>x</a:t>
            </a:r>
            <a:r>
              <a:rPr lang="en-US" altLang="zh-CN" sz="2000" dirty="0"/>
              <a:t>) {</a:t>
            </a:r>
          </a:p>
          <a:p>
            <a:pPr>
              <a:spcBef>
                <a:spcPts val="600"/>
              </a:spcBef>
            </a:pPr>
            <a:r>
              <a:rPr lang="en-US" altLang="zh-CN" sz="2000" dirty="0"/>
              <a:t>    return </a:t>
            </a:r>
            <a:r>
              <a:rPr lang="en-US" altLang="zh-CN" sz="2000" dirty="0">
                <a:solidFill>
                  <a:srgbClr val="FF0000"/>
                </a:solidFill>
              </a:rPr>
              <a:t>x</a:t>
            </a:r>
            <a:r>
              <a:rPr lang="en-US" altLang="zh-CN" sz="2000" dirty="0"/>
              <a:t> + </a:t>
            </a:r>
            <a:r>
              <a:rPr lang="en-US" altLang="zh-CN" sz="2000" dirty="0">
                <a:solidFill>
                  <a:srgbClr val="0000FF"/>
                </a:solidFill>
              </a:rPr>
              <a:t>y</a:t>
            </a:r>
            <a:r>
              <a:rPr lang="en-US" altLang="zh-CN" sz="2000" dirty="0"/>
              <a:t>;</a:t>
            </a:r>
          </a:p>
          <a:p>
            <a:pPr>
              <a:spcBef>
                <a:spcPts val="600"/>
              </a:spcBef>
            </a:pPr>
            <a:r>
              <a:rPr lang="en-US" altLang="zh-CN" sz="2000" dirty="0"/>
              <a:t>}</a:t>
            </a:r>
            <a:endParaRPr lang="zh-CN" altLang="en-US" sz="2000" dirty="0"/>
          </a:p>
        </p:txBody>
      </p:sp>
      <p:sp>
        <p:nvSpPr>
          <p:cNvPr id="3" name="矩形 2"/>
          <p:cNvSpPr/>
          <p:nvPr/>
        </p:nvSpPr>
        <p:spPr>
          <a:xfrm>
            <a:off x="4841631" y="3387969"/>
            <a:ext cx="1817077" cy="1137139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圆角矩形标注 3"/>
          <p:cNvSpPr/>
          <p:nvPr/>
        </p:nvSpPr>
        <p:spPr>
          <a:xfrm>
            <a:off x="6147289" y="2124443"/>
            <a:ext cx="1992923" cy="853099"/>
          </a:xfrm>
          <a:prstGeom prst="wedgeRoundRectCallout">
            <a:avLst>
              <a:gd name="adj1" fmla="val -79811"/>
              <a:gd name="adj2" fmla="val -1582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000" dirty="0"/>
              <a:t>Could be a global variable</a:t>
            </a:r>
            <a:endParaRPr lang="zh-CN" altLang="en-US" sz="2000" dirty="0"/>
          </a:p>
        </p:txBody>
      </p:sp>
    </p:spTree>
    <p:extLst>
      <p:ext uri="{BB962C8B-B14F-4D97-AF65-F5344CB8AC3E}">
        <p14:creationId xmlns:p14="http://schemas.microsoft.com/office/powerpoint/2010/main" val="2217354826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Free and bound variables</a:t>
            </a:r>
            <a:endParaRPr lang="zh-CN" altLang="en-US" dirty="0"/>
          </a:p>
        </p:txBody>
      </p:sp>
      <p:sp>
        <p:nvSpPr>
          <p:cNvPr id="15" name="内容占位符 1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Bef>
                <a:spcPts val="1800"/>
              </a:spcBef>
            </a:pPr>
            <a:r>
              <a:rPr lang="en-US" altLang="zh-CN" dirty="0">
                <a:sym typeface="Symbol" panose="05050102010706020507" pitchFamily="18" charset="2"/>
              </a:rPr>
              <a:t>x. x + y</a:t>
            </a:r>
          </a:p>
          <a:p>
            <a:pPr>
              <a:spcBef>
                <a:spcPts val="1800"/>
              </a:spcBef>
            </a:pPr>
            <a:r>
              <a:rPr lang="en-US" altLang="zh-CN" dirty="0"/>
              <a:t>Bound variable can be renamed (“placeholder”)</a:t>
            </a:r>
          </a:p>
          <a:p>
            <a:pPr lvl="1"/>
            <a:r>
              <a:rPr lang="en-US" altLang="zh-CN" dirty="0">
                <a:solidFill>
                  <a:srgbClr val="780000"/>
                </a:solidFill>
                <a:sym typeface="Symbol" panose="05050102010706020507" pitchFamily="18" charset="2"/>
              </a:rPr>
              <a:t>x. (</a:t>
            </a:r>
            <a:r>
              <a:rPr lang="en-US" altLang="zh-CN" dirty="0" err="1">
                <a:solidFill>
                  <a:srgbClr val="780000"/>
                </a:solidFill>
                <a:sym typeface="Symbol" panose="05050102010706020507" pitchFamily="18" charset="2"/>
              </a:rPr>
              <a:t>x+y</a:t>
            </a:r>
            <a:r>
              <a:rPr lang="en-US" altLang="zh-CN" dirty="0">
                <a:solidFill>
                  <a:srgbClr val="780000"/>
                </a:solidFill>
                <a:sym typeface="Symbol" panose="05050102010706020507" pitchFamily="18" charset="2"/>
              </a:rPr>
              <a:t>) </a:t>
            </a:r>
            <a:r>
              <a:rPr lang="en-US" altLang="zh-CN" dirty="0"/>
              <a:t>is same function as </a:t>
            </a:r>
            <a:r>
              <a:rPr lang="en-US" altLang="zh-CN" dirty="0">
                <a:solidFill>
                  <a:srgbClr val="780000"/>
                </a:solidFill>
                <a:sym typeface="Symbol" panose="05050102010706020507" pitchFamily="18" charset="2"/>
              </a:rPr>
              <a:t>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z</a:t>
            </a:r>
            <a:r>
              <a:rPr lang="en-US" altLang="zh-CN" dirty="0">
                <a:solidFill>
                  <a:srgbClr val="780000"/>
                </a:solidFill>
                <a:sym typeface="Symbol" panose="05050102010706020507" pitchFamily="18" charset="2"/>
              </a:rPr>
              <a:t>. (</a:t>
            </a:r>
            <a:r>
              <a:rPr lang="en-US" altLang="zh-CN" dirty="0" err="1">
                <a:solidFill>
                  <a:srgbClr val="FF0000"/>
                </a:solidFill>
                <a:sym typeface="Symbol" panose="05050102010706020507" pitchFamily="18" charset="2"/>
              </a:rPr>
              <a:t>z</a:t>
            </a:r>
            <a:r>
              <a:rPr lang="en-US" altLang="zh-CN" dirty="0" err="1">
                <a:solidFill>
                  <a:srgbClr val="780000"/>
                </a:solidFill>
                <a:sym typeface="Symbol" panose="05050102010706020507" pitchFamily="18" charset="2"/>
              </a:rPr>
              <a:t>+y</a:t>
            </a:r>
            <a:r>
              <a:rPr lang="en-US" altLang="zh-CN" dirty="0">
                <a:solidFill>
                  <a:srgbClr val="780000"/>
                </a:solidFill>
                <a:sym typeface="Symbol" panose="05050102010706020507" pitchFamily="18" charset="2"/>
              </a:rPr>
              <a:t>)</a:t>
            </a:r>
            <a:r>
              <a:rPr lang="en-US" altLang="zh-CN" dirty="0"/>
              <a:t> </a:t>
            </a:r>
          </a:p>
          <a:p>
            <a:pPr lvl="1"/>
            <a:r>
              <a:rPr lang="en-US" altLang="zh-CN" dirty="0">
                <a:solidFill>
                  <a:srgbClr val="780000"/>
                </a:solidFill>
                <a:sym typeface="Symbol" panose="05050102010706020507" pitchFamily="18" charset="2"/>
              </a:rPr>
              <a:t>(</a:t>
            </a:r>
            <a:r>
              <a:rPr lang="en-US" altLang="zh-CN" dirty="0" err="1">
                <a:solidFill>
                  <a:srgbClr val="780000"/>
                </a:solidFill>
                <a:sym typeface="Symbol" panose="05050102010706020507" pitchFamily="18" charset="2"/>
              </a:rPr>
              <a:t>x+y</a:t>
            </a:r>
            <a:r>
              <a:rPr lang="en-US" altLang="zh-CN" dirty="0">
                <a:solidFill>
                  <a:srgbClr val="780000"/>
                </a:solidFill>
                <a:sym typeface="Symbol" panose="05050102010706020507" pitchFamily="18" charset="2"/>
              </a:rPr>
              <a:t>)</a:t>
            </a:r>
            <a:r>
              <a:rPr lang="en-US" altLang="zh-CN" dirty="0">
                <a:sym typeface="Symbol" panose="05050102010706020507" pitchFamily="18" charset="2"/>
              </a:rPr>
              <a:t> is the </a:t>
            </a:r>
            <a:r>
              <a:rPr lang="en-US" altLang="zh-CN" b="1" i="1" dirty="0">
                <a:solidFill>
                  <a:srgbClr val="FF0000"/>
                </a:solidFill>
                <a:sym typeface="Symbol" panose="05050102010706020507" pitchFamily="18" charset="2"/>
              </a:rPr>
              <a:t>scope</a:t>
            </a:r>
            <a:r>
              <a:rPr lang="en-US" altLang="zh-CN" dirty="0">
                <a:sym typeface="Symbol" panose="05050102010706020507" pitchFamily="18" charset="2"/>
              </a:rPr>
              <a:t> of the binding </a:t>
            </a:r>
            <a:r>
              <a:rPr lang="en-US" altLang="zh-CN" dirty="0">
                <a:solidFill>
                  <a:srgbClr val="780000"/>
                </a:solidFill>
                <a:sym typeface="Symbol" panose="05050102010706020507" pitchFamily="18" charset="2"/>
              </a:rPr>
              <a:t>x</a:t>
            </a:r>
            <a:endParaRPr lang="en-US" altLang="zh-CN" dirty="0"/>
          </a:p>
          <a:p>
            <a:pPr>
              <a:spcBef>
                <a:spcPts val="1800"/>
              </a:spcBef>
            </a:pPr>
            <a:endParaRPr lang="zh-CN" altLang="en-US" dirty="0"/>
          </a:p>
        </p:txBody>
      </p:sp>
      <p:sp>
        <p:nvSpPr>
          <p:cNvPr id="16" name="文本框 15"/>
          <p:cNvSpPr txBox="1"/>
          <p:nvPr/>
        </p:nvSpPr>
        <p:spPr>
          <a:xfrm>
            <a:off x="1635125" y="4175031"/>
            <a:ext cx="1817077" cy="11695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 err="1"/>
              <a:t>int</a:t>
            </a:r>
            <a:r>
              <a:rPr lang="en-US" altLang="zh-CN" sz="2000" dirty="0"/>
              <a:t> add(</a:t>
            </a:r>
            <a:r>
              <a:rPr lang="en-US" altLang="zh-CN" sz="2000" dirty="0" err="1"/>
              <a:t>int</a:t>
            </a:r>
            <a:r>
              <a:rPr lang="en-US" altLang="zh-CN" sz="2000" dirty="0"/>
              <a:t> </a:t>
            </a:r>
            <a:r>
              <a:rPr lang="en-US" altLang="zh-CN" sz="2000" dirty="0">
                <a:solidFill>
                  <a:srgbClr val="FF0000"/>
                </a:solidFill>
              </a:rPr>
              <a:t>x</a:t>
            </a:r>
            <a:r>
              <a:rPr lang="en-US" altLang="zh-CN" sz="2000" dirty="0"/>
              <a:t>) {</a:t>
            </a:r>
          </a:p>
          <a:p>
            <a:pPr>
              <a:spcBef>
                <a:spcPts val="600"/>
              </a:spcBef>
            </a:pPr>
            <a:r>
              <a:rPr lang="en-US" altLang="zh-CN" sz="2000" dirty="0"/>
              <a:t>    return </a:t>
            </a:r>
            <a:r>
              <a:rPr lang="en-US" altLang="zh-CN" sz="2000" dirty="0">
                <a:solidFill>
                  <a:srgbClr val="FF0000"/>
                </a:solidFill>
              </a:rPr>
              <a:t>x</a:t>
            </a:r>
            <a:r>
              <a:rPr lang="en-US" altLang="zh-CN" sz="2000" dirty="0"/>
              <a:t> + y;</a:t>
            </a:r>
          </a:p>
          <a:p>
            <a:pPr>
              <a:spcBef>
                <a:spcPts val="600"/>
              </a:spcBef>
            </a:pPr>
            <a:r>
              <a:rPr lang="en-US" altLang="zh-CN" sz="2000" dirty="0"/>
              <a:t>}</a:t>
            </a:r>
            <a:endParaRPr lang="zh-CN" altLang="en-US" sz="2000" dirty="0"/>
          </a:p>
        </p:txBody>
      </p:sp>
      <p:sp>
        <p:nvSpPr>
          <p:cNvPr id="17" name="文本框 16"/>
          <p:cNvSpPr txBox="1"/>
          <p:nvPr/>
        </p:nvSpPr>
        <p:spPr>
          <a:xfrm>
            <a:off x="5640021" y="4175029"/>
            <a:ext cx="2309447" cy="11695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 err="1"/>
              <a:t>int</a:t>
            </a:r>
            <a:r>
              <a:rPr lang="en-US" altLang="zh-CN" sz="2000" dirty="0"/>
              <a:t> add(</a:t>
            </a:r>
            <a:r>
              <a:rPr lang="en-US" altLang="zh-CN" sz="2000" dirty="0" err="1"/>
              <a:t>int</a:t>
            </a:r>
            <a:r>
              <a:rPr lang="en-US" altLang="zh-CN" sz="2000" dirty="0"/>
              <a:t> </a:t>
            </a:r>
            <a:r>
              <a:rPr lang="en-US" altLang="zh-CN" sz="2000" dirty="0">
                <a:solidFill>
                  <a:srgbClr val="FF0000"/>
                </a:solidFill>
              </a:rPr>
              <a:t>z</a:t>
            </a:r>
            <a:r>
              <a:rPr lang="en-US" altLang="zh-CN" sz="2000" dirty="0"/>
              <a:t>) {</a:t>
            </a:r>
          </a:p>
          <a:p>
            <a:pPr>
              <a:spcBef>
                <a:spcPts val="600"/>
              </a:spcBef>
            </a:pPr>
            <a:r>
              <a:rPr lang="en-US" altLang="zh-CN" sz="2000" dirty="0"/>
              <a:t>    return </a:t>
            </a:r>
            <a:r>
              <a:rPr lang="en-US" altLang="zh-CN" sz="2000" dirty="0">
                <a:solidFill>
                  <a:srgbClr val="FF0000"/>
                </a:solidFill>
              </a:rPr>
              <a:t>z</a:t>
            </a:r>
            <a:r>
              <a:rPr lang="en-US" altLang="zh-CN" sz="2000" dirty="0"/>
              <a:t> + y;</a:t>
            </a:r>
          </a:p>
          <a:p>
            <a:pPr>
              <a:spcBef>
                <a:spcPts val="600"/>
              </a:spcBef>
            </a:pPr>
            <a:r>
              <a:rPr lang="en-US" altLang="zh-CN" sz="2000" dirty="0"/>
              <a:t>}</a:t>
            </a:r>
          </a:p>
        </p:txBody>
      </p:sp>
      <p:sp>
        <p:nvSpPr>
          <p:cNvPr id="18" name="左右箭头 17"/>
          <p:cNvSpPr/>
          <p:nvPr/>
        </p:nvSpPr>
        <p:spPr>
          <a:xfrm>
            <a:off x="4036158" y="4484313"/>
            <a:ext cx="1019907" cy="550985"/>
          </a:xfrm>
          <a:prstGeom prst="leftRightArrow">
            <a:avLst>
              <a:gd name="adj1" fmla="val 41490"/>
              <a:gd name="adj2" fmla="val 50000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文本框 18"/>
          <p:cNvSpPr txBox="1"/>
          <p:nvPr/>
        </p:nvSpPr>
        <p:spPr>
          <a:xfrm>
            <a:off x="1635125" y="5323132"/>
            <a:ext cx="242515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000" dirty="0">
                <a:solidFill>
                  <a:srgbClr val="FF0000"/>
                </a:solidFill>
              </a:rPr>
              <a:t>x = 0; // out of scope!</a:t>
            </a:r>
            <a:endParaRPr lang="zh-CN" altLang="en-US" sz="2000" dirty="0">
              <a:solidFill>
                <a:srgbClr val="FF0000"/>
              </a:solidFill>
            </a:endParaRPr>
          </a:p>
        </p:txBody>
      </p:sp>
      <p:sp>
        <p:nvSpPr>
          <p:cNvPr id="20" name="文本框 19"/>
          <p:cNvSpPr txBox="1"/>
          <p:nvPr/>
        </p:nvSpPr>
        <p:spPr>
          <a:xfrm>
            <a:off x="6479290" y="2819426"/>
            <a:ext cx="226651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800" dirty="0">
                <a:solidFill>
                  <a:srgbClr val="FF0000"/>
                </a:solidFill>
                <a:sym typeface="Symbol" panose="05050102010706020507" pitchFamily="18" charset="2"/>
              </a:rPr>
              <a:t></a:t>
            </a:r>
            <a:r>
              <a:rPr lang="en-US" altLang="zh-CN" sz="2800" dirty="0">
                <a:solidFill>
                  <a:srgbClr val="FF0000"/>
                </a:solidFill>
                <a:sym typeface="Symbol" panose="05050102010706020507" pitchFamily="18" charset="2"/>
              </a:rPr>
              <a:t>-equivalence</a:t>
            </a:r>
            <a:endParaRPr lang="zh-CN" altLang="en-US" sz="28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7586119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Free and bound variables</a:t>
            </a:r>
            <a:endParaRPr lang="zh-CN" altLang="en-US" dirty="0"/>
          </a:p>
        </p:txBody>
      </p:sp>
      <p:sp>
        <p:nvSpPr>
          <p:cNvPr id="15" name="内容占位符 1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>
              <a:spcBef>
                <a:spcPts val="1800"/>
              </a:spcBef>
            </a:pPr>
            <a:r>
              <a:rPr lang="en-US" altLang="zh-CN" dirty="0">
                <a:sym typeface="Symbol" panose="05050102010706020507" pitchFamily="18" charset="2"/>
              </a:rPr>
              <a:t>x. x + y</a:t>
            </a:r>
          </a:p>
          <a:p>
            <a:pPr>
              <a:spcBef>
                <a:spcPts val="1800"/>
              </a:spcBef>
            </a:pPr>
            <a:r>
              <a:rPr lang="en-US" altLang="zh-CN" dirty="0"/>
              <a:t>Bound variable can be renamed (“placeholder”)</a:t>
            </a:r>
          </a:p>
          <a:p>
            <a:pPr lvl="1"/>
            <a:r>
              <a:rPr lang="en-US" altLang="zh-CN" dirty="0">
                <a:solidFill>
                  <a:srgbClr val="780000"/>
                </a:solidFill>
                <a:sym typeface="Symbol" panose="05050102010706020507" pitchFamily="18" charset="2"/>
              </a:rPr>
              <a:t>x. (</a:t>
            </a:r>
            <a:r>
              <a:rPr lang="en-US" altLang="zh-CN" dirty="0" err="1">
                <a:solidFill>
                  <a:srgbClr val="780000"/>
                </a:solidFill>
                <a:sym typeface="Symbol" panose="05050102010706020507" pitchFamily="18" charset="2"/>
              </a:rPr>
              <a:t>x+y</a:t>
            </a:r>
            <a:r>
              <a:rPr lang="en-US" altLang="zh-CN" dirty="0">
                <a:solidFill>
                  <a:srgbClr val="780000"/>
                </a:solidFill>
                <a:sym typeface="Symbol" panose="05050102010706020507" pitchFamily="18" charset="2"/>
              </a:rPr>
              <a:t>) </a:t>
            </a:r>
            <a:r>
              <a:rPr lang="en-US" altLang="zh-CN" dirty="0"/>
              <a:t>is same function as </a:t>
            </a:r>
            <a:r>
              <a:rPr lang="en-US" altLang="zh-CN" dirty="0">
                <a:solidFill>
                  <a:srgbClr val="780000"/>
                </a:solidFill>
                <a:sym typeface="Symbol" panose="05050102010706020507" pitchFamily="18" charset="2"/>
              </a:rPr>
              <a:t>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z</a:t>
            </a:r>
            <a:r>
              <a:rPr lang="en-US" altLang="zh-CN" dirty="0">
                <a:solidFill>
                  <a:srgbClr val="780000"/>
                </a:solidFill>
                <a:sym typeface="Symbol" panose="05050102010706020507" pitchFamily="18" charset="2"/>
              </a:rPr>
              <a:t>. (</a:t>
            </a:r>
            <a:r>
              <a:rPr lang="en-US" altLang="zh-CN" dirty="0" err="1">
                <a:solidFill>
                  <a:srgbClr val="FF0000"/>
                </a:solidFill>
                <a:sym typeface="Symbol" panose="05050102010706020507" pitchFamily="18" charset="2"/>
              </a:rPr>
              <a:t>z</a:t>
            </a:r>
            <a:r>
              <a:rPr lang="en-US" altLang="zh-CN" dirty="0" err="1">
                <a:solidFill>
                  <a:srgbClr val="780000"/>
                </a:solidFill>
                <a:sym typeface="Symbol" panose="05050102010706020507" pitchFamily="18" charset="2"/>
              </a:rPr>
              <a:t>+y</a:t>
            </a:r>
            <a:r>
              <a:rPr lang="en-US" altLang="zh-CN" dirty="0">
                <a:solidFill>
                  <a:srgbClr val="780000"/>
                </a:solidFill>
                <a:sym typeface="Symbol" panose="05050102010706020507" pitchFamily="18" charset="2"/>
              </a:rPr>
              <a:t>)       </a:t>
            </a:r>
            <a:r>
              <a:rPr lang="en-US" altLang="zh-CN" dirty="0"/>
              <a:t> </a:t>
            </a:r>
            <a:r>
              <a:rPr lang="zh-CN" altLang="en-US" dirty="0">
                <a:solidFill>
                  <a:srgbClr val="FF0000"/>
                </a:solidFill>
                <a:sym typeface="Symbol" panose="05050102010706020507" pitchFamily="18" charset="2"/>
              </a:rPr>
              <a:t>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-equivalence</a:t>
            </a:r>
            <a:endParaRPr lang="en-US" altLang="zh-CN" dirty="0"/>
          </a:p>
          <a:p>
            <a:pPr lvl="1"/>
            <a:r>
              <a:rPr lang="en-US" altLang="zh-CN" dirty="0">
                <a:solidFill>
                  <a:srgbClr val="780000"/>
                </a:solidFill>
                <a:sym typeface="Symbol" panose="05050102010706020507" pitchFamily="18" charset="2"/>
              </a:rPr>
              <a:t>(</a:t>
            </a:r>
            <a:r>
              <a:rPr lang="en-US" altLang="zh-CN" dirty="0" err="1">
                <a:solidFill>
                  <a:srgbClr val="780000"/>
                </a:solidFill>
                <a:sym typeface="Symbol" panose="05050102010706020507" pitchFamily="18" charset="2"/>
              </a:rPr>
              <a:t>x+y</a:t>
            </a:r>
            <a:r>
              <a:rPr lang="en-US" altLang="zh-CN" dirty="0">
                <a:solidFill>
                  <a:srgbClr val="780000"/>
                </a:solidFill>
                <a:sym typeface="Symbol" panose="05050102010706020507" pitchFamily="18" charset="2"/>
              </a:rPr>
              <a:t>)</a:t>
            </a:r>
            <a:r>
              <a:rPr lang="en-US" altLang="zh-CN" dirty="0">
                <a:sym typeface="Symbol" panose="05050102010706020507" pitchFamily="18" charset="2"/>
              </a:rPr>
              <a:t> is the </a:t>
            </a:r>
            <a:r>
              <a:rPr lang="en-US" altLang="zh-CN" b="1" i="1" dirty="0">
                <a:solidFill>
                  <a:srgbClr val="FF0000"/>
                </a:solidFill>
                <a:sym typeface="Symbol" panose="05050102010706020507" pitchFamily="18" charset="2"/>
              </a:rPr>
              <a:t>scope</a:t>
            </a:r>
            <a:r>
              <a:rPr lang="en-US" altLang="zh-CN" dirty="0">
                <a:sym typeface="Symbol" panose="05050102010706020507" pitchFamily="18" charset="2"/>
              </a:rPr>
              <a:t> of the binding </a:t>
            </a:r>
            <a:r>
              <a:rPr lang="en-US" altLang="zh-CN" dirty="0">
                <a:solidFill>
                  <a:srgbClr val="780000"/>
                </a:solidFill>
                <a:sym typeface="Symbol" panose="05050102010706020507" pitchFamily="18" charset="2"/>
              </a:rPr>
              <a:t>x</a:t>
            </a:r>
            <a:endParaRPr lang="en-US" altLang="zh-CN" dirty="0"/>
          </a:p>
          <a:p>
            <a:pPr>
              <a:spcBef>
                <a:spcPts val="1800"/>
              </a:spcBef>
            </a:pPr>
            <a:r>
              <a:rPr lang="en-US" altLang="zh-CN" dirty="0"/>
              <a:t>Name of free variable does matter</a:t>
            </a:r>
          </a:p>
          <a:p>
            <a:pPr lvl="1"/>
            <a:r>
              <a:rPr lang="en-US" altLang="zh-CN" dirty="0">
                <a:solidFill>
                  <a:srgbClr val="780000"/>
                </a:solidFill>
                <a:sym typeface="Symbol" panose="05050102010706020507" pitchFamily="18" charset="2"/>
              </a:rPr>
              <a:t>x. (</a:t>
            </a:r>
            <a:r>
              <a:rPr lang="en-US" altLang="zh-CN" dirty="0" err="1">
                <a:solidFill>
                  <a:srgbClr val="780000"/>
                </a:solidFill>
                <a:sym typeface="Symbol" panose="05050102010706020507" pitchFamily="18" charset="2"/>
              </a:rPr>
              <a:t>x+y</a:t>
            </a:r>
            <a:r>
              <a:rPr lang="en-US" altLang="zh-CN" dirty="0">
                <a:solidFill>
                  <a:srgbClr val="780000"/>
                </a:solidFill>
                <a:sym typeface="Symbol" panose="05050102010706020507" pitchFamily="18" charset="2"/>
              </a:rPr>
              <a:t>) </a:t>
            </a:r>
            <a:r>
              <a:rPr lang="en-US" altLang="zh-CN" dirty="0"/>
              <a:t>is </a:t>
            </a:r>
            <a:r>
              <a:rPr lang="en-US" altLang="zh-CN" i="1" dirty="0">
                <a:solidFill>
                  <a:srgbClr val="FF0000"/>
                </a:solidFill>
              </a:rPr>
              <a:t>not</a:t>
            </a:r>
            <a:r>
              <a:rPr lang="en-US" altLang="zh-CN" dirty="0"/>
              <a:t> the same as </a:t>
            </a:r>
            <a:r>
              <a:rPr lang="en-US" altLang="zh-CN" dirty="0">
                <a:solidFill>
                  <a:srgbClr val="780000"/>
                </a:solidFill>
                <a:sym typeface="Symbol" panose="05050102010706020507" pitchFamily="18" charset="2"/>
              </a:rPr>
              <a:t>x. (</a:t>
            </a:r>
            <a:r>
              <a:rPr lang="en-US" altLang="zh-CN" dirty="0" err="1">
                <a:solidFill>
                  <a:srgbClr val="780000"/>
                </a:solidFill>
                <a:sym typeface="Symbol" panose="05050102010706020507" pitchFamily="18" charset="2"/>
              </a:rPr>
              <a:t>x+</a:t>
            </a:r>
            <a:r>
              <a:rPr lang="en-US" altLang="zh-CN" dirty="0" err="1">
                <a:solidFill>
                  <a:srgbClr val="FF0000"/>
                </a:solidFill>
                <a:sym typeface="Symbol" panose="05050102010706020507" pitchFamily="18" charset="2"/>
              </a:rPr>
              <a:t>z</a:t>
            </a:r>
            <a:r>
              <a:rPr lang="en-US" altLang="zh-CN" dirty="0">
                <a:solidFill>
                  <a:srgbClr val="780000"/>
                </a:solidFill>
                <a:sym typeface="Symbol" panose="05050102010706020507" pitchFamily="18" charset="2"/>
              </a:rPr>
              <a:t>)</a:t>
            </a:r>
            <a:r>
              <a:rPr lang="en-US" altLang="zh-CN" dirty="0"/>
              <a:t> </a:t>
            </a:r>
          </a:p>
          <a:p>
            <a:pPr>
              <a:spcBef>
                <a:spcPts val="1800"/>
              </a:spcBef>
            </a:pP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882650" y="4878457"/>
            <a:ext cx="3124444" cy="11695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 err="1"/>
              <a:t>int</a:t>
            </a:r>
            <a:r>
              <a:rPr lang="en-US" altLang="zh-CN" sz="2000" dirty="0"/>
              <a:t> y = 10;</a:t>
            </a:r>
          </a:p>
          <a:p>
            <a:pPr>
              <a:spcBef>
                <a:spcPts val="600"/>
              </a:spcBef>
            </a:pPr>
            <a:r>
              <a:rPr lang="en-US" altLang="zh-CN" sz="2000" dirty="0" err="1"/>
              <a:t>int</a:t>
            </a:r>
            <a:r>
              <a:rPr lang="en-US" altLang="zh-CN" sz="2000" dirty="0"/>
              <a:t> z = 20;</a:t>
            </a:r>
          </a:p>
          <a:p>
            <a:pPr>
              <a:spcBef>
                <a:spcPts val="600"/>
              </a:spcBef>
            </a:pPr>
            <a:r>
              <a:rPr lang="en-US" altLang="zh-CN" sz="2000" dirty="0" err="1"/>
              <a:t>int</a:t>
            </a:r>
            <a:r>
              <a:rPr lang="en-US" altLang="zh-CN" sz="2000" dirty="0"/>
              <a:t> add(</a:t>
            </a:r>
            <a:r>
              <a:rPr lang="en-US" altLang="zh-CN" sz="2000" dirty="0" err="1"/>
              <a:t>int</a:t>
            </a:r>
            <a:r>
              <a:rPr lang="en-US" altLang="zh-CN" sz="2000" dirty="0"/>
              <a:t> x) {  return x + </a:t>
            </a:r>
            <a:r>
              <a:rPr lang="en-US" altLang="zh-CN" sz="2000" dirty="0">
                <a:solidFill>
                  <a:srgbClr val="FF0000"/>
                </a:solidFill>
              </a:rPr>
              <a:t>y</a:t>
            </a:r>
            <a:r>
              <a:rPr lang="en-US" altLang="zh-CN" sz="2000" dirty="0"/>
              <a:t>;  }</a:t>
            </a:r>
            <a:endParaRPr lang="zh-CN" altLang="en-US" sz="2000" dirty="0"/>
          </a:p>
        </p:txBody>
      </p:sp>
      <p:sp>
        <p:nvSpPr>
          <p:cNvPr id="8" name="文本框 7"/>
          <p:cNvSpPr txBox="1"/>
          <p:nvPr/>
        </p:nvSpPr>
        <p:spPr>
          <a:xfrm>
            <a:off x="5423232" y="4878457"/>
            <a:ext cx="3124444" cy="1169551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 err="1"/>
              <a:t>int</a:t>
            </a:r>
            <a:r>
              <a:rPr lang="en-US" altLang="zh-CN" sz="2000" dirty="0"/>
              <a:t> y = 10;</a:t>
            </a:r>
          </a:p>
          <a:p>
            <a:pPr>
              <a:spcBef>
                <a:spcPts val="600"/>
              </a:spcBef>
            </a:pPr>
            <a:r>
              <a:rPr lang="en-US" altLang="zh-CN" sz="2000" dirty="0" err="1"/>
              <a:t>int</a:t>
            </a:r>
            <a:r>
              <a:rPr lang="en-US" altLang="zh-CN" sz="2000" dirty="0"/>
              <a:t> z = 20;</a:t>
            </a:r>
          </a:p>
          <a:p>
            <a:pPr>
              <a:spcBef>
                <a:spcPts val="600"/>
              </a:spcBef>
            </a:pPr>
            <a:r>
              <a:rPr lang="en-US" altLang="zh-CN" sz="2000" dirty="0" err="1"/>
              <a:t>int</a:t>
            </a:r>
            <a:r>
              <a:rPr lang="en-US" altLang="zh-CN" sz="2000" dirty="0"/>
              <a:t> add(</a:t>
            </a:r>
            <a:r>
              <a:rPr lang="en-US" altLang="zh-CN" sz="2000" dirty="0" err="1"/>
              <a:t>int</a:t>
            </a:r>
            <a:r>
              <a:rPr lang="en-US" altLang="zh-CN" sz="2000" dirty="0"/>
              <a:t> x) {  return x + </a:t>
            </a:r>
            <a:r>
              <a:rPr lang="en-US" altLang="zh-CN" sz="2000" dirty="0">
                <a:solidFill>
                  <a:srgbClr val="FF0000"/>
                </a:solidFill>
              </a:rPr>
              <a:t>z</a:t>
            </a:r>
            <a:r>
              <a:rPr lang="en-US" altLang="zh-CN" sz="2000" dirty="0"/>
              <a:t>;  }</a:t>
            </a:r>
            <a:endParaRPr lang="zh-CN" altLang="en-US" sz="2000" dirty="0"/>
          </a:p>
        </p:txBody>
      </p:sp>
      <p:sp>
        <p:nvSpPr>
          <p:cNvPr id="5" name="右箭头 4"/>
          <p:cNvSpPr/>
          <p:nvPr/>
        </p:nvSpPr>
        <p:spPr>
          <a:xfrm>
            <a:off x="4077492" y="5263940"/>
            <a:ext cx="1275342" cy="398584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乘号 8"/>
          <p:cNvSpPr/>
          <p:nvPr/>
        </p:nvSpPr>
        <p:spPr>
          <a:xfrm>
            <a:off x="4165063" y="4994031"/>
            <a:ext cx="994752" cy="908816"/>
          </a:xfrm>
          <a:prstGeom prst="mathMultiply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2229046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Free and bound variables</a:t>
            </a:r>
            <a:endParaRPr lang="zh-CN" altLang="en-US" dirty="0"/>
          </a:p>
        </p:txBody>
      </p:sp>
      <p:sp>
        <p:nvSpPr>
          <p:cNvPr id="15" name="内容占位符 1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lvl="0">
              <a:spcBef>
                <a:spcPts val="1800"/>
              </a:spcBef>
            </a:pPr>
            <a:r>
              <a:rPr lang="en-US" altLang="zh-CN" dirty="0">
                <a:sym typeface="Symbol" panose="05050102010706020507" pitchFamily="18" charset="2"/>
              </a:rPr>
              <a:t>x. x + y</a:t>
            </a:r>
          </a:p>
          <a:p>
            <a:pPr>
              <a:spcBef>
                <a:spcPts val="1800"/>
              </a:spcBef>
            </a:pPr>
            <a:r>
              <a:rPr lang="en-US" altLang="zh-CN" dirty="0"/>
              <a:t>Bound variable can be renamed (“placeholder”)</a:t>
            </a:r>
          </a:p>
          <a:p>
            <a:pPr lvl="1"/>
            <a:r>
              <a:rPr lang="en-US" altLang="zh-CN" dirty="0">
                <a:solidFill>
                  <a:srgbClr val="780000"/>
                </a:solidFill>
                <a:sym typeface="Symbol" panose="05050102010706020507" pitchFamily="18" charset="2"/>
              </a:rPr>
              <a:t>x. (</a:t>
            </a:r>
            <a:r>
              <a:rPr lang="en-US" altLang="zh-CN" dirty="0" err="1">
                <a:solidFill>
                  <a:srgbClr val="780000"/>
                </a:solidFill>
                <a:sym typeface="Symbol" panose="05050102010706020507" pitchFamily="18" charset="2"/>
              </a:rPr>
              <a:t>x+y</a:t>
            </a:r>
            <a:r>
              <a:rPr lang="en-US" altLang="zh-CN" dirty="0">
                <a:solidFill>
                  <a:srgbClr val="780000"/>
                </a:solidFill>
                <a:sym typeface="Symbol" panose="05050102010706020507" pitchFamily="18" charset="2"/>
              </a:rPr>
              <a:t>) </a:t>
            </a:r>
            <a:r>
              <a:rPr lang="en-US" altLang="zh-CN" dirty="0"/>
              <a:t>is same function as </a:t>
            </a:r>
            <a:r>
              <a:rPr lang="en-US" altLang="zh-CN" dirty="0">
                <a:solidFill>
                  <a:srgbClr val="780000"/>
                </a:solidFill>
                <a:sym typeface="Symbol" panose="05050102010706020507" pitchFamily="18" charset="2"/>
              </a:rPr>
              <a:t>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z</a:t>
            </a:r>
            <a:r>
              <a:rPr lang="en-US" altLang="zh-CN" dirty="0">
                <a:solidFill>
                  <a:srgbClr val="780000"/>
                </a:solidFill>
                <a:sym typeface="Symbol" panose="05050102010706020507" pitchFamily="18" charset="2"/>
              </a:rPr>
              <a:t>. (</a:t>
            </a:r>
            <a:r>
              <a:rPr lang="en-US" altLang="zh-CN" dirty="0" err="1">
                <a:solidFill>
                  <a:srgbClr val="FF0000"/>
                </a:solidFill>
                <a:sym typeface="Symbol" panose="05050102010706020507" pitchFamily="18" charset="2"/>
              </a:rPr>
              <a:t>z</a:t>
            </a:r>
            <a:r>
              <a:rPr lang="en-US" altLang="zh-CN" dirty="0" err="1">
                <a:solidFill>
                  <a:srgbClr val="780000"/>
                </a:solidFill>
                <a:sym typeface="Symbol" panose="05050102010706020507" pitchFamily="18" charset="2"/>
              </a:rPr>
              <a:t>+y</a:t>
            </a:r>
            <a:r>
              <a:rPr lang="en-US" altLang="zh-CN" dirty="0">
                <a:solidFill>
                  <a:srgbClr val="780000"/>
                </a:solidFill>
                <a:sym typeface="Symbol" panose="05050102010706020507" pitchFamily="18" charset="2"/>
              </a:rPr>
              <a:t>)</a:t>
            </a:r>
            <a:r>
              <a:rPr lang="en-US" altLang="zh-CN" dirty="0"/>
              <a:t>        </a:t>
            </a:r>
            <a:r>
              <a:rPr lang="zh-CN" altLang="en-US" dirty="0">
                <a:solidFill>
                  <a:srgbClr val="FF0000"/>
                </a:solidFill>
                <a:sym typeface="Symbol" panose="05050102010706020507" pitchFamily="18" charset="2"/>
              </a:rPr>
              <a:t>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-equivalence</a:t>
            </a:r>
            <a:endParaRPr lang="en-US" altLang="zh-CN" dirty="0"/>
          </a:p>
          <a:p>
            <a:pPr lvl="1"/>
            <a:r>
              <a:rPr lang="en-US" altLang="zh-CN" dirty="0">
                <a:solidFill>
                  <a:srgbClr val="780000"/>
                </a:solidFill>
                <a:sym typeface="Symbol" panose="05050102010706020507" pitchFamily="18" charset="2"/>
              </a:rPr>
              <a:t>(</a:t>
            </a:r>
            <a:r>
              <a:rPr lang="en-US" altLang="zh-CN" dirty="0" err="1">
                <a:solidFill>
                  <a:srgbClr val="780000"/>
                </a:solidFill>
                <a:sym typeface="Symbol" panose="05050102010706020507" pitchFamily="18" charset="2"/>
              </a:rPr>
              <a:t>x+y</a:t>
            </a:r>
            <a:r>
              <a:rPr lang="en-US" altLang="zh-CN" dirty="0">
                <a:solidFill>
                  <a:srgbClr val="780000"/>
                </a:solidFill>
                <a:sym typeface="Symbol" panose="05050102010706020507" pitchFamily="18" charset="2"/>
              </a:rPr>
              <a:t>)</a:t>
            </a:r>
            <a:r>
              <a:rPr lang="en-US" altLang="zh-CN" dirty="0">
                <a:sym typeface="Symbol" panose="05050102010706020507" pitchFamily="18" charset="2"/>
              </a:rPr>
              <a:t> is the </a:t>
            </a:r>
            <a:r>
              <a:rPr lang="en-US" altLang="zh-CN" b="1" i="1" dirty="0">
                <a:solidFill>
                  <a:srgbClr val="FF0000"/>
                </a:solidFill>
                <a:sym typeface="Symbol" panose="05050102010706020507" pitchFamily="18" charset="2"/>
              </a:rPr>
              <a:t>scope</a:t>
            </a:r>
            <a:r>
              <a:rPr lang="en-US" altLang="zh-CN" dirty="0">
                <a:sym typeface="Symbol" panose="05050102010706020507" pitchFamily="18" charset="2"/>
              </a:rPr>
              <a:t> of the binding </a:t>
            </a:r>
            <a:r>
              <a:rPr lang="en-US" altLang="zh-CN" dirty="0">
                <a:solidFill>
                  <a:srgbClr val="780000"/>
                </a:solidFill>
                <a:sym typeface="Symbol" panose="05050102010706020507" pitchFamily="18" charset="2"/>
              </a:rPr>
              <a:t>x</a:t>
            </a:r>
            <a:endParaRPr lang="en-US" altLang="zh-CN" dirty="0"/>
          </a:p>
          <a:p>
            <a:pPr>
              <a:spcBef>
                <a:spcPts val="1800"/>
              </a:spcBef>
            </a:pPr>
            <a:r>
              <a:rPr lang="en-US" altLang="zh-CN" dirty="0"/>
              <a:t>Name of free variable does matter</a:t>
            </a:r>
          </a:p>
          <a:p>
            <a:pPr lvl="1"/>
            <a:r>
              <a:rPr lang="en-US" altLang="zh-CN" dirty="0">
                <a:solidFill>
                  <a:srgbClr val="780000"/>
                </a:solidFill>
                <a:sym typeface="Symbol" panose="05050102010706020507" pitchFamily="18" charset="2"/>
              </a:rPr>
              <a:t>x. (</a:t>
            </a:r>
            <a:r>
              <a:rPr lang="en-US" altLang="zh-CN" dirty="0" err="1">
                <a:solidFill>
                  <a:srgbClr val="780000"/>
                </a:solidFill>
                <a:sym typeface="Symbol" panose="05050102010706020507" pitchFamily="18" charset="2"/>
              </a:rPr>
              <a:t>x+y</a:t>
            </a:r>
            <a:r>
              <a:rPr lang="en-US" altLang="zh-CN" dirty="0">
                <a:solidFill>
                  <a:srgbClr val="780000"/>
                </a:solidFill>
                <a:sym typeface="Symbol" panose="05050102010706020507" pitchFamily="18" charset="2"/>
              </a:rPr>
              <a:t>) </a:t>
            </a:r>
            <a:r>
              <a:rPr lang="en-US" altLang="zh-CN" dirty="0"/>
              <a:t>is </a:t>
            </a:r>
            <a:r>
              <a:rPr lang="en-US" altLang="zh-CN" i="1" dirty="0">
                <a:solidFill>
                  <a:srgbClr val="FF0000"/>
                </a:solidFill>
              </a:rPr>
              <a:t>not</a:t>
            </a:r>
            <a:r>
              <a:rPr lang="en-US" altLang="zh-CN" dirty="0"/>
              <a:t> the same as </a:t>
            </a:r>
            <a:r>
              <a:rPr lang="en-US" altLang="zh-CN" dirty="0">
                <a:solidFill>
                  <a:srgbClr val="780000"/>
                </a:solidFill>
                <a:sym typeface="Symbol" panose="05050102010706020507" pitchFamily="18" charset="2"/>
              </a:rPr>
              <a:t>x. (</a:t>
            </a:r>
            <a:r>
              <a:rPr lang="en-US" altLang="zh-CN" dirty="0" err="1">
                <a:solidFill>
                  <a:srgbClr val="780000"/>
                </a:solidFill>
                <a:sym typeface="Symbol" panose="05050102010706020507" pitchFamily="18" charset="2"/>
              </a:rPr>
              <a:t>x+</a:t>
            </a:r>
            <a:r>
              <a:rPr lang="en-US" altLang="zh-CN" dirty="0" err="1">
                <a:solidFill>
                  <a:srgbClr val="FF0000"/>
                </a:solidFill>
                <a:sym typeface="Symbol" panose="05050102010706020507" pitchFamily="18" charset="2"/>
              </a:rPr>
              <a:t>z</a:t>
            </a:r>
            <a:r>
              <a:rPr lang="en-US" altLang="zh-CN" dirty="0">
                <a:solidFill>
                  <a:srgbClr val="780000"/>
                </a:solidFill>
                <a:sym typeface="Symbol" panose="05050102010706020507" pitchFamily="18" charset="2"/>
              </a:rPr>
              <a:t>)</a:t>
            </a:r>
          </a:p>
          <a:p>
            <a:pPr>
              <a:spcBef>
                <a:spcPts val="1800"/>
              </a:spcBef>
            </a:pPr>
            <a:r>
              <a:rPr lang="en-US" altLang="zh-CN" dirty="0"/>
              <a:t> Occurrences</a:t>
            </a:r>
          </a:p>
          <a:p>
            <a:pPr lvl="1"/>
            <a:r>
              <a:rPr lang="en-US" altLang="zh-CN" dirty="0">
                <a:sym typeface="Symbol" panose="05050102010706020507" pitchFamily="18" charset="2"/>
              </a:rPr>
              <a:t>(</a:t>
            </a:r>
            <a:r>
              <a:rPr lang="en-US" altLang="zh-CN" dirty="0">
                <a:solidFill>
                  <a:srgbClr val="0000FF"/>
                </a:solidFill>
                <a:sym typeface="Symbol" panose="05050102010706020507" pitchFamily="18" charset="2"/>
              </a:rPr>
              <a:t>x</a:t>
            </a:r>
            <a:r>
              <a:rPr lang="en-US" altLang="zh-CN" dirty="0">
                <a:sym typeface="Symbol" panose="05050102010706020507" pitchFamily="18" charset="2"/>
              </a:rPr>
              <a:t>. </a:t>
            </a:r>
            <a:r>
              <a:rPr lang="en-US" altLang="zh-CN" dirty="0" err="1">
                <a:solidFill>
                  <a:srgbClr val="0000FF"/>
                </a:solidFill>
                <a:sym typeface="Symbol" panose="05050102010706020507" pitchFamily="18" charset="2"/>
              </a:rPr>
              <a:t>x</a:t>
            </a:r>
            <a:r>
              <a:rPr lang="en-US" altLang="zh-CN" dirty="0" err="1">
                <a:sym typeface="Symbol" panose="05050102010706020507" pitchFamily="18" charset="2"/>
              </a:rPr>
              <a:t>+y</a:t>
            </a:r>
            <a:r>
              <a:rPr lang="en-US" altLang="zh-CN" dirty="0">
                <a:sym typeface="Symbol" panose="05050102010706020507" pitchFamily="18" charset="2"/>
              </a:rPr>
              <a:t>) (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x</a:t>
            </a:r>
            <a:r>
              <a:rPr lang="en-US" altLang="zh-CN" dirty="0">
                <a:sym typeface="Symbol" panose="05050102010706020507" pitchFamily="18" charset="2"/>
              </a:rPr>
              <a:t>+1) :  x has both </a:t>
            </a:r>
          </a:p>
          <a:p>
            <a:pPr marL="457200" lvl="1" indent="0">
              <a:buNone/>
            </a:pPr>
            <a:r>
              <a:rPr lang="en-US" altLang="zh-CN" dirty="0">
                <a:sym typeface="Symbol" panose="05050102010706020507" pitchFamily="18" charset="2"/>
              </a:rPr>
              <a:t>a 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free </a:t>
            </a:r>
            <a:r>
              <a:rPr lang="en-US" altLang="zh-CN" dirty="0">
                <a:sym typeface="Symbol" panose="05050102010706020507" pitchFamily="18" charset="2"/>
              </a:rPr>
              <a:t>and a </a:t>
            </a:r>
            <a:r>
              <a:rPr lang="en-US" altLang="zh-CN" dirty="0">
                <a:solidFill>
                  <a:srgbClr val="0000FF"/>
                </a:solidFill>
                <a:sym typeface="Symbol" panose="05050102010706020507" pitchFamily="18" charset="2"/>
              </a:rPr>
              <a:t>bound</a:t>
            </a:r>
            <a:r>
              <a:rPr lang="en-US" altLang="zh-CN" dirty="0">
                <a:sym typeface="Symbol" panose="05050102010706020507" pitchFamily="18" charset="2"/>
              </a:rPr>
              <a:t> occurrence</a:t>
            </a:r>
            <a:endParaRPr lang="en-US" altLang="zh-CN" dirty="0"/>
          </a:p>
          <a:p>
            <a:pPr>
              <a:spcBef>
                <a:spcPts val="1800"/>
              </a:spcBef>
            </a:pPr>
            <a:endParaRPr lang="zh-CN" altLang="en-US" dirty="0"/>
          </a:p>
        </p:txBody>
      </p:sp>
      <p:sp>
        <p:nvSpPr>
          <p:cNvPr id="10" name="文本框 9"/>
          <p:cNvSpPr txBox="1"/>
          <p:nvPr/>
        </p:nvSpPr>
        <p:spPr>
          <a:xfrm>
            <a:off x="5507892" y="4890181"/>
            <a:ext cx="3068028" cy="1169551"/>
          </a:xfrm>
          <a:prstGeom prst="rect">
            <a:avLst/>
          </a:prstGeom>
          <a:noFill/>
          <a:ln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>
              <a:spcBef>
                <a:spcPts val="600"/>
              </a:spcBef>
            </a:pPr>
            <a:r>
              <a:rPr lang="en-US" altLang="zh-CN" sz="2000" dirty="0" err="1"/>
              <a:t>int</a:t>
            </a:r>
            <a:r>
              <a:rPr lang="en-US" altLang="zh-CN" sz="2000" dirty="0"/>
              <a:t> </a:t>
            </a:r>
            <a:r>
              <a:rPr lang="en-US" altLang="zh-CN" sz="2000" dirty="0">
                <a:solidFill>
                  <a:srgbClr val="FF0000"/>
                </a:solidFill>
              </a:rPr>
              <a:t>x </a:t>
            </a:r>
            <a:r>
              <a:rPr lang="en-US" altLang="zh-CN" sz="2000" dirty="0"/>
              <a:t>= 10;</a:t>
            </a:r>
          </a:p>
          <a:p>
            <a:pPr>
              <a:spcBef>
                <a:spcPts val="600"/>
              </a:spcBef>
            </a:pPr>
            <a:r>
              <a:rPr lang="en-US" altLang="zh-CN" sz="2000" dirty="0" err="1"/>
              <a:t>int</a:t>
            </a:r>
            <a:r>
              <a:rPr lang="en-US" altLang="zh-CN" sz="2000" dirty="0"/>
              <a:t> add(</a:t>
            </a:r>
            <a:r>
              <a:rPr lang="en-US" altLang="zh-CN" sz="2000" dirty="0" err="1"/>
              <a:t>int</a:t>
            </a:r>
            <a:r>
              <a:rPr lang="en-US" altLang="zh-CN" sz="2000" dirty="0"/>
              <a:t> </a:t>
            </a:r>
            <a:r>
              <a:rPr lang="en-US" altLang="zh-CN" sz="2000" dirty="0">
                <a:solidFill>
                  <a:srgbClr val="0000FF"/>
                </a:solidFill>
              </a:rPr>
              <a:t>x</a:t>
            </a:r>
            <a:r>
              <a:rPr lang="en-US" altLang="zh-CN" sz="2000" dirty="0"/>
              <a:t>) {   return </a:t>
            </a:r>
            <a:r>
              <a:rPr lang="en-US" altLang="zh-CN" sz="2000" dirty="0" err="1">
                <a:solidFill>
                  <a:srgbClr val="0000FF"/>
                </a:solidFill>
              </a:rPr>
              <a:t>x</a:t>
            </a:r>
            <a:r>
              <a:rPr lang="en-US" altLang="zh-CN" sz="2000" dirty="0" err="1"/>
              <a:t>+y</a:t>
            </a:r>
            <a:r>
              <a:rPr lang="en-US" altLang="zh-CN" sz="2000" dirty="0"/>
              <a:t>;}</a:t>
            </a:r>
          </a:p>
          <a:p>
            <a:pPr>
              <a:spcBef>
                <a:spcPts val="600"/>
              </a:spcBef>
            </a:pPr>
            <a:r>
              <a:rPr lang="en-US" altLang="zh-CN" sz="2000" dirty="0"/>
              <a:t>add(</a:t>
            </a:r>
            <a:r>
              <a:rPr lang="en-US" altLang="zh-CN" sz="2000" dirty="0">
                <a:solidFill>
                  <a:srgbClr val="FF0000"/>
                </a:solidFill>
              </a:rPr>
              <a:t>x</a:t>
            </a:r>
            <a:r>
              <a:rPr lang="en-US" altLang="zh-CN" sz="2000" dirty="0"/>
              <a:t>+1);</a:t>
            </a:r>
          </a:p>
        </p:txBody>
      </p:sp>
    </p:spTree>
    <p:extLst>
      <p:ext uri="{BB962C8B-B14F-4D97-AF65-F5344CB8AC3E}">
        <p14:creationId xmlns:p14="http://schemas.microsoft.com/office/powerpoint/2010/main" val="28448848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dirty="0"/>
              <a:t>Formal definitions about free and bound variables</a:t>
            </a:r>
            <a:endParaRPr lang="zh-CN" altLang="en-US" sz="40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774467"/>
          </a:xfrm>
        </p:spPr>
        <p:txBody>
          <a:bodyPr>
            <a:normAutofit/>
          </a:bodyPr>
          <a:lstStyle/>
          <a:p>
            <a:r>
              <a:rPr lang="en-US" altLang="zh-CN" dirty="0"/>
              <a:t>Recall  </a:t>
            </a:r>
            <a:r>
              <a:rPr lang="en-US" altLang="zh-CN" dirty="0">
                <a:solidFill>
                  <a:srgbClr val="C00000"/>
                </a:solidFill>
                <a:sym typeface="Symbol" panose="05050102010706020507" pitchFamily="18" charset="2"/>
              </a:rPr>
              <a:t>M</a:t>
            </a:r>
            <a:r>
              <a:rPr lang="en-US" altLang="zh-CN" dirty="0">
                <a:sym typeface="Symbol" panose="05050102010706020507" pitchFamily="18" charset="2"/>
              </a:rPr>
              <a:t>, </a:t>
            </a:r>
            <a:r>
              <a:rPr lang="en-US" altLang="zh-CN" dirty="0">
                <a:solidFill>
                  <a:srgbClr val="C00000"/>
                </a:solidFill>
                <a:sym typeface="Symbol" panose="05050102010706020507" pitchFamily="18" charset="2"/>
              </a:rPr>
              <a:t>N</a:t>
            </a:r>
            <a:r>
              <a:rPr lang="en-US" altLang="zh-CN" dirty="0">
                <a:sym typeface="Symbol" panose="05050102010706020507" pitchFamily="18" charset="2"/>
              </a:rPr>
              <a:t>  ::=  </a:t>
            </a:r>
            <a:r>
              <a:rPr lang="en-US" altLang="zh-CN" dirty="0">
                <a:solidFill>
                  <a:srgbClr val="C00000"/>
                </a:solidFill>
                <a:sym typeface="Symbol" panose="05050102010706020507" pitchFamily="18" charset="2"/>
              </a:rPr>
              <a:t>x</a:t>
            </a:r>
            <a:r>
              <a:rPr lang="en-US" altLang="zh-CN" dirty="0">
                <a:sym typeface="Symbol" panose="05050102010706020507" pitchFamily="18" charset="2"/>
              </a:rPr>
              <a:t>  |  </a:t>
            </a:r>
            <a:r>
              <a:rPr lang="en-US" altLang="zh-CN" dirty="0">
                <a:solidFill>
                  <a:srgbClr val="C00000"/>
                </a:solidFill>
                <a:sym typeface="Symbol" panose="05050102010706020507" pitchFamily="18" charset="2"/>
              </a:rPr>
              <a:t>x. M  </a:t>
            </a:r>
            <a:r>
              <a:rPr lang="en-US" altLang="zh-CN" dirty="0">
                <a:sym typeface="Symbol" panose="05050102010706020507" pitchFamily="18" charset="2"/>
              </a:rPr>
              <a:t>|  </a:t>
            </a:r>
            <a:r>
              <a:rPr lang="en-US" altLang="zh-CN" dirty="0">
                <a:solidFill>
                  <a:srgbClr val="C00000"/>
                </a:solidFill>
                <a:sym typeface="Symbol" panose="05050102010706020507" pitchFamily="18" charset="2"/>
              </a:rPr>
              <a:t>M N</a:t>
            </a:r>
            <a:endParaRPr lang="en-US" altLang="zh-CN" dirty="0"/>
          </a:p>
          <a:p>
            <a:r>
              <a:rPr lang="en-US" altLang="zh-CN" dirty="0" err="1"/>
              <a:t>fv</a:t>
            </a:r>
            <a:r>
              <a:rPr lang="en-US" altLang="zh-CN" dirty="0"/>
              <a:t>(M): the set of free variables in M</a:t>
            </a:r>
          </a:p>
          <a:p>
            <a:pPr marL="0" indent="0">
              <a:buNone/>
            </a:pPr>
            <a:r>
              <a:rPr lang="en-US" altLang="zh-CN" dirty="0"/>
              <a:t>            </a:t>
            </a:r>
            <a:r>
              <a:rPr lang="en-US" altLang="zh-CN" sz="2400" dirty="0" err="1"/>
              <a:t>fv</a:t>
            </a:r>
            <a:r>
              <a:rPr lang="en-US" altLang="zh-CN" sz="2400" dirty="0"/>
              <a:t>(x)         </a:t>
            </a:r>
            <a:r>
              <a:rPr lang="en-US" altLang="zh-CN" sz="2400" dirty="0">
                <a:sym typeface="Symbol" panose="05050102010706020507" pitchFamily="18" charset="2"/>
              </a:rPr>
              <a:t></a:t>
            </a:r>
            <a:r>
              <a:rPr lang="en-US" altLang="zh-CN" sz="2400" dirty="0"/>
              <a:t>  {x}</a:t>
            </a:r>
          </a:p>
          <a:p>
            <a:pPr marL="0" indent="0">
              <a:buNone/>
            </a:pPr>
            <a:r>
              <a:rPr lang="en-US" altLang="zh-CN" sz="2400" dirty="0"/>
              <a:t>              </a:t>
            </a:r>
            <a:r>
              <a:rPr lang="en-US" altLang="zh-CN" sz="2400" dirty="0" err="1"/>
              <a:t>fv</a:t>
            </a:r>
            <a:r>
              <a:rPr lang="en-US" altLang="zh-CN" sz="2400" dirty="0"/>
              <a:t>(</a:t>
            </a:r>
            <a:r>
              <a:rPr lang="en-US" altLang="zh-CN" sz="2400" dirty="0">
                <a:sym typeface="Symbol" panose="05050102010706020507" pitchFamily="18" charset="2"/>
              </a:rPr>
              <a:t></a:t>
            </a:r>
            <a:r>
              <a:rPr lang="en-US" altLang="zh-CN" sz="2400" dirty="0" err="1">
                <a:sym typeface="Symbol" panose="05050102010706020507" pitchFamily="18" charset="2"/>
              </a:rPr>
              <a:t>x.M</a:t>
            </a:r>
            <a:r>
              <a:rPr lang="en-US" altLang="zh-CN" sz="2400" dirty="0">
                <a:sym typeface="Symbol" panose="05050102010706020507" pitchFamily="18" charset="2"/>
              </a:rPr>
              <a:t>)    </a:t>
            </a:r>
            <a:r>
              <a:rPr lang="en-US" altLang="zh-CN" sz="2400" dirty="0" err="1">
                <a:sym typeface="Symbol" panose="05050102010706020507" pitchFamily="18" charset="2"/>
              </a:rPr>
              <a:t>fv</a:t>
            </a:r>
            <a:r>
              <a:rPr lang="en-US" altLang="zh-CN" sz="2400" dirty="0">
                <a:sym typeface="Symbol" panose="05050102010706020507" pitchFamily="18" charset="2"/>
              </a:rPr>
              <a:t>(M) \ {x}</a:t>
            </a:r>
          </a:p>
          <a:p>
            <a:pPr marL="0" indent="0">
              <a:buNone/>
            </a:pPr>
            <a:r>
              <a:rPr lang="en-US" altLang="zh-CN" sz="2400" dirty="0">
                <a:sym typeface="Symbol" panose="05050102010706020507" pitchFamily="18" charset="2"/>
              </a:rPr>
              <a:t>              </a:t>
            </a:r>
            <a:r>
              <a:rPr lang="en-US" altLang="zh-CN" sz="2400" dirty="0" err="1">
                <a:sym typeface="Symbol" panose="05050102010706020507" pitchFamily="18" charset="2"/>
              </a:rPr>
              <a:t>fv</a:t>
            </a:r>
            <a:r>
              <a:rPr lang="en-US" altLang="zh-CN" sz="2400" dirty="0">
                <a:sym typeface="Symbol" panose="05050102010706020507" pitchFamily="18" charset="2"/>
              </a:rPr>
              <a:t>(M N)      </a:t>
            </a:r>
            <a:r>
              <a:rPr lang="en-US" altLang="zh-CN" sz="2400" dirty="0" err="1">
                <a:sym typeface="Symbol" panose="05050102010706020507" pitchFamily="18" charset="2"/>
              </a:rPr>
              <a:t>fv</a:t>
            </a:r>
            <a:r>
              <a:rPr lang="en-US" altLang="zh-CN" sz="2400" dirty="0">
                <a:sym typeface="Symbol" panose="05050102010706020507" pitchFamily="18" charset="2"/>
              </a:rPr>
              <a:t>(M)  </a:t>
            </a:r>
            <a:r>
              <a:rPr lang="en-US" altLang="zh-CN" sz="2400" dirty="0" err="1">
                <a:sym typeface="Symbol" panose="05050102010706020507" pitchFamily="18" charset="2"/>
              </a:rPr>
              <a:t>fv</a:t>
            </a:r>
            <a:r>
              <a:rPr lang="en-US" altLang="zh-CN" sz="2400" dirty="0">
                <a:sym typeface="Symbol" panose="05050102010706020507" pitchFamily="18" charset="2"/>
              </a:rPr>
              <a:t>(N)</a:t>
            </a:r>
          </a:p>
          <a:p>
            <a:pPr>
              <a:spcBef>
                <a:spcPts val="1800"/>
              </a:spcBef>
            </a:pPr>
            <a:r>
              <a:rPr lang="en-US" altLang="zh-CN" dirty="0">
                <a:sym typeface="Symbol" panose="05050102010706020507" pitchFamily="18" charset="2"/>
              </a:rPr>
              <a:t>Example</a:t>
            </a:r>
          </a:p>
          <a:p>
            <a:pPr marL="457200" lvl="1" indent="0">
              <a:spcBef>
                <a:spcPts val="1800"/>
              </a:spcBef>
              <a:buNone/>
            </a:pPr>
            <a:r>
              <a:rPr lang="en-US" altLang="zh-CN" dirty="0">
                <a:sym typeface="Symbol" panose="05050102010706020507" pitchFamily="18" charset="2"/>
              </a:rPr>
              <a:t>       </a:t>
            </a:r>
            <a:r>
              <a:rPr lang="en-US" altLang="zh-CN" dirty="0" err="1"/>
              <a:t>fv</a:t>
            </a:r>
            <a:r>
              <a:rPr lang="en-US" altLang="zh-CN" dirty="0"/>
              <a:t>((</a:t>
            </a:r>
            <a:r>
              <a:rPr lang="en-US" altLang="zh-CN" dirty="0">
                <a:sym typeface="Symbol" panose="05050102010706020507" pitchFamily="18" charset="2"/>
              </a:rPr>
              <a:t>x. x) </a:t>
            </a:r>
            <a:r>
              <a:rPr lang="en-US" altLang="zh-CN" dirty="0"/>
              <a:t>x)  =  {x}</a:t>
            </a:r>
          </a:p>
          <a:p>
            <a:pPr marL="457200" lvl="1" indent="0">
              <a:spcBef>
                <a:spcPts val="1800"/>
              </a:spcBef>
              <a:buNone/>
            </a:pPr>
            <a:r>
              <a:rPr lang="en-US" altLang="zh-CN" dirty="0"/>
              <a:t>       </a:t>
            </a:r>
            <a:r>
              <a:rPr lang="en-US" altLang="zh-CN" dirty="0" err="1"/>
              <a:t>fv</a:t>
            </a:r>
            <a:r>
              <a:rPr lang="en-US" altLang="zh-CN" dirty="0"/>
              <a:t>((</a:t>
            </a:r>
            <a:r>
              <a:rPr lang="en-US" altLang="zh-CN" dirty="0">
                <a:sym typeface="Symbol" panose="05050102010706020507" pitchFamily="18" charset="2"/>
              </a:rPr>
              <a:t>x. x + y) </a:t>
            </a:r>
            <a:r>
              <a:rPr lang="en-US" altLang="zh-CN" dirty="0"/>
              <a:t>x)  =  {x, y}</a:t>
            </a:r>
            <a:endParaRPr lang="en-US" altLang="zh-CN" dirty="0">
              <a:sym typeface="Symbol" panose="05050102010706020507" pitchFamily="18" charset="2"/>
            </a:endParaRPr>
          </a:p>
          <a:p>
            <a:pPr marL="457200" lvl="1" indent="0">
              <a:spcBef>
                <a:spcPts val="1800"/>
              </a:spcBef>
              <a:buNone/>
            </a:pPr>
            <a:endParaRPr lang="en-US" altLang="zh-CN" dirty="0">
              <a:sym typeface="Symbol" panose="05050102010706020507" pitchFamily="18" charset="2"/>
            </a:endParaRPr>
          </a:p>
        </p:txBody>
      </p:sp>
      <p:sp>
        <p:nvSpPr>
          <p:cNvPr id="5" name="文本框 4"/>
          <p:cNvSpPr txBox="1"/>
          <p:nvPr/>
        </p:nvSpPr>
        <p:spPr>
          <a:xfrm>
            <a:off x="5472722" y="3179521"/>
            <a:ext cx="255563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lvl="1"/>
            <a:r>
              <a:rPr lang="en-US" altLang="zh-CN" sz="2400" dirty="0">
                <a:solidFill>
                  <a:srgbClr val="FF0000"/>
                </a:solidFill>
                <a:sym typeface="Symbol" panose="05050102010706020507" pitchFamily="18" charset="2"/>
              </a:rPr>
              <a:t>Defined by induction on terms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p:sp>
        <p:nvSpPr>
          <p:cNvPr id="6" name="右大括号 5"/>
          <p:cNvSpPr/>
          <p:nvPr/>
        </p:nvSpPr>
        <p:spPr>
          <a:xfrm>
            <a:off x="4985726" y="2977662"/>
            <a:ext cx="355356" cy="1147461"/>
          </a:xfrm>
          <a:prstGeom prst="rightBrace">
            <a:avLst>
              <a:gd name="adj1" fmla="val 46568"/>
              <a:gd name="adj2" fmla="val 49003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61119897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dirty="0"/>
              <a:t>Formal definitions about free and bound variables</a:t>
            </a:r>
            <a:endParaRPr lang="zh-CN" altLang="en-US" sz="40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825624"/>
            <a:ext cx="8187104" cy="4774467"/>
          </a:xfrm>
        </p:spPr>
        <p:txBody>
          <a:bodyPr>
            <a:normAutofit/>
          </a:bodyPr>
          <a:lstStyle/>
          <a:p>
            <a:r>
              <a:rPr lang="en-US" altLang="zh-CN" dirty="0"/>
              <a:t>Recall  </a:t>
            </a:r>
            <a:r>
              <a:rPr lang="en-US" altLang="zh-CN" dirty="0">
                <a:solidFill>
                  <a:srgbClr val="C00000"/>
                </a:solidFill>
                <a:sym typeface="Symbol" panose="05050102010706020507" pitchFamily="18" charset="2"/>
              </a:rPr>
              <a:t>M</a:t>
            </a:r>
            <a:r>
              <a:rPr lang="en-US" altLang="zh-CN" dirty="0">
                <a:sym typeface="Symbol" panose="05050102010706020507" pitchFamily="18" charset="2"/>
              </a:rPr>
              <a:t>, </a:t>
            </a:r>
            <a:r>
              <a:rPr lang="en-US" altLang="zh-CN" dirty="0">
                <a:solidFill>
                  <a:srgbClr val="C00000"/>
                </a:solidFill>
                <a:sym typeface="Symbol" panose="05050102010706020507" pitchFamily="18" charset="2"/>
              </a:rPr>
              <a:t>N</a:t>
            </a:r>
            <a:r>
              <a:rPr lang="en-US" altLang="zh-CN" dirty="0">
                <a:sym typeface="Symbol" panose="05050102010706020507" pitchFamily="18" charset="2"/>
              </a:rPr>
              <a:t>  ::=  </a:t>
            </a:r>
            <a:r>
              <a:rPr lang="en-US" altLang="zh-CN" dirty="0">
                <a:solidFill>
                  <a:srgbClr val="C00000"/>
                </a:solidFill>
                <a:sym typeface="Symbol" panose="05050102010706020507" pitchFamily="18" charset="2"/>
              </a:rPr>
              <a:t>x</a:t>
            </a:r>
            <a:r>
              <a:rPr lang="en-US" altLang="zh-CN" dirty="0">
                <a:sym typeface="Symbol" panose="05050102010706020507" pitchFamily="18" charset="2"/>
              </a:rPr>
              <a:t>  |  </a:t>
            </a:r>
            <a:r>
              <a:rPr lang="en-US" altLang="zh-CN" dirty="0">
                <a:solidFill>
                  <a:srgbClr val="C00000"/>
                </a:solidFill>
                <a:sym typeface="Symbol" panose="05050102010706020507" pitchFamily="18" charset="2"/>
              </a:rPr>
              <a:t>x. M  </a:t>
            </a:r>
            <a:r>
              <a:rPr lang="en-US" altLang="zh-CN" dirty="0">
                <a:sym typeface="Symbol" panose="05050102010706020507" pitchFamily="18" charset="2"/>
              </a:rPr>
              <a:t>|  </a:t>
            </a:r>
            <a:r>
              <a:rPr lang="en-US" altLang="zh-CN" dirty="0">
                <a:solidFill>
                  <a:srgbClr val="C00000"/>
                </a:solidFill>
                <a:sym typeface="Symbol" panose="05050102010706020507" pitchFamily="18" charset="2"/>
              </a:rPr>
              <a:t>M N</a:t>
            </a:r>
            <a:endParaRPr lang="en-US" altLang="zh-CN" dirty="0"/>
          </a:p>
          <a:p>
            <a:r>
              <a:rPr lang="en-US" altLang="zh-CN" dirty="0" err="1"/>
              <a:t>fv</a:t>
            </a:r>
            <a:r>
              <a:rPr lang="en-US" altLang="zh-CN" dirty="0"/>
              <a:t>(M): the set of free variables in M</a:t>
            </a:r>
          </a:p>
          <a:p>
            <a:pPr>
              <a:spcBef>
                <a:spcPts val="1800"/>
              </a:spcBef>
            </a:pPr>
            <a:r>
              <a:rPr lang="en-US" altLang="zh-CN" dirty="0">
                <a:sym typeface="Symbol" panose="05050102010706020507" pitchFamily="18" charset="2"/>
              </a:rPr>
              <a:t>“x is a free variable in M”:   x  </a:t>
            </a:r>
            <a:r>
              <a:rPr lang="en-US" altLang="zh-CN" dirty="0" err="1">
                <a:sym typeface="Symbol" panose="05050102010706020507" pitchFamily="18" charset="2"/>
              </a:rPr>
              <a:t>fv</a:t>
            </a:r>
            <a:r>
              <a:rPr lang="en-US" altLang="zh-CN" dirty="0">
                <a:sym typeface="Symbol" panose="05050102010706020507" pitchFamily="18" charset="2"/>
              </a:rPr>
              <a:t>(M)</a:t>
            </a:r>
          </a:p>
          <a:p>
            <a:pPr>
              <a:spcBef>
                <a:spcPts val="1800"/>
              </a:spcBef>
            </a:pPr>
            <a:r>
              <a:rPr lang="en-US" altLang="zh-CN" dirty="0">
                <a:sym typeface="Symbol" panose="05050102010706020507" pitchFamily="18" charset="2"/>
              </a:rPr>
              <a:t>“x is a bound variable in M”:   ?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 </a:t>
            </a:r>
          </a:p>
          <a:p>
            <a:pPr>
              <a:spcBef>
                <a:spcPts val="1800"/>
              </a:spcBef>
            </a:pPr>
            <a:r>
              <a:rPr lang="zh-CN" altLang="en-US" dirty="0">
                <a:sym typeface="Symbol" panose="05050102010706020507" pitchFamily="18" charset="2"/>
              </a:rPr>
              <a:t></a:t>
            </a:r>
            <a:r>
              <a:rPr lang="en-US" altLang="zh-CN" dirty="0">
                <a:sym typeface="Symbol" panose="05050102010706020507" pitchFamily="18" charset="2"/>
              </a:rPr>
              <a:t>-equivalence:      x. M = </a:t>
            </a:r>
            <a:r>
              <a:rPr lang="en-US" altLang="zh-CN" dirty="0">
                <a:solidFill>
                  <a:srgbClr val="0000FF"/>
                </a:solidFill>
                <a:sym typeface="Symbol" panose="05050102010706020507" pitchFamily="18" charset="2"/>
              </a:rPr>
              <a:t>y</a:t>
            </a:r>
            <a:r>
              <a:rPr lang="en-US" altLang="zh-CN" dirty="0">
                <a:sym typeface="Symbol" panose="05050102010706020507" pitchFamily="18" charset="2"/>
              </a:rPr>
              <a:t>. M[</a:t>
            </a:r>
            <a:r>
              <a:rPr lang="en-US" altLang="zh-CN" dirty="0">
                <a:solidFill>
                  <a:srgbClr val="0000FF"/>
                </a:solidFill>
                <a:sym typeface="Symbol" panose="05050102010706020507" pitchFamily="18" charset="2"/>
              </a:rPr>
              <a:t>y</a:t>
            </a:r>
            <a:r>
              <a:rPr lang="en-US" altLang="zh-CN" dirty="0">
                <a:sym typeface="Symbol" panose="05050102010706020507" pitchFamily="18" charset="2"/>
              </a:rPr>
              <a:t>/x],  where y fresh</a:t>
            </a:r>
          </a:p>
        </p:txBody>
      </p:sp>
      <p:sp>
        <p:nvSpPr>
          <p:cNvPr id="9" name="椭圆 8"/>
          <p:cNvSpPr/>
          <p:nvPr/>
        </p:nvSpPr>
        <p:spPr>
          <a:xfrm>
            <a:off x="5193323" y="4102844"/>
            <a:ext cx="1113692" cy="621323"/>
          </a:xfrm>
          <a:prstGeom prst="ellipse">
            <a:avLst/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文本框 9"/>
          <p:cNvSpPr txBox="1"/>
          <p:nvPr/>
        </p:nvSpPr>
        <p:spPr>
          <a:xfrm>
            <a:off x="5148628" y="4638644"/>
            <a:ext cx="36671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i="1" dirty="0">
                <a:solidFill>
                  <a:srgbClr val="FF0000"/>
                </a:solidFill>
              </a:rPr>
              <a:t>Substitution </a:t>
            </a:r>
            <a:r>
              <a:rPr lang="en-US" altLang="zh-CN" sz="2400" dirty="0">
                <a:solidFill>
                  <a:srgbClr val="FF0000"/>
                </a:solidFill>
              </a:rPr>
              <a:t>(defined later)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142455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Main points till now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Syntax: notation for defining functions</a:t>
            </a:r>
          </a:p>
          <a:p>
            <a:pPr marL="457200" lvl="1" indent="0">
              <a:buNone/>
            </a:pP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     </a:t>
            </a:r>
            <a:r>
              <a:rPr lang="en-US" altLang="zh-CN" dirty="0">
                <a:sym typeface="Symbol" panose="05050102010706020507" pitchFamily="18" charset="2"/>
              </a:rPr>
              <a:t>(Terms)  </a:t>
            </a:r>
            <a:r>
              <a:rPr lang="en-US" altLang="zh-CN" dirty="0">
                <a:solidFill>
                  <a:srgbClr val="C00000"/>
                </a:solidFill>
                <a:sym typeface="Symbol" panose="05050102010706020507" pitchFamily="18" charset="2"/>
              </a:rPr>
              <a:t>M</a:t>
            </a:r>
            <a:r>
              <a:rPr lang="en-US" altLang="zh-CN" dirty="0">
                <a:sym typeface="Symbol" panose="05050102010706020507" pitchFamily="18" charset="2"/>
              </a:rPr>
              <a:t>, </a:t>
            </a:r>
            <a:r>
              <a:rPr lang="en-US" altLang="zh-CN" dirty="0">
                <a:solidFill>
                  <a:srgbClr val="C00000"/>
                </a:solidFill>
                <a:sym typeface="Symbol" panose="05050102010706020507" pitchFamily="18" charset="2"/>
              </a:rPr>
              <a:t>N</a:t>
            </a:r>
            <a:r>
              <a:rPr lang="en-US" altLang="zh-CN" dirty="0">
                <a:sym typeface="Symbol" panose="05050102010706020507" pitchFamily="18" charset="2"/>
              </a:rPr>
              <a:t>  ::=  </a:t>
            </a:r>
            <a:r>
              <a:rPr lang="en-US" altLang="zh-CN" dirty="0">
                <a:solidFill>
                  <a:srgbClr val="C00000"/>
                </a:solidFill>
                <a:sym typeface="Symbol" panose="05050102010706020507" pitchFamily="18" charset="2"/>
              </a:rPr>
              <a:t>x</a:t>
            </a:r>
            <a:r>
              <a:rPr lang="en-US" altLang="zh-CN" dirty="0">
                <a:sym typeface="Symbol" panose="05050102010706020507" pitchFamily="18" charset="2"/>
              </a:rPr>
              <a:t>  |  </a:t>
            </a:r>
            <a:r>
              <a:rPr lang="en-US" altLang="zh-CN" dirty="0">
                <a:solidFill>
                  <a:srgbClr val="C00000"/>
                </a:solidFill>
                <a:sym typeface="Symbol" panose="05050102010706020507" pitchFamily="18" charset="2"/>
              </a:rPr>
              <a:t>x. M  </a:t>
            </a:r>
            <a:r>
              <a:rPr lang="en-US" altLang="zh-CN" dirty="0">
                <a:sym typeface="Symbol" panose="05050102010706020507" pitchFamily="18" charset="2"/>
              </a:rPr>
              <a:t>|  </a:t>
            </a:r>
            <a:r>
              <a:rPr lang="en-US" altLang="zh-CN" dirty="0">
                <a:solidFill>
                  <a:srgbClr val="C00000"/>
                </a:solidFill>
                <a:sym typeface="Symbol" panose="05050102010706020507" pitchFamily="18" charset="2"/>
              </a:rPr>
              <a:t>M N</a:t>
            </a:r>
            <a:endParaRPr lang="en-US" altLang="zh-CN" dirty="0">
              <a:sym typeface="Symbol" panose="05050102010706020507" pitchFamily="18" charset="2"/>
            </a:endParaRPr>
          </a:p>
          <a:p>
            <a:pPr marL="457200" lvl="1" indent="0">
              <a:buNone/>
            </a:pP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Next: semantics (reduction rules)</a:t>
            </a:r>
          </a:p>
        </p:txBody>
      </p:sp>
    </p:spTree>
    <p:extLst>
      <p:ext uri="{BB962C8B-B14F-4D97-AF65-F5344CB8AC3E}">
        <p14:creationId xmlns:p14="http://schemas.microsoft.com/office/powerpoint/2010/main" val="24644852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Overview of reduction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49" y="1825624"/>
            <a:ext cx="7886701" cy="4623301"/>
          </a:xfrm>
        </p:spPr>
        <p:txBody>
          <a:bodyPr>
            <a:normAutofit/>
          </a:bodyPr>
          <a:lstStyle/>
          <a:p>
            <a:pPr lvl="0">
              <a:spcBef>
                <a:spcPts val="1200"/>
              </a:spcBef>
            </a:pPr>
            <a:r>
              <a:rPr lang="en-US" altLang="zh-CN" dirty="0">
                <a:solidFill>
                  <a:prstClr val="black"/>
                </a:solidFill>
              </a:rPr>
              <a:t>Basic rule is</a:t>
            </a:r>
            <a:r>
              <a:rPr lang="en-US" altLang="zh-CN" dirty="0">
                <a:solidFill>
                  <a:prstClr val="black"/>
                </a:solidFill>
                <a:sym typeface="Symbol" panose="05050102010706020507" pitchFamily="18" charset="2"/>
              </a:rPr>
              <a:t> -reduction</a:t>
            </a:r>
          </a:p>
          <a:p>
            <a:pPr marL="0" lvl="0" indent="0">
              <a:buNone/>
            </a:pPr>
            <a:r>
              <a:rPr lang="en-US" altLang="zh-CN" dirty="0">
                <a:solidFill>
                  <a:srgbClr val="780000"/>
                </a:solidFill>
                <a:sym typeface="Symbol" panose="05050102010706020507" pitchFamily="18" charset="2"/>
              </a:rPr>
              <a:t>            </a:t>
            </a:r>
            <a:r>
              <a:rPr lang="en-US" altLang="zh-CN" dirty="0">
                <a:sym typeface="Symbol" panose="05050102010706020507" pitchFamily="18" charset="2"/>
              </a:rPr>
              <a:t>(x. M) N        M[N/x]        </a:t>
            </a:r>
            <a:r>
              <a:rPr lang="en-US" altLang="zh-CN" b="1" i="1" dirty="0">
                <a:solidFill>
                  <a:srgbClr val="FF0000"/>
                </a:solidFill>
              </a:rPr>
              <a:t>(Substitution)</a:t>
            </a:r>
          </a:p>
          <a:p>
            <a:r>
              <a:rPr lang="en-US" altLang="zh-CN" dirty="0">
                <a:solidFill>
                  <a:prstClr val="black"/>
                </a:solidFill>
                <a:sym typeface="Symbol" panose="05050102010706020507" pitchFamily="18" charset="2"/>
              </a:rPr>
              <a:t>Repeatedly apply reduction rule to any sub-term</a:t>
            </a:r>
          </a:p>
          <a:p>
            <a:pPr marL="0" lvl="0" indent="0">
              <a:spcBef>
                <a:spcPts val="1800"/>
              </a:spcBef>
              <a:buNone/>
            </a:pPr>
            <a:r>
              <a:rPr lang="en-US" altLang="zh-CN" sz="2400" dirty="0"/>
              <a:t>Example</a:t>
            </a:r>
          </a:p>
          <a:p>
            <a:pPr marL="0" lvl="0" indent="0">
              <a:spcBef>
                <a:spcPts val="600"/>
              </a:spcBef>
              <a:buNone/>
            </a:pPr>
            <a:r>
              <a:rPr lang="en-US" altLang="zh-CN" sz="2400" dirty="0"/>
              <a:t>          (</a:t>
            </a:r>
            <a:r>
              <a:rPr lang="en-US" altLang="zh-CN" sz="2400" dirty="0">
                <a:sym typeface="Symbol" panose="05050102010706020507" pitchFamily="18" charset="2"/>
              </a:rPr>
              <a:t>f.  x. f (f x)) (y. y+1) 5</a:t>
            </a:r>
          </a:p>
          <a:p>
            <a:pPr marL="0" indent="0">
              <a:buNone/>
            </a:pPr>
            <a:r>
              <a:rPr lang="en-US" altLang="zh-CN" sz="2400" dirty="0">
                <a:sym typeface="Symbol" panose="05050102010706020507" pitchFamily="18" charset="2"/>
              </a:rPr>
              <a:t>      (x. </a:t>
            </a:r>
            <a:r>
              <a:rPr lang="en-US" altLang="zh-CN" sz="2400" dirty="0">
                <a:solidFill>
                  <a:srgbClr val="A00000"/>
                </a:solidFill>
                <a:sym typeface="Symbol" panose="05050102010706020507" pitchFamily="18" charset="2"/>
              </a:rPr>
              <a:t>(y. y+1)</a:t>
            </a:r>
            <a:r>
              <a:rPr lang="en-US" altLang="zh-CN" sz="2400" dirty="0">
                <a:sym typeface="Symbol" panose="05050102010706020507" pitchFamily="18" charset="2"/>
              </a:rPr>
              <a:t> (</a:t>
            </a:r>
            <a:r>
              <a:rPr lang="en-US" altLang="zh-CN" sz="2400" dirty="0">
                <a:solidFill>
                  <a:srgbClr val="A00000"/>
                </a:solidFill>
                <a:sym typeface="Symbol" panose="05050102010706020507" pitchFamily="18" charset="2"/>
              </a:rPr>
              <a:t>(y. y+1)</a:t>
            </a:r>
            <a:r>
              <a:rPr lang="en-US" altLang="zh-CN" sz="2400" dirty="0">
                <a:sym typeface="Symbol" panose="05050102010706020507" pitchFamily="18" charset="2"/>
              </a:rPr>
              <a:t> x)) 5</a:t>
            </a:r>
          </a:p>
          <a:p>
            <a:pPr marL="0" indent="0">
              <a:buNone/>
            </a:pPr>
            <a:r>
              <a:rPr lang="en-US" altLang="zh-CN" sz="2400" dirty="0">
                <a:sym typeface="Symbol" panose="05050102010706020507" pitchFamily="18" charset="2"/>
              </a:rPr>
              <a:t>      (x. (y. y+1) (</a:t>
            </a:r>
            <a:r>
              <a:rPr lang="en-US" altLang="zh-CN" sz="2400" dirty="0">
                <a:solidFill>
                  <a:srgbClr val="A00000"/>
                </a:solidFill>
                <a:sym typeface="Symbol" panose="05050102010706020507" pitchFamily="18" charset="2"/>
              </a:rPr>
              <a:t>x</a:t>
            </a:r>
            <a:r>
              <a:rPr lang="en-US" altLang="zh-CN" sz="2400" dirty="0">
                <a:sym typeface="Symbol" panose="05050102010706020507" pitchFamily="18" charset="2"/>
              </a:rPr>
              <a:t>+1)) 5</a:t>
            </a:r>
          </a:p>
          <a:p>
            <a:pPr marL="0" indent="0">
              <a:buNone/>
            </a:pPr>
            <a:r>
              <a:rPr lang="en-US" altLang="zh-CN" sz="2400" dirty="0">
                <a:sym typeface="Symbol" panose="05050102010706020507" pitchFamily="18" charset="2"/>
              </a:rPr>
              <a:t>      (x. </a:t>
            </a:r>
            <a:r>
              <a:rPr lang="en-US" altLang="zh-CN" sz="2400" dirty="0">
                <a:solidFill>
                  <a:srgbClr val="A00000"/>
                </a:solidFill>
                <a:sym typeface="Symbol" panose="05050102010706020507" pitchFamily="18" charset="2"/>
              </a:rPr>
              <a:t>(x+1)</a:t>
            </a:r>
            <a:r>
              <a:rPr lang="en-US" altLang="zh-CN" sz="2400" dirty="0">
                <a:sym typeface="Symbol" panose="05050102010706020507" pitchFamily="18" charset="2"/>
              </a:rPr>
              <a:t>+1) 5</a:t>
            </a:r>
          </a:p>
          <a:p>
            <a:pPr marL="0" indent="0">
              <a:buNone/>
            </a:pPr>
            <a:r>
              <a:rPr lang="en-US" altLang="zh-CN" sz="2400" dirty="0">
                <a:sym typeface="Symbol" panose="05050102010706020507" pitchFamily="18" charset="2"/>
              </a:rPr>
              <a:t>      5+1+1  7</a:t>
            </a:r>
            <a:endParaRPr lang="en-US" altLang="zh-CN" sz="2400" dirty="0"/>
          </a:p>
        </p:txBody>
      </p:sp>
      <p:sp>
        <p:nvSpPr>
          <p:cNvPr id="4" name="椭圆 3"/>
          <p:cNvSpPr/>
          <p:nvPr/>
        </p:nvSpPr>
        <p:spPr>
          <a:xfrm>
            <a:off x="3224876" y="3859611"/>
            <a:ext cx="1003556" cy="4337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5" name="曲线连接符 4"/>
          <p:cNvCxnSpPr>
            <a:stCxn id="4" idx="1"/>
          </p:cNvCxnSpPr>
          <p:nvPr/>
        </p:nvCxnSpPr>
        <p:spPr>
          <a:xfrm rot="16200000" flipH="1" flipV="1">
            <a:off x="2528551" y="3103065"/>
            <a:ext cx="23225" cy="1663359"/>
          </a:xfrm>
          <a:prstGeom prst="curvedConnector4">
            <a:avLst>
              <a:gd name="adj1" fmla="val -984284"/>
              <a:gd name="adj2" fmla="val 99265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" name="椭圆 5"/>
          <p:cNvSpPr/>
          <p:nvPr/>
        </p:nvSpPr>
        <p:spPr>
          <a:xfrm>
            <a:off x="4228432" y="4317216"/>
            <a:ext cx="293077" cy="4337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7" name="曲线连接符 6"/>
          <p:cNvCxnSpPr>
            <a:stCxn id="6" idx="1"/>
          </p:cNvCxnSpPr>
          <p:nvPr/>
        </p:nvCxnSpPr>
        <p:spPr>
          <a:xfrm rot="16200000" flipH="1" flipV="1">
            <a:off x="3815719" y="4062525"/>
            <a:ext cx="137420" cy="773846"/>
          </a:xfrm>
          <a:prstGeom prst="curvedConnector4">
            <a:avLst>
              <a:gd name="adj1" fmla="val -96308"/>
              <a:gd name="adj2" fmla="val 9941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椭圆 7"/>
          <p:cNvSpPr/>
          <p:nvPr/>
        </p:nvSpPr>
        <p:spPr>
          <a:xfrm>
            <a:off x="3080084" y="4791128"/>
            <a:ext cx="571468" cy="4337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9" name="曲线连接符 8"/>
          <p:cNvCxnSpPr>
            <a:stCxn id="8" idx="1"/>
          </p:cNvCxnSpPr>
          <p:nvPr/>
        </p:nvCxnSpPr>
        <p:spPr>
          <a:xfrm rot="16200000" flipH="1" flipV="1">
            <a:off x="2691754" y="4460927"/>
            <a:ext cx="78297" cy="865742"/>
          </a:xfrm>
          <a:prstGeom prst="curvedConnector4">
            <a:avLst>
              <a:gd name="adj1" fmla="val -184399"/>
              <a:gd name="adj2" fmla="val 100694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2" name="椭圆 31"/>
          <p:cNvSpPr/>
          <p:nvPr/>
        </p:nvSpPr>
        <p:spPr>
          <a:xfrm>
            <a:off x="3026449" y="5224882"/>
            <a:ext cx="222903" cy="433754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33" name="曲线连接符 32"/>
          <p:cNvCxnSpPr>
            <a:stCxn id="32" idx="1"/>
          </p:cNvCxnSpPr>
          <p:nvPr/>
        </p:nvCxnSpPr>
        <p:spPr>
          <a:xfrm rot="16200000" flipH="1" flipV="1">
            <a:off x="2356877" y="4664486"/>
            <a:ext cx="78297" cy="1326132"/>
          </a:xfrm>
          <a:prstGeom prst="curvedConnector4">
            <a:avLst>
              <a:gd name="adj1" fmla="val -122932"/>
              <a:gd name="adj2" fmla="val 99316"/>
            </a:avLst>
          </a:prstGeom>
          <a:ln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589044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Substitution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825625"/>
            <a:ext cx="8070507" cy="4351338"/>
          </a:xfrm>
        </p:spPr>
        <p:txBody>
          <a:bodyPr/>
          <a:lstStyle/>
          <a:p>
            <a:pPr marL="228600" lvl="1">
              <a:spcBef>
                <a:spcPts val="1000"/>
              </a:spcBef>
            </a:pPr>
            <a:r>
              <a:rPr lang="en-US" altLang="zh-CN" sz="2800" dirty="0">
                <a:sym typeface="Symbol" panose="05050102010706020507" pitchFamily="18" charset="2"/>
              </a:rPr>
              <a:t>M[N/x]:  replace x by N in M</a:t>
            </a:r>
          </a:p>
          <a:p>
            <a:pPr marL="685800" lvl="2">
              <a:spcBef>
                <a:spcPts val="1000"/>
              </a:spcBef>
            </a:pPr>
            <a:r>
              <a:rPr lang="en-US" altLang="zh-CN" sz="2400" dirty="0">
                <a:sym typeface="Symbol" panose="05050102010706020507" pitchFamily="18" charset="2"/>
              </a:rPr>
              <a:t>Defined by induction on terms</a:t>
            </a:r>
          </a:p>
          <a:p>
            <a:pPr marL="0" lvl="1" indent="0">
              <a:spcBef>
                <a:spcPts val="2400"/>
              </a:spcBef>
              <a:buNone/>
            </a:pPr>
            <a:r>
              <a:rPr lang="en-US" altLang="zh-CN" dirty="0"/>
              <a:t>x[N/x]  </a:t>
            </a:r>
            <a:r>
              <a:rPr lang="en-US" altLang="zh-CN" dirty="0">
                <a:sym typeface="Symbol" panose="05050102010706020507" pitchFamily="18" charset="2"/>
              </a:rPr>
              <a:t>  N</a:t>
            </a:r>
          </a:p>
          <a:p>
            <a:pPr marL="0" lvl="1" indent="0">
              <a:spcBef>
                <a:spcPts val="1200"/>
              </a:spcBef>
              <a:buNone/>
            </a:pPr>
            <a:r>
              <a:rPr lang="en-US" altLang="zh-CN" dirty="0"/>
              <a:t>y[N/x]  </a:t>
            </a:r>
            <a:r>
              <a:rPr lang="en-US" altLang="zh-CN" dirty="0">
                <a:sym typeface="Symbol" panose="05050102010706020507" pitchFamily="18" charset="2"/>
              </a:rPr>
              <a:t>  y</a:t>
            </a:r>
          </a:p>
          <a:p>
            <a:pPr marL="0" lvl="1" indent="0">
              <a:spcBef>
                <a:spcPts val="1200"/>
              </a:spcBef>
              <a:buNone/>
            </a:pPr>
            <a:r>
              <a:rPr lang="en-US" altLang="zh-CN" dirty="0">
                <a:sym typeface="Symbol" panose="05050102010706020507" pitchFamily="18" charset="2"/>
              </a:rPr>
              <a:t>(M P)[N/x]    (M[N/x]) (P[N/x])</a:t>
            </a:r>
          </a:p>
          <a:p>
            <a:pPr marL="0" lvl="1" indent="0">
              <a:spcBef>
                <a:spcPts val="1200"/>
              </a:spcBef>
              <a:buNone/>
            </a:pPr>
            <a:r>
              <a:rPr lang="en-US" altLang="zh-CN" dirty="0">
                <a:sym typeface="Symbol" panose="05050102010706020507" pitchFamily="18" charset="2"/>
              </a:rPr>
              <a:t>(</a:t>
            </a:r>
            <a:r>
              <a:rPr lang="en-US" altLang="zh-CN" dirty="0" err="1">
                <a:sym typeface="Symbol" panose="05050102010706020507" pitchFamily="18" charset="2"/>
              </a:rPr>
              <a:t>x.M</a:t>
            </a:r>
            <a:r>
              <a:rPr lang="en-US" altLang="zh-CN" dirty="0">
                <a:sym typeface="Symbol" panose="05050102010706020507" pitchFamily="18" charset="2"/>
              </a:rPr>
              <a:t>)[N/x]    </a:t>
            </a:r>
            <a:r>
              <a:rPr lang="en-US" altLang="zh-CN" dirty="0" err="1">
                <a:sym typeface="Symbol" panose="05050102010706020507" pitchFamily="18" charset="2"/>
              </a:rPr>
              <a:t>x.M</a:t>
            </a:r>
            <a:r>
              <a:rPr lang="en-US" altLang="zh-CN" dirty="0">
                <a:sym typeface="Symbol" panose="05050102010706020507" pitchFamily="18" charset="2"/>
              </a:rPr>
              <a:t>    </a:t>
            </a:r>
            <a:r>
              <a:rPr lang="en-US" altLang="zh-CN" b="1" i="1" dirty="0">
                <a:solidFill>
                  <a:srgbClr val="FF0000"/>
                </a:solidFill>
                <a:sym typeface="Symbol" panose="05050102010706020507" pitchFamily="18" charset="2"/>
              </a:rPr>
              <a:t>(</a:t>
            </a:r>
            <a:r>
              <a:rPr lang="en-US" altLang="zh-CN" b="1" i="1" dirty="0">
                <a:solidFill>
                  <a:srgbClr val="FF0000"/>
                </a:solidFill>
              </a:rPr>
              <a:t>Only replace free variables!)</a:t>
            </a:r>
            <a:endParaRPr lang="en-US" altLang="zh-CN" b="1" i="1" dirty="0">
              <a:solidFill>
                <a:srgbClr val="FF0000"/>
              </a:solidFill>
              <a:sym typeface="Symbol" panose="05050102010706020507" pitchFamily="18" charset="2"/>
            </a:endParaRPr>
          </a:p>
          <a:p>
            <a:pPr marL="0" lvl="1" indent="0">
              <a:spcBef>
                <a:spcPts val="1200"/>
              </a:spcBef>
              <a:buNone/>
            </a:pPr>
            <a:r>
              <a:rPr lang="en-US" altLang="zh-CN" dirty="0">
                <a:sym typeface="Symbol" panose="05050102010706020507" pitchFamily="18" charset="2"/>
              </a:rPr>
              <a:t>(</a:t>
            </a:r>
            <a:r>
              <a:rPr lang="en-US" altLang="zh-CN" dirty="0" err="1">
                <a:sym typeface="Symbol" panose="05050102010706020507" pitchFamily="18" charset="2"/>
              </a:rPr>
              <a:t>y.M</a:t>
            </a:r>
            <a:r>
              <a:rPr lang="en-US" altLang="zh-CN" dirty="0">
                <a:sym typeface="Symbol" panose="05050102010706020507" pitchFamily="18" charset="2"/>
              </a:rPr>
              <a:t>)[N/x]    ?</a:t>
            </a:r>
          </a:p>
          <a:p>
            <a:pPr marL="0" lvl="1" indent="0">
              <a:spcBef>
                <a:spcPts val="1000"/>
              </a:spcBef>
              <a:buNone/>
            </a:pPr>
            <a:endParaRPr lang="zh-CN" altLang="en-US" dirty="0"/>
          </a:p>
        </p:txBody>
      </p:sp>
      <p:sp>
        <p:nvSpPr>
          <p:cNvPr id="5" name="圆角矩形标注 4"/>
          <p:cNvSpPr/>
          <p:nvPr/>
        </p:nvSpPr>
        <p:spPr>
          <a:xfrm>
            <a:off x="4824662" y="5041232"/>
            <a:ext cx="3573379" cy="962526"/>
          </a:xfrm>
          <a:prstGeom prst="wedgeRoundRectCallout">
            <a:avLst>
              <a:gd name="adj1" fmla="val -49039"/>
              <a:gd name="adj2" fmla="val -7729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/>
              <a:t>Because names of bound variables do </a:t>
            </a:r>
            <a:r>
              <a:rPr lang="en-US" altLang="zh-CN" sz="2400" b="1" i="1" dirty="0"/>
              <a:t>not </a:t>
            </a:r>
            <a:r>
              <a:rPr lang="en-US" altLang="zh-CN" sz="2400" dirty="0"/>
              <a:t>matter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688586710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Substitution – avoid name capture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599238"/>
          </a:xfrm>
        </p:spPr>
        <p:txBody>
          <a:bodyPr>
            <a:normAutofit/>
          </a:bodyPr>
          <a:lstStyle/>
          <a:p>
            <a:r>
              <a:rPr lang="en-US" altLang="zh-CN" dirty="0"/>
              <a:t>Example :   </a:t>
            </a:r>
            <a:r>
              <a:rPr lang="en-US" altLang="zh-CN" sz="2800" dirty="0">
                <a:sym typeface="Symbol" panose="05050102010706020507" pitchFamily="18" charset="2"/>
              </a:rPr>
              <a:t>(</a:t>
            </a:r>
            <a:r>
              <a:rPr lang="en-US" altLang="zh-CN" sz="2800" dirty="0">
                <a:solidFill>
                  <a:prstClr val="black"/>
                </a:solidFill>
                <a:sym typeface="Symbol" panose="05050102010706020507" pitchFamily="18" charset="2"/>
              </a:rPr>
              <a:t>x. x - y)[</a:t>
            </a:r>
            <a:r>
              <a:rPr lang="en-US" altLang="zh-CN" sz="2800" dirty="0">
                <a:sym typeface="Symbol" panose="05050102010706020507" pitchFamily="18" charset="2"/>
              </a:rPr>
              <a:t>x/y</a:t>
            </a:r>
            <a:r>
              <a:rPr lang="en-US" altLang="zh-CN" sz="2800" dirty="0">
                <a:solidFill>
                  <a:prstClr val="black"/>
                </a:solidFill>
                <a:sym typeface="Symbol" panose="05050102010706020507" pitchFamily="18" charset="2"/>
              </a:rPr>
              <a:t>]</a:t>
            </a:r>
            <a:endParaRPr lang="en-US" altLang="zh-CN" dirty="0"/>
          </a:p>
          <a:p>
            <a:pPr marL="0" indent="0">
              <a:spcBef>
                <a:spcPts val="1800"/>
              </a:spcBef>
              <a:buNone/>
            </a:pPr>
            <a:r>
              <a:rPr lang="en-US" altLang="zh-CN" dirty="0"/>
              <a:t>Substitute “blindly”:</a:t>
            </a:r>
            <a:r>
              <a:rPr lang="en-US" altLang="zh-CN" sz="2800" dirty="0"/>
              <a:t>     </a:t>
            </a:r>
            <a:r>
              <a:rPr lang="en-US" altLang="zh-CN" sz="2800" dirty="0">
                <a:sym typeface="Symbol" panose="05050102010706020507" pitchFamily="18" charset="2"/>
              </a:rPr>
              <a:t>x. x - </a:t>
            </a:r>
            <a:r>
              <a:rPr lang="en-US" altLang="zh-CN" sz="2800" dirty="0">
                <a:solidFill>
                  <a:srgbClr val="0000FF"/>
                </a:solidFill>
                <a:sym typeface="Symbol" panose="05050102010706020507" pitchFamily="18" charset="2"/>
              </a:rPr>
              <a:t>x</a:t>
            </a:r>
            <a:endParaRPr lang="en-US" altLang="zh-CN" sz="2800" dirty="0">
              <a:sym typeface="Symbol" panose="05050102010706020507" pitchFamily="18" charset="2"/>
            </a:endParaRPr>
          </a:p>
          <a:p>
            <a:pPr marL="0" lvl="1" indent="0">
              <a:spcBef>
                <a:spcPts val="1800"/>
              </a:spcBef>
              <a:buNone/>
            </a:pPr>
            <a:r>
              <a:rPr lang="en-US" altLang="zh-CN" sz="2800" dirty="0">
                <a:sym typeface="Symbol" panose="05050102010706020507" pitchFamily="18" charset="2"/>
              </a:rPr>
              <a:t>Problem: </a:t>
            </a:r>
            <a:r>
              <a:rPr lang="en-US" altLang="zh-CN" sz="2800" dirty="0">
                <a:solidFill>
                  <a:srgbClr val="FF0000"/>
                </a:solidFill>
                <a:sym typeface="Symbol" panose="05050102010706020507" pitchFamily="18" charset="2"/>
              </a:rPr>
              <a:t>unintended name capture!!</a:t>
            </a:r>
            <a:endParaRPr lang="en-US" altLang="zh-CN" dirty="0">
              <a:solidFill>
                <a:srgbClr val="FF0000"/>
              </a:solidFill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en-US" altLang="zh-CN" dirty="0"/>
              <a:t>Solution: </a:t>
            </a:r>
            <a:r>
              <a:rPr lang="en-US" altLang="zh-CN" dirty="0">
                <a:solidFill>
                  <a:srgbClr val="FF0000"/>
                </a:solidFill>
              </a:rPr>
              <a:t>rename bound variables before substitution</a:t>
            </a:r>
          </a:p>
          <a:p>
            <a:pPr marL="0" indent="0">
              <a:buNone/>
            </a:pPr>
            <a:r>
              <a:rPr lang="en-US" altLang="zh-CN" dirty="0">
                <a:sym typeface="Symbol" panose="05050102010706020507" pitchFamily="18" charset="2"/>
              </a:rPr>
              <a:t>   (</a:t>
            </a:r>
            <a:r>
              <a:rPr lang="en-US" altLang="zh-CN" dirty="0">
                <a:solidFill>
                  <a:prstClr val="black"/>
                </a:solidFill>
                <a:sym typeface="Symbol" panose="05050102010706020507" pitchFamily="18" charset="2"/>
              </a:rPr>
              <a:t>x. x - y)[</a:t>
            </a:r>
            <a:r>
              <a:rPr lang="en-US" altLang="zh-CN" dirty="0">
                <a:sym typeface="Symbol" panose="05050102010706020507" pitchFamily="18" charset="2"/>
              </a:rPr>
              <a:t>x/y</a:t>
            </a:r>
            <a:r>
              <a:rPr lang="en-US" altLang="zh-CN" dirty="0">
                <a:solidFill>
                  <a:prstClr val="black"/>
                </a:solidFill>
                <a:sym typeface="Symbol" panose="05050102010706020507" pitchFamily="18" charset="2"/>
              </a:rPr>
              <a:t>] </a:t>
            </a:r>
          </a:p>
          <a:p>
            <a:pPr marL="0" indent="0">
              <a:buNone/>
            </a:pPr>
            <a:r>
              <a:rPr lang="en-US" altLang="zh-CN" dirty="0">
                <a:solidFill>
                  <a:prstClr val="black"/>
                </a:solidFill>
                <a:sym typeface="Symbol" panose="05050102010706020507" pitchFamily="18" charset="2"/>
              </a:rPr>
              <a:t>= </a:t>
            </a:r>
            <a:r>
              <a:rPr lang="en-US" altLang="zh-CN" dirty="0">
                <a:sym typeface="Symbol" panose="05050102010706020507" pitchFamily="18" charset="2"/>
              </a:rPr>
              <a:t>(</a:t>
            </a:r>
            <a:r>
              <a:rPr lang="en-US" altLang="zh-CN" dirty="0">
                <a:solidFill>
                  <a:prstClr val="black"/>
                </a:solidFill>
                <a:sym typeface="Symbol" panose="05050102010706020507" pitchFamily="18" charset="2"/>
              </a:rPr>
              <a:t>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z</a:t>
            </a:r>
            <a:r>
              <a:rPr lang="en-US" altLang="zh-CN" dirty="0">
                <a:solidFill>
                  <a:prstClr val="black"/>
                </a:solidFill>
                <a:sym typeface="Symbol" panose="05050102010706020507" pitchFamily="18" charset="2"/>
              </a:rPr>
              <a:t>. 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z</a:t>
            </a:r>
            <a:r>
              <a:rPr lang="en-US" altLang="zh-CN" dirty="0">
                <a:solidFill>
                  <a:prstClr val="black"/>
                </a:solidFill>
                <a:sym typeface="Symbol" panose="05050102010706020507" pitchFamily="18" charset="2"/>
              </a:rPr>
              <a:t> - y)[</a:t>
            </a:r>
            <a:r>
              <a:rPr lang="en-US" altLang="zh-CN" dirty="0">
                <a:sym typeface="Symbol" panose="05050102010706020507" pitchFamily="18" charset="2"/>
              </a:rPr>
              <a:t>x/y</a:t>
            </a:r>
            <a:r>
              <a:rPr lang="en-US" altLang="zh-CN" dirty="0">
                <a:solidFill>
                  <a:prstClr val="black"/>
                </a:solidFill>
                <a:sym typeface="Symbol" panose="05050102010706020507" pitchFamily="18" charset="2"/>
              </a:rPr>
              <a:t>] </a:t>
            </a:r>
          </a:p>
          <a:p>
            <a:pPr marL="0" indent="0">
              <a:buNone/>
            </a:pPr>
            <a:r>
              <a:rPr lang="en-US" altLang="zh-CN" dirty="0">
                <a:sym typeface="Symbol" panose="05050102010706020507" pitchFamily="18" charset="2"/>
              </a:rPr>
              <a:t>= 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z</a:t>
            </a:r>
            <a:r>
              <a:rPr lang="en-US" altLang="zh-CN" dirty="0">
                <a:sym typeface="Symbol" panose="05050102010706020507" pitchFamily="18" charset="2"/>
              </a:rPr>
              <a:t>. 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z</a:t>
            </a:r>
            <a:r>
              <a:rPr lang="en-US" altLang="zh-CN" dirty="0">
                <a:sym typeface="Symbol" panose="05050102010706020507" pitchFamily="18" charset="2"/>
              </a:rPr>
              <a:t> - x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43499605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Substitution – avoid name capture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599238"/>
          </a:xfrm>
        </p:spPr>
        <p:txBody>
          <a:bodyPr>
            <a:normAutofit/>
          </a:bodyPr>
          <a:lstStyle/>
          <a:p>
            <a:r>
              <a:rPr lang="en-US" altLang="zh-CN" dirty="0"/>
              <a:t>Example :   </a:t>
            </a:r>
            <a:r>
              <a:rPr lang="en-US" altLang="zh-CN" sz="2800" dirty="0">
                <a:sym typeface="Symbol" panose="05050102010706020507" pitchFamily="18" charset="2"/>
              </a:rPr>
              <a:t>(</a:t>
            </a:r>
            <a:r>
              <a:rPr lang="en-US" altLang="zh-CN" sz="2800" dirty="0">
                <a:solidFill>
                  <a:prstClr val="black"/>
                </a:solidFill>
                <a:sym typeface="Symbol" panose="05050102010706020507" pitchFamily="18" charset="2"/>
              </a:rPr>
              <a:t>x. f (f x))[</a:t>
            </a:r>
            <a:r>
              <a:rPr lang="en-US" altLang="zh-CN" sz="2800" dirty="0">
                <a:sym typeface="Symbol" panose="05050102010706020507" pitchFamily="18" charset="2"/>
              </a:rPr>
              <a:t>(y. </a:t>
            </a:r>
            <a:r>
              <a:rPr lang="en-US" altLang="zh-CN" sz="2800" dirty="0" err="1">
                <a:sym typeface="Symbol" panose="05050102010706020507" pitchFamily="18" charset="2"/>
              </a:rPr>
              <a:t>y+x</a:t>
            </a:r>
            <a:r>
              <a:rPr lang="en-US" altLang="zh-CN" sz="2800" dirty="0">
                <a:sym typeface="Symbol" panose="05050102010706020507" pitchFamily="18" charset="2"/>
              </a:rPr>
              <a:t>)/f</a:t>
            </a:r>
            <a:r>
              <a:rPr lang="en-US" altLang="zh-CN" sz="2800" dirty="0">
                <a:solidFill>
                  <a:prstClr val="black"/>
                </a:solidFill>
                <a:sym typeface="Symbol" panose="05050102010706020507" pitchFamily="18" charset="2"/>
              </a:rPr>
              <a:t>]</a:t>
            </a:r>
            <a:endParaRPr lang="en-US" altLang="zh-CN" dirty="0"/>
          </a:p>
          <a:p>
            <a:pPr marL="0" indent="0">
              <a:spcBef>
                <a:spcPts val="1800"/>
              </a:spcBef>
              <a:buNone/>
            </a:pPr>
            <a:r>
              <a:rPr lang="en-US" altLang="zh-CN" dirty="0"/>
              <a:t>Substitute “blindly”:</a:t>
            </a:r>
            <a:r>
              <a:rPr lang="en-US" altLang="zh-CN" sz="2800" dirty="0"/>
              <a:t>     </a:t>
            </a:r>
            <a:r>
              <a:rPr lang="en-US" altLang="zh-CN" sz="2800" dirty="0">
                <a:sym typeface="Symbol" panose="05050102010706020507" pitchFamily="18" charset="2"/>
              </a:rPr>
              <a:t>x. </a:t>
            </a:r>
            <a:r>
              <a:rPr lang="en-US" altLang="zh-CN" sz="2800" dirty="0">
                <a:solidFill>
                  <a:srgbClr val="0000FF"/>
                </a:solidFill>
                <a:sym typeface="Symbol" panose="05050102010706020507" pitchFamily="18" charset="2"/>
              </a:rPr>
              <a:t>(y. </a:t>
            </a:r>
            <a:r>
              <a:rPr lang="en-US" altLang="zh-CN" sz="2800" dirty="0" err="1">
                <a:solidFill>
                  <a:srgbClr val="0000FF"/>
                </a:solidFill>
                <a:sym typeface="Symbol" panose="05050102010706020507" pitchFamily="18" charset="2"/>
              </a:rPr>
              <a:t>y+x</a:t>
            </a:r>
            <a:r>
              <a:rPr lang="en-US" altLang="zh-CN" sz="2800" dirty="0">
                <a:solidFill>
                  <a:srgbClr val="0000FF"/>
                </a:solidFill>
                <a:sym typeface="Symbol" panose="05050102010706020507" pitchFamily="18" charset="2"/>
              </a:rPr>
              <a:t>) </a:t>
            </a:r>
            <a:r>
              <a:rPr lang="en-US" altLang="zh-CN" sz="2800" dirty="0">
                <a:sym typeface="Symbol" panose="05050102010706020507" pitchFamily="18" charset="2"/>
              </a:rPr>
              <a:t>(</a:t>
            </a:r>
            <a:r>
              <a:rPr lang="en-US" altLang="zh-CN" sz="2800" dirty="0">
                <a:solidFill>
                  <a:srgbClr val="0000FF"/>
                </a:solidFill>
                <a:sym typeface="Symbol" panose="05050102010706020507" pitchFamily="18" charset="2"/>
              </a:rPr>
              <a:t>(y. </a:t>
            </a:r>
            <a:r>
              <a:rPr lang="en-US" altLang="zh-CN" sz="2800" dirty="0" err="1">
                <a:solidFill>
                  <a:srgbClr val="0000FF"/>
                </a:solidFill>
                <a:sym typeface="Symbol" panose="05050102010706020507" pitchFamily="18" charset="2"/>
              </a:rPr>
              <a:t>y+x</a:t>
            </a:r>
            <a:r>
              <a:rPr lang="en-US" altLang="zh-CN" sz="2800" dirty="0">
                <a:solidFill>
                  <a:srgbClr val="0000FF"/>
                </a:solidFill>
                <a:sym typeface="Symbol" panose="05050102010706020507" pitchFamily="18" charset="2"/>
              </a:rPr>
              <a:t>)</a:t>
            </a:r>
            <a:r>
              <a:rPr lang="en-US" altLang="zh-CN" sz="2800" dirty="0">
                <a:sym typeface="Symbol" panose="05050102010706020507" pitchFamily="18" charset="2"/>
              </a:rPr>
              <a:t> x)</a:t>
            </a:r>
          </a:p>
          <a:p>
            <a:pPr marL="0" lvl="1" indent="0">
              <a:spcBef>
                <a:spcPts val="1800"/>
              </a:spcBef>
              <a:buNone/>
            </a:pPr>
            <a:r>
              <a:rPr lang="en-US" altLang="zh-CN" sz="2800" dirty="0">
                <a:sym typeface="Symbol" panose="05050102010706020507" pitchFamily="18" charset="2"/>
              </a:rPr>
              <a:t>Problem: x in (y. </a:t>
            </a:r>
            <a:r>
              <a:rPr lang="en-US" altLang="zh-CN" sz="2800" dirty="0" err="1">
                <a:sym typeface="Symbol" panose="05050102010706020507" pitchFamily="18" charset="2"/>
              </a:rPr>
              <a:t>y+x</a:t>
            </a:r>
            <a:r>
              <a:rPr lang="en-US" altLang="zh-CN" sz="2800" dirty="0">
                <a:sym typeface="Symbol" panose="05050102010706020507" pitchFamily="18" charset="2"/>
              </a:rPr>
              <a:t>) got bound – </a:t>
            </a:r>
            <a:r>
              <a:rPr lang="en-US" altLang="zh-CN" sz="2800" dirty="0">
                <a:solidFill>
                  <a:srgbClr val="FF0000"/>
                </a:solidFill>
                <a:sym typeface="Symbol" panose="05050102010706020507" pitchFamily="18" charset="2"/>
              </a:rPr>
              <a:t>unintended name capture!!</a:t>
            </a:r>
            <a:endParaRPr lang="en-US" altLang="zh-CN" dirty="0">
              <a:solidFill>
                <a:srgbClr val="FF0000"/>
              </a:solidFill>
            </a:endParaRPr>
          </a:p>
          <a:p>
            <a:pPr marL="0" indent="0">
              <a:spcBef>
                <a:spcPts val="1800"/>
              </a:spcBef>
              <a:buNone/>
            </a:pPr>
            <a:r>
              <a:rPr lang="en-US" altLang="zh-CN" dirty="0"/>
              <a:t>Solution: </a:t>
            </a:r>
            <a:r>
              <a:rPr lang="en-US" altLang="zh-CN" dirty="0">
                <a:solidFill>
                  <a:srgbClr val="FF0000"/>
                </a:solidFill>
              </a:rPr>
              <a:t>rename bound variables before substitution</a:t>
            </a:r>
          </a:p>
          <a:p>
            <a:pPr marL="0" indent="0">
              <a:buNone/>
            </a:pPr>
            <a:r>
              <a:rPr lang="en-US" altLang="zh-CN" dirty="0">
                <a:sym typeface="Symbol" panose="05050102010706020507" pitchFamily="18" charset="2"/>
              </a:rPr>
              <a:t>   (</a:t>
            </a:r>
            <a:r>
              <a:rPr lang="en-US" altLang="zh-CN" dirty="0">
                <a:solidFill>
                  <a:prstClr val="black"/>
                </a:solidFill>
                <a:sym typeface="Symbol" panose="05050102010706020507" pitchFamily="18" charset="2"/>
              </a:rPr>
              <a:t>x. f (f x))[</a:t>
            </a:r>
            <a:r>
              <a:rPr lang="en-US" altLang="zh-CN" dirty="0">
                <a:sym typeface="Symbol" panose="05050102010706020507" pitchFamily="18" charset="2"/>
              </a:rPr>
              <a:t>(y. </a:t>
            </a:r>
            <a:r>
              <a:rPr lang="en-US" altLang="zh-CN" dirty="0" err="1">
                <a:sym typeface="Symbol" panose="05050102010706020507" pitchFamily="18" charset="2"/>
              </a:rPr>
              <a:t>y+x</a:t>
            </a:r>
            <a:r>
              <a:rPr lang="en-US" altLang="zh-CN" dirty="0">
                <a:sym typeface="Symbol" panose="05050102010706020507" pitchFamily="18" charset="2"/>
              </a:rPr>
              <a:t>)/f</a:t>
            </a:r>
            <a:r>
              <a:rPr lang="en-US" altLang="zh-CN" dirty="0">
                <a:solidFill>
                  <a:prstClr val="black"/>
                </a:solidFill>
                <a:sym typeface="Symbol" panose="05050102010706020507" pitchFamily="18" charset="2"/>
              </a:rPr>
              <a:t>] </a:t>
            </a:r>
          </a:p>
          <a:p>
            <a:pPr marL="0" indent="0">
              <a:buNone/>
            </a:pPr>
            <a:r>
              <a:rPr lang="en-US" altLang="zh-CN" dirty="0">
                <a:solidFill>
                  <a:prstClr val="black"/>
                </a:solidFill>
                <a:sym typeface="Symbol" panose="05050102010706020507" pitchFamily="18" charset="2"/>
              </a:rPr>
              <a:t>= </a:t>
            </a:r>
            <a:r>
              <a:rPr lang="en-US" altLang="zh-CN" dirty="0">
                <a:sym typeface="Symbol" panose="05050102010706020507" pitchFamily="18" charset="2"/>
              </a:rPr>
              <a:t>(</a:t>
            </a:r>
            <a:r>
              <a:rPr lang="en-US" altLang="zh-CN" dirty="0">
                <a:solidFill>
                  <a:prstClr val="black"/>
                </a:solidFill>
                <a:sym typeface="Symbol" panose="05050102010706020507" pitchFamily="18" charset="2"/>
              </a:rPr>
              <a:t>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z</a:t>
            </a:r>
            <a:r>
              <a:rPr lang="en-US" altLang="zh-CN" dirty="0">
                <a:solidFill>
                  <a:prstClr val="black"/>
                </a:solidFill>
                <a:sym typeface="Symbol" panose="05050102010706020507" pitchFamily="18" charset="2"/>
              </a:rPr>
              <a:t>. f (f 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z</a:t>
            </a:r>
            <a:r>
              <a:rPr lang="en-US" altLang="zh-CN" dirty="0">
                <a:solidFill>
                  <a:prstClr val="black"/>
                </a:solidFill>
                <a:sym typeface="Symbol" panose="05050102010706020507" pitchFamily="18" charset="2"/>
              </a:rPr>
              <a:t>))[</a:t>
            </a:r>
            <a:r>
              <a:rPr lang="en-US" altLang="zh-CN" dirty="0">
                <a:sym typeface="Symbol" panose="05050102010706020507" pitchFamily="18" charset="2"/>
              </a:rPr>
              <a:t>(y. </a:t>
            </a:r>
            <a:r>
              <a:rPr lang="en-US" altLang="zh-CN" dirty="0" err="1">
                <a:sym typeface="Symbol" panose="05050102010706020507" pitchFamily="18" charset="2"/>
              </a:rPr>
              <a:t>y+x</a:t>
            </a:r>
            <a:r>
              <a:rPr lang="en-US" altLang="zh-CN" dirty="0">
                <a:sym typeface="Symbol" panose="05050102010706020507" pitchFamily="18" charset="2"/>
              </a:rPr>
              <a:t>)/f</a:t>
            </a:r>
            <a:r>
              <a:rPr lang="en-US" altLang="zh-CN" dirty="0">
                <a:solidFill>
                  <a:prstClr val="black"/>
                </a:solidFill>
                <a:sym typeface="Symbol" panose="05050102010706020507" pitchFamily="18" charset="2"/>
              </a:rPr>
              <a:t>] </a:t>
            </a:r>
          </a:p>
          <a:p>
            <a:pPr marL="0" indent="0">
              <a:buNone/>
            </a:pPr>
            <a:r>
              <a:rPr lang="en-US" altLang="zh-CN" dirty="0">
                <a:sym typeface="Symbol" panose="05050102010706020507" pitchFamily="18" charset="2"/>
              </a:rPr>
              <a:t>= 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z</a:t>
            </a:r>
            <a:r>
              <a:rPr lang="en-US" altLang="zh-CN" dirty="0">
                <a:sym typeface="Symbol" panose="05050102010706020507" pitchFamily="18" charset="2"/>
              </a:rPr>
              <a:t>. (y. </a:t>
            </a:r>
            <a:r>
              <a:rPr lang="en-US" altLang="zh-CN" dirty="0" err="1">
                <a:sym typeface="Symbol" panose="05050102010706020507" pitchFamily="18" charset="2"/>
              </a:rPr>
              <a:t>y+x</a:t>
            </a:r>
            <a:r>
              <a:rPr lang="en-US" altLang="zh-CN" dirty="0">
                <a:sym typeface="Symbol" panose="05050102010706020507" pitchFamily="18" charset="2"/>
              </a:rPr>
              <a:t>) ((y. </a:t>
            </a:r>
            <a:r>
              <a:rPr lang="en-US" altLang="zh-CN" dirty="0" err="1">
                <a:sym typeface="Symbol" panose="05050102010706020507" pitchFamily="18" charset="2"/>
              </a:rPr>
              <a:t>y+x</a:t>
            </a:r>
            <a:r>
              <a:rPr lang="en-US" altLang="zh-CN" dirty="0">
                <a:sym typeface="Symbol" panose="05050102010706020507" pitchFamily="18" charset="2"/>
              </a:rPr>
              <a:t>) 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z</a:t>
            </a:r>
            <a:r>
              <a:rPr lang="en-US" altLang="zh-CN" dirty="0">
                <a:sym typeface="Symbol" panose="05050102010706020507" pitchFamily="18" charset="2"/>
              </a:rPr>
              <a:t>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26600525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Substitution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825625"/>
            <a:ext cx="8070507" cy="4351338"/>
          </a:xfrm>
        </p:spPr>
        <p:txBody>
          <a:bodyPr/>
          <a:lstStyle/>
          <a:p>
            <a:pPr marL="228600" lvl="1">
              <a:spcBef>
                <a:spcPts val="1000"/>
              </a:spcBef>
            </a:pPr>
            <a:r>
              <a:rPr lang="en-US" altLang="zh-CN" sz="2800" dirty="0">
                <a:sym typeface="Symbol" panose="05050102010706020507" pitchFamily="18" charset="2"/>
              </a:rPr>
              <a:t>M[N/x]:  replace x by N in M</a:t>
            </a:r>
            <a:endParaRPr lang="en-US" altLang="zh-CN" sz="2400" dirty="0">
              <a:sym typeface="Symbol" panose="05050102010706020507" pitchFamily="18" charset="2"/>
            </a:endParaRPr>
          </a:p>
          <a:p>
            <a:pPr marL="0" lvl="1" indent="0">
              <a:spcBef>
                <a:spcPts val="2400"/>
              </a:spcBef>
              <a:buNone/>
            </a:pPr>
            <a:r>
              <a:rPr lang="en-US" altLang="zh-CN" dirty="0"/>
              <a:t>x[N/x]  </a:t>
            </a:r>
            <a:r>
              <a:rPr lang="en-US" altLang="zh-CN" dirty="0">
                <a:sym typeface="Symbol" panose="05050102010706020507" pitchFamily="18" charset="2"/>
              </a:rPr>
              <a:t>  N</a:t>
            </a:r>
          </a:p>
          <a:p>
            <a:pPr marL="0" lvl="1" indent="0">
              <a:spcBef>
                <a:spcPts val="1200"/>
              </a:spcBef>
              <a:buNone/>
            </a:pPr>
            <a:r>
              <a:rPr lang="en-US" altLang="zh-CN" dirty="0"/>
              <a:t>y[N/x]  </a:t>
            </a:r>
            <a:r>
              <a:rPr lang="en-US" altLang="zh-CN" dirty="0">
                <a:sym typeface="Symbol" panose="05050102010706020507" pitchFamily="18" charset="2"/>
              </a:rPr>
              <a:t>  y</a:t>
            </a:r>
          </a:p>
          <a:p>
            <a:pPr marL="0" lvl="1" indent="0">
              <a:spcBef>
                <a:spcPts val="1200"/>
              </a:spcBef>
              <a:buNone/>
            </a:pPr>
            <a:r>
              <a:rPr lang="en-US" altLang="zh-CN" dirty="0">
                <a:sym typeface="Symbol" panose="05050102010706020507" pitchFamily="18" charset="2"/>
              </a:rPr>
              <a:t>(M P)[N/x]    (M[N/x]) (P[N/x])</a:t>
            </a:r>
          </a:p>
          <a:p>
            <a:pPr marL="0" lvl="1" indent="0">
              <a:spcBef>
                <a:spcPts val="1200"/>
              </a:spcBef>
              <a:buNone/>
            </a:pPr>
            <a:r>
              <a:rPr lang="en-US" altLang="zh-CN" dirty="0">
                <a:sym typeface="Symbol" panose="05050102010706020507" pitchFamily="18" charset="2"/>
              </a:rPr>
              <a:t>(</a:t>
            </a:r>
            <a:r>
              <a:rPr lang="en-US" altLang="zh-CN" dirty="0" err="1">
                <a:sym typeface="Symbol" panose="05050102010706020507" pitchFamily="18" charset="2"/>
              </a:rPr>
              <a:t>x.M</a:t>
            </a:r>
            <a:r>
              <a:rPr lang="en-US" altLang="zh-CN" dirty="0">
                <a:sym typeface="Symbol" panose="05050102010706020507" pitchFamily="18" charset="2"/>
              </a:rPr>
              <a:t>)[N/x]    </a:t>
            </a:r>
            <a:r>
              <a:rPr lang="en-US" altLang="zh-CN" dirty="0" err="1">
                <a:sym typeface="Symbol" panose="05050102010706020507" pitchFamily="18" charset="2"/>
              </a:rPr>
              <a:t>x.M</a:t>
            </a:r>
            <a:endParaRPr lang="en-US" altLang="zh-CN" dirty="0">
              <a:sym typeface="Symbol" panose="05050102010706020507" pitchFamily="18" charset="2"/>
            </a:endParaRPr>
          </a:p>
          <a:p>
            <a:pPr marL="0" lvl="1" indent="0">
              <a:spcBef>
                <a:spcPts val="1200"/>
              </a:spcBef>
              <a:buNone/>
            </a:pPr>
            <a:r>
              <a:rPr lang="en-US" altLang="zh-CN" dirty="0">
                <a:sym typeface="Symbol" panose="05050102010706020507" pitchFamily="18" charset="2"/>
              </a:rPr>
              <a:t>(</a:t>
            </a:r>
            <a:r>
              <a:rPr lang="en-US" altLang="zh-CN" dirty="0" err="1">
                <a:sym typeface="Symbol" panose="05050102010706020507" pitchFamily="18" charset="2"/>
              </a:rPr>
              <a:t>y.M</a:t>
            </a:r>
            <a:r>
              <a:rPr lang="en-US" altLang="zh-CN" dirty="0">
                <a:sym typeface="Symbol" panose="05050102010706020507" pitchFamily="18" charset="2"/>
              </a:rPr>
              <a:t>)[N/x]    y.(M[N/x]),    if y  </a:t>
            </a:r>
            <a:r>
              <a:rPr lang="en-US" altLang="zh-CN" dirty="0" err="1">
                <a:sym typeface="Symbol" panose="05050102010706020507" pitchFamily="18" charset="2"/>
              </a:rPr>
              <a:t>fv</a:t>
            </a:r>
            <a:r>
              <a:rPr lang="en-US" altLang="zh-CN" dirty="0">
                <a:sym typeface="Symbol" panose="05050102010706020507" pitchFamily="18" charset="2"/>
              </a:rPr>
              <a:t>(N)</a:t>
            </a:r>
          </a:p>
          <a:p>
            <a:pPr marL="0" lvl="1" indent="0">
              <a:spcBef>
                <a:spcPts val="1200"/>
              </a:spcBef>
              <a:buNone/>
            </a:pPr>
            <a:r>
              <a:rPr lang="en-US" altLang="zh-CN" dirty="0">
                <a:sym typeface="Symbol" panose="05050102010706020507" pitchFamily="18" charset="2"/>
              </a:rPr>
              <a:t>(</a:t>
            </a:r>
            <a:r>
              <a:rPr lang="en-US" altLang="zh-CN" dirty="0" err="1">
                <a:sym typeface="Symbol" panose="05050102010706020507" pitchFamily="18" charset="2"/>
              </a:rPr>
              <a:t>y.M</a:t>
            </a:r>
            <a:r>
              <a:rPr lang="en-US" altLang="zh-CN" dirty="0">
                <a:sym typeface="Symbol" panose="05050102010706020507" pitchFamily="18" charset="2"/>
              </a:rPr>
              <a:t>)[N/x]    z.(M[z/y][N/x]),    if y  </a:t>
            </a:r>
            <a:r>
              <a:rPr lang="en-US" altLang="zh-CN" dirty="0" err="1">
                <a:sym typeface="Symbol" panose="05050102010706020507" pitchFamily="18" charset="2"/>
              </a:rPr>
              <a:t>fv</a:t>
            </a:r>
            <a:r>
              <a:rPr lang="en-US" altLang="zh-CN" dirty="0">
                <a:sym typeface="Symbol" panose="05050102010706020507" pitchFamily="18" charset="2"/>
              </a:rPr>
              <a:t>(N) and 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z fresh</a:t>
            </a:r>
          </a:p>
          <a:p>
            <a:pPr marL="0" lvl="1" indent="0">
              <a:spcBef>
                <a:spcPts val="1000"/>
              </a:spcBef>
              <a:buNone/>
            </a:pP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628650" y="5503194"/>
            <a:ext cx="7387389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800" b="1" i="1" dirty="0">
                <a:solidFill>
                  <a:srgbClr val="FF0000"/>
                </a:solidFill>
              </a:rPr>
              <a:t>Easy rule: always rename variables to be distinct</a:t>
            </a:r>
            <a:endParaRPr lang="zh-CN" altLang="en-US" b="1" i="1" dirty="0">
              <a:solidFill>
                <a:srgbClr val="FF0000"/>
              </a:solidFill>
            </a:endParaRPr>
          </a:p>
        </p:txBody>
      </p:sp>
      <p:sp>
        <p:nvSpPr>
          <p:cNvPr id="4" name="圆角矩形标注 3"/>
          <p:cNvSpPr/>
          <p:nvPr/>
        </p:nvSpPr>
        <p:spPr>
          <a:xfrm>
            <a:off x="7185860" y="4001294"/>
            <a:ext cx="1660358" cy="709863"/>
          </a:xfrm>
          <a:prstGeom prst="wedgeRoundRectCallout">
            <a:avLst>
              <a:gd name="adj1" fmla="val -40399"/>
              <a:gd name="adj2" fmla="val 93009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i="1" dirty="0"/>
              <a:t>z is unused</a:t>
            </a:r>
            <a:endParaRPr lang="zh-CN" altLang="en-US" sz="2400" b="1" i="1" dirty="0"/>
          </a:p>
        </p:txBody>
      </p:sp>
    </p:spTree>
    <p:extLst>
      <p:ext uri="{BB962C8B-B14F-4D97-AF65-F5344CB8AC3E}">
        <p14:creationId xmlns:p14="http://schemas.microsoft.com/office/powerpoint/2010/main" val="861025138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Examples of substitution 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4294967295"/>
          </p:nvPr>
        </p:nvSpPr>
        <p:spPr>
          <a:xfrm>
            <a:off x="628650" y="2055269"/>
            <a:ext cx="7886700" cy="528638"/>
          </a:xfrm>
        </p:spPr>
        <p:txBody>
          <a:bodyPr>
            <a:normAutofit/>
          </a:bodyPr>
          <a:lstStyle/>
          <a:p>
            <a:pPr marL="0" indent="0">
              <a:spcBef>
                <a:spcPts val="1200"/>
              </a:spcBef>
              <a:buNone/>
            </a:pPr>
            <a:r>
              <a:rPr lang="en-US" altLang="zh-CN" dirty="0">
                <a:sym typeface="Symbol" panose="05050102010706020507" pitchFamily="18" charset="2"/>
              </a:rPr>
              <a:t>   (</a:t>
            </a:r>
            <a:r>
              <a:rPr lang="zh-CN" altLang="en-US" dirty="0">
                <a:sym typeface="Symbol" panose="05050102010706020507" pitchFamily="18" charset="2"/>
              </a:rPr>
              <a:t></a:t>
            </a:r>
            <a:r>
              <a:rPr lang="en-US" altLang="zh-CN" dirty="0">
                <a:sym typeface="Symbol" panose="05050102010706020507" pitchFamily="18" charset="2"/>
              </a:rPr>
              <a:t>x. (</a:t>
            </a:r>
            <a:r>
              <a:rPr lang="zh-CN" altLang="en-US" dirty="0">
                <a:sym typeface="Symbol" panose="05050102010706020507" pitchFamily="18" charset="2"/>
              </a:rPr>
              <a:t></a:t>
            </a:r>
            <a:r>
              <a:rPr lang="en-US" altLang="zh-CN" dirty="0">
                <a:sym typeface="Symbol" panose="05050102010706020507" pitchFamily="18" charset="2"/>
              </a:rPr>
              <a:t>y. y z) (</a:t>
            </a:r>
            <a:r>
              <a:rPr lang="zh-CN" altLang="en-US" dirty="0">
                <a:sym typeface="Symbol" panose="05050102010706020507" pitchFamily="18" charset="2"/>
              </a:rPr>
              <a:t></a:t>
            </a:r>
            <a:r>
              <a:rPr lang="en-US" altLang="zh-CN" dirty="0">
                <a:sym typeface="Symbol" panose="05050102010706020507" pitchFamily="18" charset="2"/>
              </a:rPr>
              <a:t>w. w) z x)[y/z]</a:t>
            </a:r>
          </a:p>
        </p:txBody>
      </p:sp>
      <p:sp>
        <p:nvSpPr>
          <p:cNvPr id="5" name="内容占位符 2"/>
          <p:cNvSpPr txBox="1">
            <a:spLocks/>
          </p:cNvSpPr>
          <p:nvPr/>
        </p:nvSpPr>
        <p:spPr>
          <a:xfrm>
            <a:off x="604587" y="3477125"/>
            <a:ext cx="6641431" cy="529391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>
                <a:sym typeface="Symbol" panose="05050102010706020507" pitchFamily="18" charset="2"/>
              </a:rPr>
              <a:t>   (</a:t>
            </a:r>
            <a:r>
              <a:rPr lang="zh-CN" altLang="en-US">
                <a:sym typeface="Symbol" panose="05050102010706020507" pitchFamily="18" charset="2"/>
              </a:rPr>
              <a:t></a:t>
            </a:r>
            <a:r>
              <a:rPr lang="en-US" altLang="zh-CN">
                <a:sym typeface="Symbol" panose="05050102010706020507" pitchFamily="18" charset="2"/>
              </a:rPr>
              <a:t>x. (</a:t>
            </a:r>
            <a:r>
              <a:rPr lang="zh-CN" altLang="en-US">
                <a:sym typeface="Symbol" panose="05050102010706020507" pitchFamily="18" charset="2"/>
              </a:rPr>
              <a:t></a:t>
            </a:r>
            <a:r>
              <a:rPr lang="en-US" altLang="zh-CN">
                <a:sym typeface="Symbol" panose="05050102010706020507" pitchFamily="18" charset="2"/>
              </a:rPr>
              <a:t>y. y y) z x)[(f x)/z]</a:t>
            </a:r>
            <a:endParaRPr lang="en-US" altLang="zh-CN" dirty="0">
              <a:sym typeface="Symbol" panose="05050102010706020507" pitchFamily="18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583513738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Reduction rules</a:t>
            </a:r>
            <a:endParaRPr lang="zh-CN" altLang="en-US" dirty="0"/>
          </a:p>
        </p:txBody>
      </p:sp>
      <p:sp>
        <p:nvSpPr>
          <p:cNvPr id="6" name="右大括号 5"/>
          <p:cNvSpPr/>
          <p:nvPr/>
        </p:nvSpPr>
        <p:spPr>
          <a:xfrm>
            <a:off x="5450305" y="2743200"/>
            <a:ext cx="457200" cy="2965342"/>
          </a:xfrm>
          <a:prstGeom prst="rightBrace">
            <a:avLst>
              <a:gd name="adj1" fmla="val 42544"/>
              <a:gd name="adj2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6051884" y="3748404"/>
            <a:ext cx="261085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  <a:sym typeface="Symbol" panose="05050102010706020507" pitchFamily="18" charset="2"/>
              </a:rPr>
              <a:t>Repeatedly apply () to any sub-term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/>
              <p:cNvSpPr txBox="1"/>
              <p:nvPr/>
            </p:nvSpPr>
            <p:spPr>
              <a:xfrm>
                <a:off x="2251300" y="1690689"/>
                <a:ext cx="3427605" cy="6616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d>
                            <m:dPr>
                              <m:ctrlPr>
                                <a:rPr lang="zh-CN" altLang="en-US" sz="28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zh-CN" altLang="en-US" sz="28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λ</m:t>
                              </m:r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→  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</m:t>
                          </m:r>
                        </m:den>
                      </m:f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251300" y="1690689"/>
                <a:ext cx="3427605" cy="661656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文本框 8"/>
              <p:cNvSpPr txBox="1"/>
              <p:nvPr/>
            </p:nvSpPr>
            <p:spPr>
              <a:xfrm>
                <a:off x="2986556" y="2630548"/>
                <a:ext cx="2099421" cy="8396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num>
                        <m:den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sSup>
                            <m:sSupPr>
                              <m:ctrlP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p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zh-CN" altLang="en-US" sz="2800" i="1" dirty="0">
                              <a:latin typeface="Cambria Math" panose="02040503050406030204" pitchFamily="18" charset="0"/>
                            </a:rPr>
                            <m:t> </m:t>
                          </m:r>
                        </m:den>
                      </m:f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9" name="文本框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86556" y="2630548"/>
                <a:ext cx="2099421" cy="839653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0" name="文本框 9"/>
              <p:cNvSpPr txBox="1"/>
              <p:nvPr/>
            </p:nvSpPr>
            <p:spPr>
              <a:xfrm>
                <a:off x="2959113" y="4866260"/>
                <a:ext cx="2316660" cy="842282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zh-CN" altLang="en-US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m:rPr>
                              <m:sty m:val="p"/>
                            </m:rPr>
                            <a:rPr lang="zh-CN" altLang="en-US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den>
                      </m:f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10" name="文本框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9113" y="4866260"/>
                <a:ext cx="2316660" cy="842282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11" name="文本框 10"/>
              <p:cNvSpPr txBox="1"/>
              <p:nvPr/>
            </p:nvSpPr>
            <p:spPr>
              <a:xfrm>
                <a:off x="2959113" y="3748404"/>
                <a:ext cx="2154308" cy="839653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num>
                        <m:den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800" b="0" i="0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 </m:t>
                          </m:r>
                        </m:den>
                      </m:f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11" name="文本框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959113" y="3748404"/>
                <a:ext cx="2154308" cy="839653"/>
              </a:xfrm>
              <a:prstGeom prst="rect">
                <a:avLst/>
              </a:prstGeom>
              <a:blipFill rotWithShape="0"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文本框 2"/>
          <p:cNvSpPr txBox="1"/>
          <p:nvPr/>
        </p:nvSpPr>
        <p:spPr>
          <a:xfrm>
            <a:off x="5607583" y="1643978"/>
            <a:ext cx="5998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ym typeface="Symbol" panose="05050102010706020507" pitchFamily="18" charset="2"/>
              </a:rPr>
              <a:t>(</a:t>
            </a:r>
            <a:r>
              <a:rPr lang="zh-CN" altLang="en-US" sz="2800" dirty="0">
                <a:sym typeface="Symbol" panose="05050102010706020507" pitchFamily="18" charset="2"/>
              </a:rPr>
              <a:t></a:t>
            </a:r>
            <a:r>
              <a:rPr lang="en-US" altLang="zh-CN" sz="2800" dirty="0">
                <a:sym typeface="Symbol" panose="05050102010706020507" pitchFamily="18" charset="2"/>
              </a:rPr>
              <a:t>)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17311723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Examples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28650" y="2586789"/>
            <a:ext cx="7886700" cy="3241258"/>
          </a:xfrm>
        </p:spPr>
        <p:txBody>
          <a:bodyPr/>
          <a:lstStyle/>
          <a:p>
            <a:pPr marL="0" indent="0">
              <a:spcBef>
                <a:spcPts val="1200"/>
              </a:spcBef>
              <a:buNone/>
            </a:pPr>
            <a:r>
              <a:rPr lang="en-US" altLang="zh-CN" dirty="0">
                <a:sym typeface="Symbol" panose="05050102010706020507" pitchFamily="18" charset="2"/>
              </a:rPr>
              <a:t>    (f. f x) (y. y)    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// apply ()</a:t>
            </a:r>
            <a:endParaRPr lang="en-US" altLang="zh-CN" dirty="0">
              <a:sym typeface="Symbol" panose="05050102010706020507" pitchFamily="18" charset="2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altLang="zh-CN" dirty="0">
                <a:sym typeface="Symbol" panose="05050102010706020507" pitchFamily="18" charset="2"/>
              </a:rPr>
              <a:t> (f x)[(y. y)/f]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zh-CN" dirty="0">
                <a:sym typeface="Symbol" panose="05050102010706020507" pitchFamily="18" charset="2"/>
              </a:rPr>
              <a:t>= (y. y) x               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// apply</a:t>
            </a:r>
            <a:r>
              <a:rPr lang="en-US" altLang="zh-CN" dirty="0">
                <a:sym typeface="Symbol" panose="05050102010706020507" pitchFamily="18" charset="2"/>
              </a:rPr>
              <a:t> 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()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zh-CN" dirty="0">
                <a:sym typeface="Symbol" panose="05050102010706020507" pitchFamily="18" charset="2"/>
              </a:rPr>
              <a:t> y[x/y]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zh-CN" dirty="0">
                <a:sym typeface="Symbol" panose="05050102010706020507" pitchFamily="18" charset="2"/>
              </a:rPr>
              <a:t>= x</a:t>
            </a: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5533" y="418599"/>
            <a:ext cx="3126817" cy="29205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3176760558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Examples</a:t>
            </a:r>
            <a:endParaRPr lang="zh-CN" altLang="en-US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5533" y="418599"/>
            <a:ext cx="3126817" cy="29205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6" name="内容占位符 2"/>
          <p:cNvSpPr txBox="1">
            <a:spLocks/>
          </p:cNvSpPr>
          <p:nvPr/>
        </p:nvSpPr>
        <p:spPr>
          <a:xfrm>
            <a:off x="604587" y="2611895"/>
            <a:ext cx="7886700" cy="370572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spcBef>
                <a:spcPts val="1200"/>
              </a:spcBef>
              <a:buNone/>
            </a:pPr>
            <a:r>
              <a:rPr lang="en-US" altLang="zh-CN" dirty="0">
                <a:sym typeface="Symbol" panose="05050102010706020507" pitchFamily="18" charset="2"/>
              </a:rPr>
              <a:t>   (</a:t>
            </a:r>
            <a:r>
              <a:rPr lang="zh-CN" altLang="en-US" dirty="0">
                <a:sym typeface="Symbol" panose="05050102010706020507" pitchFamily="18" charset="2"/>
              </a:rPr>
              <a:t></a:t>
            </a:r>
            <a:r>
              <a:rPr lang="en-US" altLang="zh-CN" dirty="0">
                <a:sym typeface="Symbol" panose="05050102010706020507" pitchFamily="18" charset="2"/>
              </a:rPr>
              <a:t>y. </a:t>
            </a:r>
            <a:r>
              <a:rPr lang="zh-CN" altLang="en-US" dirty="0">
                <a:sym typeface="Symbol" panose="05050102010706020507" pitchFamily="18" charset="2"/>
              </a:rPr>
              <a:t></a:t>
            </a:r>
            <a:r>
              <a:rPr lang="en-US" altLang="zh-CN" dirty="0">
                <a:sym typeface="Symbol" panose="05050102010706020507" pitchFamily="18" charset="2"/>
              </a:rPr>
              <a:t>x. x - y) x      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// apply ()</a:t>
            </a:r>
            <a:endParaRPr lang="en-US" altLang="zh-CN" dirty="0">
              <a:sym typeface="Symbol" panose="05050102010706020507" pitchFamily="18" charset="2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altLang="zh-CN" dirty="0">
                <a:sym typeface="Symbol" panose="05050102010706020507" pitchFamily="18" charset="2"/>
              </a:rPr>
              <a:t> (</a:t>
            </a:r>
            <a:r>
              <a:rPr lang="zh-CN" altLang="en-US" dirty="0">
                <a:sym typeface="Symbol" panose="05050102010706020507" pitchFamily="18" charset="2"/>
              </a:rPr>
              <a:t></a:t>
            </a:r>
            <a:r>
              <a:rPr lang="en-US" altLang="zh-CN" dirty="0">
                <a:sym typeface="Symbol" panose="05050102010706020507" pitchFamily="18" charset="2"/>
              </a:rPr>
              <a:t>x. x - y)[x/y]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zh-CN" dirty="0">
                <a:sym typeface="Symbol" panose="05050102010706020507" pitchFamily="18" charset="2"/>
              </a:rPr>
              <a:t>= </a:t>
            </a:r>
            <a:r>
              <a:rPr lang="zh-CN" altLang="en-US" dirty="0">
                <a:sym typeface="Symbol" panose="05050102010706020507" pitchFamily="18" charset="2"/>
              </a:rPr>
              <a:t></a:t>
            </a:r>
            <a:r>
              <a:rPr lang="en-US" altLang="zh-CN" dirty="0">
                <a:sym typeface="Symbol" panose="05050102010706020507" pitchFamily="18" charset="2"/>
              </a:rPr>
              <a:t>z. ((x - y)[z/x][x/y])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zh-CN" dirty="0">
                <a:sym typeface="Symbol" panose="05050102010706020507" pitchFamily="18" charset="2"/>
              </a:rPr>
              <a:t>= </a:t>
            </a:r>
            <a:r>
              <a:rPr lang="zh-CN" altLang="en-US" dirty="0">
                <a:sym typeface="Symbol" panose="05050102010706020507" pitchFamily="18" charset="2"/>
              </a:rPr>
              <a:t></a:t>
            </a:r>
            <a:r>
              <a:rPr lang="en-US" altLang="zh-CN" dirty="0">
                <a:sym typeface="Symbol" panose="05050102010706020507" pitchFamily="18" charset="2"/>
              </a:rPr>
              <a:t>z. ((z - y)[x/y])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zh-CN" dirty="0">
                <a:sym typeface="Symbol" panose="05050102010706020507" pitchFamily="18" charset="2"/>
              </a:rPr>
              <a:t>= </a:t>
            </a:r>
            <a:r>
              <a:rPr lang="zh-CN" altLang="en-US" dirty="0">
                <a:sym typeface="Symbol" panose="05050102010706020507" pitchFamily="18" charset="2"/>
              </a:rPr>
              <a:t></a:t>
            </a:r>
            <a:r>
              <a:rPr lang="en-US" altLang="zh-CN" dirty="0">
                <a:sym typeface="Symbol" panose="05050102010706020507" pitchFamily="18" charset="2"/>
              </a:rPr>
              <a:t>z. z - x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6893858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Examples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474743" y="3621505"/>
            <a:ext cx="4398045" cy="1852863"/>
          </a:xfrm>
        </p:spPr>
        <p:txBody>
          <a:bodyPr>
            <a:normAutofit/>
          </a:bodyPr>
          <a:lstStyle/>
          <a:p>
            <a:pPr marL="0" lv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altLang="zh-CN" dirty="0">
                <a:sym typeface="Symbol" panose="05050102010706020507" pitchFamily="18" charset="2"/>
              </a:rPr>
              <a:t>     </a:t>
            </a:r>
            <a:r>
              <a:rPr lang="zh-CN" altLang="en-US" dirty="0">
                <a:solidFill>
                  <a:prstClr val="black"/>
                </a:solidFill>
                <a:sym typeface="Symbol" panose="05050102010706020507" pitchFamily="18" charset="2"/>
              </a:rPr>
              <a:t></a:t>
            </a:r>
            <a:r>
              <a:rPr lang="en-US" altLang="zh-CN" dirty="0">
                <a:solidFill>
                  <a:prstClr val="black"/>
                </a:solidFill>
                <a:sym typeface="Symbol" panose="05050102010706020507" pitchFamily="18" charset="2"/>
              </a:rPr>
              <a:t>x. (</a:t>
            </a:r>
            <a:r>
              <a:rPr lang="zh-CN" altLang="en-US" dirty="0">
                <a:solidFill>
                  <a:prstClr val="black"/>
                </a:solidFill>
                <a:sym typeface="Symbol" panose="05050102010706020507" pitchFamily="18" charset="2"/>
              </a:rPr>
              <a:t></a:t>
            </a:r>
            <a:r>
              <a:rPr lang="en-US" altLang="zh-CN" dirty="0">
                <a:solidFill>
                  <a:prstClr val="black"/>
                </a:solidFill>
                <a:sym typeface="Symbol" panose="05050102010706020507" pitchFamily="18" charset="2"/>
              </a:rPr>
              <a:t>y. y+1) x    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// 4</a:t>
            </a:r>
            <a:r>
              <a:rPr lang="en-US" altLang="zh-CN" baseline="30000" dirty="0">
                <a:solidFill>
                  <a:srgbClr val="FF0000"/>
                </a:solidFill>
                <a:sym typeface="Symbol" panose="05050102010706020507" pitchFamily="18" charset="2"/>
              </a:rPr>
              <a:t>th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 rule</a:t>
            </a:r>
            <a:endParaRPr lang="en-US" altLang="zh-CN" dirty="0">
              <a:solidFill>
                <a:prstClr val="black"/>
              </a:solidFill>
              <a:sym typeface="Symbol" panose="05050102010706020507" pitchFamily="18" charset="2"/>
            </a:endParaRPr>
          </a:p>
          <a:p>
            <a:pPr marL="0" lvl="0" indent="0">
              <a:lnSpc>
                <a:spcPct val="100000"/>
              </a:lnSpc>
              <a:spcBef>
                <a:spcPts val="1200"/>
              </a:spcBef>
              <a:buNone/>
            </a:pPr>
            <a:endParaRPr lang="en-US" altLang="zh-CN" dirty="0">
              <a:solidFill>
                <a:prstClr val="black"/>
              </a:solidFill>
              <a:sym typeface="Symbol" panose="05050102010706020507" pitchFamily="18" charset="2"/>
            </a:endParaRPr>
          </a:p>
          <a:p>
            <a:pPr marL="0" lvl="0" indent="0">
              <a:lnSpc>
                <a:spcPct val="100000"/>
              </a:lnSpc>
              <a:spcBef>
                <a:spcPts val="1200"/>
              </a:spcBef>
              <a:buNone/>
            </a:pPr>
            <a:r>
              <a:rPr lang="en-US" altLang="zh-CN" dirty="0">
                <a:solidFill>
                  <a:prstClr val="black"/>
                </a:solidFill>
                <a:sym typeface="Symbol" panose="05050102010706020507" pitchFamily="18" charset="2"/>
              </a:rPr>
              <a:t> </a:t>
            </a:r>
            <a:r>
              <a:rPr lang="zh-CN" altLang="en-US" dirty="0">
                <a:solidFill>
                  <a:prstClr val="black"/>
                </a:solidFill>
                <a:sym typeface="Symbol" panose="05050102010706020507" pitchFamily="18" charset="2"/>
              </a:rPr>
              <a:t></a:t>
            </a:r>
            <a:r>
              <a:rPr lang="en-US" altLang="zh-CN" dirty="0">
                <a:solidFill>
                  <a:prstClr val="black"/>
                </a:solidFill>
                <a:sym typeface="Symbol" panose="05050102010706020507" pitchFamily="18" charset="2"/>
              </a:rPr>
              <a:t>x. x+1</a:t>
            </a:r>
            <a:endParaRPr lang="zh-CN" altLang="en-US" dirty="0">
              <a:solidFill>
                <a:prstClr val="black"/>
              </a:solidFill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5533" y="418599"/>
            <a:ext cx="3126817" cy="29205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内容占位符 3"/>
          <p:cNvSpPr txBox="1">
            <a:spLocks/>
          </p:cNvSpPr>
          <p:nvPr/>
        </p:nvSpPr>
        <p:spPr>
          <a:xfrm>
            <a:off x="5080890" y="3797323"/>
            <a:ext cx="3350239" cy="1501226"/>
          </a:xfrm>
          <a:prstGeom prst="rect">
            <a:avLst/>
          </a:prstGeom>
          <a:ln w="19050">
            <a:solidFill>
              <a:srgbClr val="FF0000"/>
            </a:solidFill>
          </a:ln>
        </p:spPr>
        <p:txBody>
          <a:bodyPr vert="horz" lIns="91440" tIns="45720" rIns="91440" bIns="45720" rtlCol="0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400" dirty="0">
                <a:sym typeface="Symbol" panose="05050102010706020507" pitchFamily="18" charset="2"/>
              </a:rPr>
              <a:t>     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(</a:t>
            </a:r>
            <a:r>
              <a:rPr lang="zh-CN" altLang="en-US" sz="2400" dirty="0">
                <a:solidFill>
                  <a:prstClr val="black"/>
                </a:solidFill>
                <a:sym typeface="Symbol" panose="05050102010706020507" pitchFamily="18" charset="2"/>
              </a:rPr>
              <a:t>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y. y+1) x    </a:t>
            </a:r>
            <a:r>
              <a:rPr lang="en-US" altLang="zh-CN" sz="2400" dirty="0">
                <a:solidFill>
                  <a:srgbClr val="FF0000"/>
                </a:solidFill>
                <a:sym typeface="Symbol" panose="05050102010706020507" pitchFamily="18" charset="2"/>
              </a:rPr>
              <a:t>// () rule</a:t>
            </a:r>
            <a:endParaRPr lang="en-US" altLang="zh-CN" sz="2400" dirty="0">
              <a:solidFill>
                <a:prstClr val="black"/>
              </a:solidFill>
              <a:sym typeface="Symbol" panose="05050102010706020507" pitchFamily="18" charset="2"/>
            </a:endParaRPr>
          </a:p>
          <a:p>
            <a: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 (y+1)[x/y]</a:t>
            </a:r>
          </a:p>
          <a:p>
            <a:pPr marL="0" indent="0">
              <a:lnSpc>
                <a:spcPct val="100000"/>
              </a:lnSpc>
              <a:spcBef>
                <a:spcPts val="1200"/>
              </a:spcBef>
              <a:buFont typeface="Arial" panose="020B0604020202020204" pitchFamily="34" charset="0"/>
              <a:buNone/>
            </a:pPr>
            <a:r>
              <a:rPr lang="en-US" altLang="zh-CN" sz="2400" dirty="0">
                <a:solidFill>
                  <a:prstClr val="black"/>
                </a:solidFill>
              </a:rPr>
              <a:t>= x+1</a:t>
            </a:r>
            <a:endParaRPr lang="zh-CN" altLang="en-US" sz="2400" dirty="0">
              <a:solidFill>
                <a:prstClr val="black"/>
              </a:solidFill>
            </a:endParaRPr>
          </a:p>
        </p:txBody>
      </p:sp>
      <p:sp>
        <p:nvSpPr>
          <p:cNvPr id="13" name="左箭头 12"/>
          <p:cNvSpPr/>
          <p:nvPr/>
        </p:nvSpPr>
        <p:spPr>
          <a:xfrm>
            <a:off x="4678828" y="4409164"/>
            <a:ext cx="387920" cy="277544"/>
          </a:xfrm>
          <a:prstGeom prst="leftArrow">
            <a:avLst/>
          </a:prstGeom>
          <a:solidFill>
            <a:srgbClr val="FF0000"/>
          </a:solidFill>
          <a:ln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6724855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Examples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>
          <a:xfrm>
            <a:off x="628650" y="3392585"/>
            <a:ext cx="8178466" cy="2447174"/>
          </a:xfrm>
        </p:spPr>
        <p:txBody>
          <a:bodyPr/>
          <a:lstStyle/>
          <a:p>
            <a:pPr marL="0" indent="0">
              <a:spcBef>
                <a:spcPts val="1200"/>
              </a:spcBef>
              <a:buNone/>
            </a:pPr>
            <a:r>
              <a:rPr lang="en-US" altLang="zh-CN" dirty="0">
                <a:sym typeface="Symbol" panose="05050102010706020507" pitchFamily="18" charset="2"/>
              </a:rPr>
              <a:t>     </a:t>
            </a:r>
            <a:r>
              <a:rPr lang="en-US" altLang="zh-CN" sz="2400" dirty="0">
                <a:sym typeface="Symbol" panose="05050102010706020507" pitchFamily="18" charset="2"/>
              </a:rPr>
              <a:t>(f. z. f (f z)) (y. </a:t>
            </a:r>
            <a:r>
              <a:rPr lang="en-US" altLang="zh-CN" sz="2400" dirty="0" err="1">
                <a:sym typeface="Symbol" panose="05050102010706020507" pitchFamily="18" charset="2"/>
              </a:rPr>
              <a:t>y+x</a:t>
            </a:r>
            <a:r>
              <a:rPr lang="en-US" altLang="zh-CN" sz="2400" dirty="0">
                <a:sym typeface="Symbol" panose="05050102010706020507" pitchFamily="18" charset="2"/>
              </a:rPr>
              <a:t>)</a:t>
            </a:r>
            <a:r>
              <a:rPr lang="en-US" altLang="zh-CN" sz="2400" dirty="0">
                <a:solidFill>
                  <a:srgbClr val="FF0000"/>
                </a:solidFill>
                <a:sym typeface="Symbol" panose="05050102010706020507" pitchFamily="18" charset="2"/>
              </a:rPr>
              <a:t>       // apply ()</a:t>
            </a:r>
            <a:endParaRPr lang="en-US" altLang="zh-CN" sz="2400" dirty="0">
              <a:sym typeface="Symbol" panose="05050102010706020507" pitchFamily="18" charset="2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altLang="zh-CN" sz="2400" dirty="0">
                <a:sym typeface="Symbol" panose="05050102010706020507" pitchFamily="18" charset="2"/>
              </a:rPr>
              <a:t> z. (y. </a:t>
            </a:r>
            <a:r>
              <a:rPr lang="en-US" altLang="zh-CN" sz="2400" dirty="0" err="1">
                <a:sym typeface="Symbol" panose="05050102010706020507" pitchFamily="18" charset="2"/>
              </a:rPr>
              <a:t>y+x</a:t>
            </a:r>
            <a:r>
              <a:rPr lang="en-US" altLang="zh-CN" sz="2400" dirty="0">
                <a:sym typeface="Symbol" panose="05050102010706020507" pitchFamily="18" charset="2"/>
              </a:rPr>
              <a:t>) ((y. </a:t>
            </a:r>
            <a:r>
              <a:rPr lang="en-US" altLang="zh-CN" sz="2400" dirty="0" err="1">
                <a:sym typeface="Symbol" panose="05050102010706020507" pitchFamily="18" charset="2"/>
              </a:rPr>
              <a:t>y+x</a:t>
            </a:r>
            <a:r>
              <a:rPr lang="en-US" altLang="zh-CN" sz="2400" dirty="0">
                <a:sym typeface="Symbol" panose="05050102010706020507" pitchFamily="18" charset="2"/>
              </a:rPr>
              <a:t>) z)    </a:t>
            </a:r>
            <a:r>
              <a:rPr lang="en-US" altLang="zh-CN" sz="2400" dirty="0">
                <a:solidFill>
                  <a:srgbClr val="FF0000"/>
                </a:solidFill>
                <a:sym typeface="Symbol" panose="05050102010706020507" pitchFamily="18" charset="2"/>
              </a:rPr>
              <a:t>// apply () and the 3</a:t>
            </a:r>
            <a:r>
              <a:rPr lang="en-US" altLang="zh-CN" sz="2400" baseline="30000" dirty="0">
                <a:solidFill>
                  <a:srgbClr val="FF0000"/>
                </a:solidFill>
                <a:sym typeface="Symbol" panose="05050102010706020507" pitchFamily="18" charset="2"/>
              </a:rPr>
              <a:t>rd</a:t>
            </a:r>
            <a:r>
              <a:rPr lang="en-US" altLang="zh-CN" sz="2400" dirty="0">
                <a:solidFill>
                  <a:srgbClr val="FF0000"/>
                </a:solidFill>
                <a:sym typeface="Symbol" panose="05050102010706020507" pitchFamily="18" charset="2"/>
              </a:rPr>
              <a:t> &amp;4</a:t>
            </a:r>
            <a:r>
              <a:rPr lang="en-US" altLang="zh-CN" sz="2400" baseline="30000" dirty="0">
                <a:solidFill>
                  <a:srgbClr val="FF0000"/>
                </a:solidFill>
                <a:sym typeface="Symbol" panose="05050102010706020507" pitchFamily="18" charset="2"/>
              </a:rPr>
              <a:t>th</a:t>
            </a:r>
            <a:r>
              <a:rPr lang="en-US" altLang="zh-CN" sz="2400" dirty="0">
                <a:solidFill>
                  <a:srgbClr val="FF0000"/>
                </a:solidFill>
                <a:sym typeface="Symbol" panose="05050102010706020507" pitchFamily="18" charset="2"/>
              </a:rPr>
              <a:t> rules</a:t>
            </a:r>
          </a:p>
          <a:p>
            <a:pPr marL="0" indent="0">
              <a:spcBef>
                <a:spcPts val="1200"/>
              </a:spcBef>
              <a:buNone/>
            </a:pPr>
            <a:r>
              <a:rPr lang="en-US" altLang="zh-CN" sz="2400" dirty="0">
                <a:sym typeface="Symbol" panose="05050102010706020507" pitchFamily="18" charset="2"/>
              </a:rPr>
              <a:t> z. (y. </a:t>
            </a:r>
            <a:r>
              <a:rPr lang="en-US" altLang="zh-CN" sz="2400" dirty="0" err="1">
                <a:sym typeface="Symbol" panose="05050102010706020507" pitchFamily="18" charset="2"/>
              </a:rPr>
              <a:t>y+x</a:t>
            </a:r>
            <a:r>
              <a:rPr lang="en-US" altLang="zh-CN" sz="2400" dirty="0">
                <a:sym typeface="Symbol" panose="05050102010706020507" pitchFamily="18" charset="2"/>
              </a:rPr>
              <a:t>) (</a:t>
            </a:r>
            <a:r>
              <a:rPr lang="en-US" altLang="zh-CN" sz="2400" dirty="0" err="1">
                <a:sym typeface="Symbol" panose="05050102010706020507" pitchFamily="18" charset="2"/>
              </a:rPr>
              <a:t>z+x</a:t>
            </a:r>
            <a:r>
              <a:rPr lang="en-US" altLang="zh-CN" sz="2400" dirty="0">
                <a:sym typeface="Symbol" panose="05050102010706020507" pitchFamily="18" charset="2"/>
              </a:rPr>
              <a:t>)</a:t>
            </a:r>
            <a:r>
              <a:rPr lang="en-US" altLang="zh-CN" sz="2400" dirty="0">
                <a:solidFill>
                  <a:srgbClr val="FF0000"/>
                </a:solidFill>
                <a:sym typeface="Symbol" panose="05050102010706020507" pitchFamily="18" charset="2"/>
              </a:rPr>
              <a:t>                // apply () and the 4</a:t>
            </a:r>
            <a:r>
              <a:rPr lang="en-US" altLang="zh-CN" sz="2400" baseline="30000" dirty="0">
                <a:solidFill>
                  <a:srgbClr val="FF0000"/>
                </a:solidFill>
                <a:sym typeface="Symbol" panose="05050102010706020507" pitchFamily="18" charset="2"/>
              </a:rPr>
              <a:t>th</a:t>
            </a:r>
            <a:r>
              <a:rPr lang="en-US" altLang="zh-CN" sz="2400" dirty="0">
                <a:solidFill>
                  <a:srgbClr val="FF0000"/>
                </a:solidFill>
                <a:sym typeface="Symbol" panose="05050102010706020507" pitchFamily="18" charset="2"/>
              </a:rPr>
              <a:t> rule</a:t>
            </a:r>
            <a:endParaRPr lang="en-US" altLang="zh-CN" sz="2400" dirty="0">
              <a:sym typeface="Symbol" panose="05050102010706020507" pitchFamily="18" charset="2"/>
            </a:endParaRPr>
          </a:p>
          <a:p>
            <a:pPr marL="0" indent="0">
              <a:spcBef>
                <a:spcPts val="1200"/>
              </a:spcBef>
              <a:buNone/>
            </a:pPr>
            <a:r>
              <a:rPr lang="en-US" altLang="zh-CN" sz="2400" dirty="0">
                <a:sym typeface="Symbol" panose="05050102010706020507" pitchFamily="18" charset="2"/>
              </a:rPr>
              <a:t> z. </a:t>
            </a:r>
            <a:r>
              <a:rPr lang="en-US" altLang="zh-CN" sz="2400" dirty="0" err="1">
                <a:sym typeface="Symbol" panose="05050102010706020507" pitchFamily="18" charset="2"/>
              </a:rPr>
              <a:t>z+x+x</a:t>
            </a:r>
            <a:endParaRPr lang="en-US" altLang="zh-CN" sz="2400" dirty="0">
              <a:sym typeface="Symbol" panose="05050102010706020507" pitchFamily="18" charset="2"/>
            </a:endParaRPr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515533" y="418599"/>
            <a:ext cx="3126817" cy="292051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4213996382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标题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Normal form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zh-CN" altLang="en-US" dirty="0">
                <a:sym typeface="Symbol" panose="05050102010706020507" pitchFamily="18" charset="2"/>
              </a:rPr>
              <a:t></a:t>
            </a:r>
            <a:r>
              <a:rPr lang="en-US" altLang="zh-CN" dirty="0">
                <a:sym typeface="Symbol" panose="05050102010706020507" pitchFamily="18" charset="2"/>
              </a:rPr>
              <a:t>-</a:t>
            </a:r>
            <a:r>
              <a:rPr lang="en-US" altLang="zh-CN" dirty="0" err="1">
                <a:sym typeface="Symbol" panose="05050102010706020507" pitchFamily="18" charset="2"/>
              </a:rPr>
              <a:t>redex</a:t>
            </a:r>
            <a:r>
              <a:rPr lang="en-US" altLang="zh-CN" dirty="0">
                <a:sym typeface="Symbol" panose="05050102010706020507" pitchFamily="18" charset="2"/>
              </a:rPr>
              <a:t>: a term of the form (</a:t>
            </a:r>
            <a:r>
              <a:rPr lang="en-US" altLang="zh-CN" dirty="0" err="1">
                <a:sym typeface="Symbol" panose="05050102010706020507" pitchFamily="18" charset="2"/>
              </a:rPr>
              <a:t>x.M</a:t>
            </a:r>
            <a:r>
              <a:rPr lang="en-US" altLang="zh-CN" dirty="0">
                <a:sym typeface="Symbol" panose="05050102010706020507" pitchFamily="18" charset="2"/>
              </a:rPr>
              <a:t>) N</a:t>
            </a:r>
          </a:p>
          <a:p>
            <a:r>
              <a:rPr lang="en-US" altLang="zh-CN" dirty="0">
                <a:sym typeface="Symbol" panose="05050102010706020507" pitchFamily="18" charset="2"/>
              </a:rPr>
              <a:t>-normal form: a term containing no </a:t>
            </a:r>
            <a:r>
              <a:rPr lang="zh-CN" altLang="en-US" dirty="0">
                <a:sym typeface="Symbol" panose="05050102010706020507" pitchFamily="18" charset="2"/>
              </a:rPr>
              <a:t></a:t>
            </a:r>
            <a:r>
              <a:rPr lang="en-US" altLang="zh-CN" dirty="0">
                <a:sym typeface="Symbol" panose="05050102010706020507" pitchFamily="18" charset="2"/>
              </a:rPr>
              <a:t>-</a:t>
            </a:r>
            <a:r>
              <a:rPr lang="en-US" altLang="zh-CN" dirty="0" err="1">
                <a:sym typeface="Symbol" panose="05050102010706020507" pitchFamily="18" charset="2"/>
              </a:rPr>
              <a:t>redex</a:t>
            </a:r>
            <a:endParaRPr lang="en-US" altLang="zh-CN" dirty="0">
              <a:sym typeface="Symbol" panose="05050102010706020507" pitchFamily="18" charset="2"/>
            </a:endParaRPr>
          </a:p>
          <a:p>
            <a:pPr lvl="1">
              <a:spcAft>
                <a:spcPts val="1200"/>
              </a:spcAft>
            </a:pPr>
            <a:r>
              <a:rPr lang="en-US" altLang="zh-CN" dirty="0">
                <a:solidFill>
                  <a:prstClr val="black"/>
                </a:solidFill>
                <a:sym typeface="Symbol" panose="05050102010706020507" pitchFamily="18" charset="2"/>
              </a:rPr>
              <a:t>Stopping point: cannot further apply </a:t>
            </a:r>
            <a:r>
              <a:rPr lang="zh-CN" altLang="en-US" dirty="0">
                <a:sym typeface="Symbol" panose="05050102010706020507" pitchFamily="18" charset="2"/>
              </a:rPr>
              <a:t></a:t>
            </a:r>
            <a:r>
              <a:rPr lang="en-US" altLang="zh-CN" dirty="0">
                <a:sym typeface="Symbol" panose="05050102010706020507" pitchFamily="18" charset="2"/>
              </a:rPr>
              <a:t>-</a:t>
            </a:r>
            <a:r>
              <a:rPr lang="en-US" altLang="zh-CN" dirty="0">
                <a:solidFill>
                  <a:prstClr val="black"/>
                </a:solidFill>
                <a:sym typeface="Symbol" panose="05050102010706020507" pitchFamily="18" charset="2"/>
              </a:rPr>
              <a:t>reduction rules</a:t>
            </a:r>
          </a:p>
          <a:p>
            <a:pPr marL="0" lvl="0" indent="0">
              <a:buNone/>
            </a:pPr>
            <a:r>
              <a:rPr lang="en-US" altLang="zh-CN" dirty="0">
                <a:solidFill>
                  <a:srgbClr val="780000"/>
                </a:solidFill>
                <a:sym typeface="Symbol" panose="05050102010706020507" pitchFamily="18" charset="2"/>
              </a:rPr>
              <a:t>    </a:t>
            </a:r>
            <a:r>
              <a:rPr lang="en-US" altLang="zh-CN" sz="2400" dirty="0">
                <a:solidFill>
                  <a:srgbClr val="FF0000"/>
                </a:solidFill>
                <a:sym typeface="Symbol" panose="05050102010706020507" pitchFamily="18" charset="2"/>
              </a:rPr>
              <a:t>(f. x. f (f x)) (y. y+1)</a:t>
            </a:r>
            <a:r>
              <a:rPr lang="en-US" altLang="zh-CN" sz="2400" dirty="0">
                <a:sym typeface="Symbol" panose="05050102010706020507" pitchFamily="18" charset="2"/>
              </a:rPr>
              <a:t> 2</a:t>
            </a:r>
          </a:p>
          <a:p>
            <a:pPr marL="0" lvl="0" indent="0">
              <a:buNone/>
            </a:pPr>
            <a:r>
              <a:rPr lang="en-US" altLang="zh-CN" sz="2400" dirty="0">
                <a:sym typeface="Symbol" panose="05050102010706020507" pitchFamily="18" charset="2"/>
              </a:rPr>
              <a:t> ( x. (y. y+1) </a:t>
            </a:r>
            <a:r>
              <a:rPr lang="en-US" altLang="zh-CN" sz="2400" dirty="0">
                <a:solidFill>
                  <a:srgbClr val="FF0000"/>
                </a:solidFill>
                <a:sym typeface="Symbol" panose="05050102010706020507" pitchFamily="18" charset="2"/>
              </a:rPr>
              <a:t>((y. y+1) x)</a:t>
            </a:r>
            <a:r>
              <a:rPr lang="en-US" altLang="zh-CN" sz="2400" dirty="0">
                <a:sym typeface="Symbol" panose="05050102010706020507" pitchFamily="18" charset="2"/>
              </a:rPr>
              <a:t> ) 2</a:t>
            </a:r>
          </a:p>
          <a:p>
            <a:pPr marL="0" lvl="0" indent="0">
              <a:buNone/>
            </a:pPr>
            <a:r>
              <a:rPr lang="en-US" altLang="zh-CN" sz="2400" dirty="0">
                <a:sym typeface="Symbol" panose="05050102010706020507" pitchFamily="18" charset="2"/>
              </a:rPr>
              <a:t> </a:t>
            </a:r>
            <a:r>
              <a:rPr lang="en-US" altLang="zh-CN" sz="2400" dirty="0">
                <a:solidFill>
                  <a:srgbClr val="FF0000"/>
                </a:solidFill>
                <a:sym typeface="Symbol" panose="05050102010706020507" pitchFamily="18" charset="2"/>
              </a:rPr>
              <a:t>( x. (y. y+1) (x+1) ) </a:t>
            </a:r>
            <a:r>
              <a:rPr lang="en-US" altLang="zh-CN" sz="2400" dirty="0">
                <a:sym typeface="Symbol" panose="05050102010706020507" pitchFamily="18" charset="2"/>
              </a:rPr>
              <a:t>2</a:t>
            </a:r>
          </a:p>
          <a:p>
            <a:pPr marL="0" lvl="0" indent="0">
              <a:buNone/>
            </a:pPr>
            <a:r>
              <a:rPr lang="en-US" altLang="zh-CN" sz="2400" dirty="0">
                <a:sym typeface="Symbol" panose="05050102010706020507" pitchFamily="18" charset="2"/>
              </a:rPr>
              <a:t> </a:t>
            </a:r>
            <a:r>
              <a:rPr lang="en-US" altLang="zh-CN" sz="2400" dirty="0">
                <a:solidFill>
                  <a:srgbClr val="FF0000"/>
                </a:solidFill>
                <a:sym typeface="Symbol" panose="05050102010706020507" pitchFamily="18" charset="2"/>
              </a:rPr>
              <a:t>( x. x+1+1 ) 2</a:t>
            </a:r>
          </a:p>
          <a:p>
            <a:pPr marL="0" indent="0">
              <a:buNone/>
            </a:pPr>
            <a:r>
              <a:rPr lang="en-US" altLang="zh-CN" sz="2400" dirty="0">
                <a:sym typeface="Symbol" panose="05050102010706020507" pitchFamily="18" charset="2"/>
              </a:rPr>
              <a:t> 2+1+1                  </a:t>
            </a:r>
            <a:r>
              <a:rPr lang="en-US" altLang="zh-CN" sz="2400" b="1" dirty="0">
                <a:solidFill>
                  <a:srgbClr val="FF0000"/>
                </a:solidFill>
                <a:sym typeface="Symbol" panose="05050102010706020507" pitchFamily="18" charset="2"/>
              </a:rPr>
              <a:t>(-n</a:t>
            </a:r>
            <a:r>
              <a:rPr lang="en-US" altLang="zh-CN" sz="2400" b="1" dirty="0">
                <a:solidFill>
                  <a:srgbClr val="FF0000"/>
                </a:solidFill>
              </a:rPr>
              <a:t>ormal form)</a:t>
            </a:r>
            <a:endParaRPr lang="zh-CN" altLang="en-US" sz="2400" b="1" dirty="0"/>
          </a:p>
          <a:p>
            <a:pPr lvl="1"/>
            <a:endParaRPr lang="zh-CN" altLang="en-US" dirty="0"/>
          </a:p>
          <a:p>
            <a:endParaRPr lang="en-US" altLang="zh-CN" dirty="0"/>
          </a:p>
          <a:p>
            <a:endParaRPr lang="zh-CN" altLang="en-US" dirty="0"/>
          </a:p>
        </p:txBody>
      </p:sp>
      <p:sp>
        <p:nvSpPr>
          <p:cNvPr id="8" name="圆角矩形标注 7"/>
          <p:cNvSpPr/>
          <p:nvPr/>
        </p:nvSpPr>
        <p:spPr>
          <a:xfrm>
            <a:off x="1059178" y="5858423"/>
            <a:ext cx="6833539" cy="453476"/>
          </a:xfrm>
          <a:prstGeom prst="wedgeRoundRectCallout">
            <a:avLst>
              <a:gd name="adj1" fmla="val -40878"/>
              <a:gd name="adj2" fmla="val -84704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dirty="0">
                <a:solidFill>
                  <a:schemeClr val="bg1"/>
                </a:solidFill>
              </a:rPr>
              <a:t>Can further reduce to 4 if </a:t>
            </a:r>
            <a:r>
              <a:rPr lang="en-US" altLang="zh-CN" sz="2400" dirty="0">
                <a:solidFill>
                  <a:schemeClr val="bg1"/>
                </a:solidFill>
                <a:sym typeface="Symbol" panose="05050102010706020507" pitchFamily="18" charset="2"/>
              </a:rPr>
              <a:t>having reduction rules for +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  <p:sp>
        <p:nvSpPr>
          <p:cNvPr id="5" name="圆角矩形标注 4"/>
          <p:cNvSpPr/>
          <p:nvPr/>
        </p:nvSpPr>
        <p:spPr>
          <a:xfrm>
            <a:off x="2539061" y="1203158"/>
            <a:ext cx="2899213" cy="622467"/>
          </a:xfrm>
          <a:prstGeom prst="wedgeRoundRectCallout">
            <a:avLst>
              <a:gd name="adj1" fmla="val -72003"/>
              <a:gd name="adj2" fmla="val 56397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u="sng" dirty="0">
                <a:solidFill>
                  <a:schemeClr val="bg1"/>
                </a:solidFill>
              </a:rPr>
              <a:t>red</a:t>
            </a:r>
            <a:r>
              <a:rPr lang="en-US" altLang="zh-CN" sz="2400" dirty="0">
                <a:solidFill>
                  <a:schemeClr val="bg1"/>
                </a:solidFill>
              </a:rPr>
              <a:t>ucible </a:t>
            </a:r>
            <a:r>
              <a:rPr lang="en-US" altLang="zh-CN" sz="2400" u="sng" dirty="0">
                <a:solidFill>
                  <a:schemeClr val="bg1"/>
                </a:solidFill>
              </a:rPr>
              <a:t>ex</a:t>
            </a:r>
            <a:r>
              <a:rPr lang="en-US" altLang="zh-CN" sz="2400" dirty="0">
                <a:solidFill>
                  <a:schemeClr val="bg1"/>
                </a:solidFill>
              </a:rPr>
              <a:t>pression</a:t>
            </a:r>
            <a:endParaRPr lang="zh-CN" altLang="en-US" sz="2400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415927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374649" y="365126"/>
            <a:ext cx="8431129" cy="1325563"/>
          </a:xfrm>
        </p:spPr>
        <p:txBody>
          <a:bodyPr/>
          <a:lstStyle/>
          <a:p>
            <a:r>
              <a:rPr lang="en-US" altLang="zh-CN" dirty="0"/>
              <a:t>Confluence (Church-Rosser Property)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457200" y="3304835"/>
            <a:ext cx="4145237" cy="22672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srgbClr val="FF0000"/>
                </a:solidFill>
                <a:sym typeface="Symbol" panose="05050102010706020507" pitchFamily="18" charset="2"/>
              </a:rPr>
              <a:t>(f. x. f (f x)) (y. y+1)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 2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 ( x. (y. y+1) </a:t>
            </a:r>
            <a:r>
              <a:rPr lang="en-US" altLang="zh-CN" sz="2400" dirty="0">
                <a:solidFill>
                  <a:srgbClr val="FF0000"/>
                </a:solidFill>
                <a:sym typeface="Symbol" panose="05050102010706020507" pitchFamily="18" charset="2"/>
              </a:rPr>
              <a:t>((y. y+1) x)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 ) 2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 </a:t>
            </a:r>
            <a:r>
              <a:rPr lang="en-US" altLang="zh-CN" sz="2400" dirty="0">
                <a:solidFill>
                  <a:srgbClr val="FF0000"/>
                </a:solidFill>
                <a:sym typeface="Symbol" panose="05050102010706020507" pitchFamily="18" charset="2"/>
              </a:rPr>
              <a:t>( x. (y. y+1) (x+1) ) 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2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 </a:t>
            </a:r>
            <a:r>
              <a:rPr lang="en-US" altLang="zh-CN" sz="2400" dirty="0">
                <a:solidFill>
                  <a:srgbClr val="FF0000"/>
                </a:solidFill>
                <a:sym typeface="Symbol" panose="05050102010706020507" pitchFamily="18" charset="2"/>
              </a:rPr>
              <a:t>( x. x+1+1 ) 2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 2+1+1</a:t>
            </a:r>
            <a:endParaRPr lang="zh-CN" altLang="en-US" dirty="0"/>
          </a:p>
        </p:txBody>
      </p:sp>
      <p:sp>
        <p:nvSpPr>
          <p:cNvPr id="8" name="文本框 7"/>
          <p:cNvSpPr txBox="1"/>
          <p:nvPr/>
        </p:nvSpPr>
        <p:spPr>
          <a:xfrm>
            <a:off x="4804324" y="3304836"/>
            <a:ext cx="4145237" cy="22672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srgbClr val="FF0000"/>
                </a:solidFill>
                <a:sym typeface="Symbol" panose="05050102010706020507" pitchFamily="18" charset="2"/>
              </a:rPr>
              <a:t>(f. x. f (f x)) (y. y+1)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 2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 ( x. (y. y+1) </a:t>
            </a:r>
            <a:r>
              <a:rPr lang="en-US" altLang="zh-CN" sz="2400" dirty="0">
                <a:solidFill>
                  <a:srgbClr val="FF0000"/>
                </a:solidFill>
                <a:sym typeface="Symbol" panose="05050102010706020507" pitchFamily="18" charset="2"/>
              </a:rPr>
              <a:t>((y. y+1) x)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 ) 2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ym typeface="Symbol" panose="05050102010706020507" pitchFamily="18" charset="2"/>
              </a:rPr>
              <a:t> </a:t>
            </a:r>
            <a:r>
              <a:rPr lang="en-US" altLang="zh-CN" sz="2400" dirty="0">
                <a:solidFill>
                  <a:srgbClr val="FF0000"/>
                </a:solidFill>
                <a:sym typeface="Symbol" panose="05050102010706020507" pitchFamily="18" charset="2"/>
              </a:rPr>
              <a:t>( x. (y. y+1) (x+1) ) 2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ym typeface="Symbol" panose="05050102010706020507" pitchFamily="18" charset="2"/>
              </a:rPr>
              <a:t> </a:t>
            </a:r>
            <a:r>
              <a:rPr lang="en-US" altLang="zh-CN" sz="2400" dirty="0">
                <a:solidFill>
                  <a:srgbClr val="FF0000"/>
                </a:solidFill>
                <a:sym typeface="Symbol" panose="05050102010706020507" pitchFamily="18" charset="2"/>
              </a:rPr>
              <a:t>(y. y+1) (2+1) 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ym typeface="Symbol" panose="05050102010706020507" pitchFamily="18" charset="2"/>
              </a:rPr>
              <a:t> 2+1+1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1690689"/>
            <a:ext cx="1074513" cy="111261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1528646" y="2293921"/>
            <a:ext cx="6532512" cy="4247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Final result (if there is one) is uniquely determined.</a:t>
            </a:r>
          </a:p>
        </p:txBody>
      </p:sp>
      <p:sp>
        <p:nvSpPr>
          <p:cNvPr id="6" name="文本框 5"/>
          <p:cNvSpPr txBox="1"/>
          <p:nvPr/>
        </p:nvSpPr>
        <p:spPr>
          <a:xfrm>
            <a:off x="1531713" y="1741341"/>
            <a:ext cx="5445337" cy="4247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Expressions can be evaluated in any order.</a:t>
            </a:r>
          </a:p>
        </p:txBody>
      </p:sp>
    </p:spTree>
    <p:extLst>
      <p:ext uri="{BB962C8B-B14F-4D97-AF65-F5344CB8AC3E}">
        <p14:creationId xmlns:p14="http://schemas.microsoft.com/office/powerpoint/2010/main" val="436842654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Formalizing Confluence Theorem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 </a:t>
            </a:r>
            <a:r>
              <a:rPr lang="en-US" altLang="zh-CN" dirty="0">
                <a:sym typeface="Symbol" panose="05050102010706020507" pitchFamily="18" charset="2"/>
              </a:rPr>
              <a:t>* M’ :  zero-or-more steps of </a:t>
            </a:r>
          </a:p>
          <a:p>
            <a:pPr marL="457200" lvl="1" indent="0">
              <a:buNone/>
            </a:pPr>
            <a:r>
              <a:rPr lang="en-US" altLang="zh-CN" dirty="0">
                <a:sym typeface="Symbol" panose="05050102010706020507" pitchFamily="18" charset="2"/>
              </a:rPr>
              <a:t>M </a:t>
            </a:r>
            <a:r>
              <a:rPr lang="en-US" altLang="zh-CN" baseline="30000" dirty="0">
                <a:sym typeface="Symbol" panose="05050102010706020507" pitchFamily="18" charset="2"/>
              </a:rPr>
              <a:t>0</a:t>
            </a:r>
            <a:r>
              <a:rPr lang="en-US" altLang="zh-CN" dirty="0">
                <a:sym typeface="Symbol" panose="05050102010706020507" pitchFamily="18" charset="2"/>
              </a:rPr>
              <a:t> M’</a:t>
            </a:r>
            <a:r>
              <a:rPr lang="zh-CN" altLang="en-US" dirty="0">
                <a:sym typeface="Symbol" panose="05050102010706020507" pitchFamily="18" charset="2"/>
              </a:rPr>
              <a:t>     </a:t>
            </a:r>
            <a:r>
              <a:rPr lang="en-US" altLang="zh-CN" dirty="0" err="1">
                <a:sym typeface="Symbol" panose="05050102010706020507" pitchFamily="18" charset="2"/>
              </a:rPr>
              <a:t>iff</a:t>
            </a:r>
            <a:r>
              <a:rPr lang="en-US" altLang="zh-CN" dirty="0">
                <a:sym typeface="Symbol" panose="05050102010706020507" pitchFamily="18" charset="2"/>
              </a:rPr>
              <a:t>  M = M’</a:t>
            </a:r>
          </a:p>
          <a:p>
            <a:pPr marL="457200" lvl="1" indent="0">
              <a:buNone/>
            </a:pPr>
            <a:r>
              <a:rPr lang="en-US" altLang="zh-CN" dirty="0">
                <a:sym typeface="Symbol" panose="05050102010706020507" pitchFamily="18" charset="2"/>
              </a:rPr>
              <a:t>M </a:t>
            </a:r>
            <a:r>
              <a:rPr lang="en-US" altLang="zh-CN" baseline="30000" dirty="0">
                <a:sym typeface="Symbol" panose="05050102010706020507" pitchFamily="18" charset="2"/>
              </a:rPr>
              <a:t>k+1</a:t>
            </a:r>
            <a:r>
              <a:rPr lang="en-US" altLang="zh-CN" dirty="0">
                <a:sym typeface="Symbol" panose="05050102010706020507" pitchFamily="18" charset="2"/>
              </a:rPr>
              <a:t> M’  </a:t>
            </a:r>
            <a:r>
              <a:rPr lang="en-US" altLang="zh-CN" dirty="0" err="1">
                <a:sym typeface="Symbol" panose="05050102010706020507" pitchFamily="18" charset="2"/>
              </a:rPr>
              <a:t>iff</a:t>
            </a:r>
            <a:r>
              <a:rPr lang="en-US" altLang="zh-CN" dirty="0">
                <a:sym typeface="Symbol" panose="05050102010706020507" pitchFamily="18" charset="2"/>
              </a:rPr>
              <a:t>  M’’. M  M’’  M’’ </a:t>
            </a:r>
            <a:r>
              <a:rPr lang="en-US" altLang="zh-CN" baseline="30000" dirty="0">
                <a:sym typeface="Symbol" panose="05050102010706020507" pitchFamily="18" charset="2"/>
              </a:rPr>
              <a:t>k</a:t>
            </a:r>
            <a:r>
              <a:rPr lang="en-US" altLang="zh-CN" dirty="0">
                <a:sym typeface="Symbol" panose="05050102010706020507" pitchFamily="18" charset="2"/>
              </a:rPr>
              <a:t> M’ </a:t>
            </a:r>
          </a:p>
          <a:p>
            <a:pPr marL="457200" lvl="1" indent="0">
              <a:buNone/>
            </a:pPr>
            <a:r>
              <a:rPr lang="en-US" altLang="zh-CN" dirty="0">
                <a:sym typeface="Symbol" panose="05050102010706020507" pitchFamily="18" charset="2"/>
              </a:rPr>
              <a:t>M * M’    </a:t>
            </a:r>
            <a:r>
              <a:rPr lang="en-US" altLang="zh-CN" dirty="0" err="1">
                <a:sym typeface="Symbol" panose="05050102010706020507" pitchFamily="18" charset="2"/>
              </a:rPr>
              <a:t>iff</a:t>
            </a:r>
            <a:r>
              <a:rPr lang="en-US" altLang="zh-CN" dirty="0">
                <a:sym typeface="Symbol" panose="05050102010706020507" pitchFamily="18" charset="2"/>
              </a:rPr>
              <a:t>  k. </a:t>
            </a:r>
            <a:r>
              <a:rPr lang="en-US" altLang="zh-CN" dirty="0" err="1">
                <a:sym typeface="Symbol" panose="05050102010706020507" pitchFamily="18" charset="2"/>
              </a:rPr>
              <a:t>M</a:t>
            </a:r>
            <a:r>
              <a:rPr lang="en-US" altLang="zh-CN" baseline="30000" dirty="0" err="1">
                <a:sym typeface="Symbol" panose="05050102010706020507" pitchFamily="18" charset="2"/>
              </a:rPr>
              <a:t>k</a:t>
            </a:r>
            <a:r>
              <a:rPr lang="en-US" altLang="zh-CN" dirty="0">
                <a:sym typeface="Symbol" panose="05050102010706020507" pitchFamily="18" charset="2"/>
              </a:rPr>
              <a:t> M’ </a:t>
            </a:r>
          </a:p>
          <a:p>
            <a:pPr lvl="1"/>
            <a:endParaRPr lang="en-US" altLang="zh-CN" dirty="0">
              <a:sym typeface="Symbol" panose="05050102010706020507" pitchFamily="18" charset="2"/>
            </a:endParaRPr>
          </a:p>
          <a:p>
            <a:r>
              <a:rPr lang="en-US" altLang="zh-CN" dirty="0">
                <a:sym typeface="Symbol" panose="05050102010706020507" pitchFamily="18" charset="2"/>
              </a:rPr>
              <a:t>Confluence Theorem: </a:t>
            </a:r>
          </a:p>
          <a:p>
            <a:pPr marL="0" indent="0">
              <a:buNone/>
            </a:pPr>
            <a:r>
              <a:rPr lang="en-US" altLang="zh-CN" dirty="0">
                <a:sym typeface="Symbol" panose="05050102010706020507" pitchFamily="18" charset="2"/>
              </a:rPr>
              <a:t>If </a:t>
            </a:r>
            <a:r>
              <a:rPr lang="en-US" altLang="zh-CN" dirty="0"/>
              <a:t>M </a:t>
            </a:r>
            <a:r>
              <a:rPr lang="en-US" altLang="zh-CN" dirty="0">
                <a:sym typeface="Symbol" panose="05050102010706020507" pitchFamily="18" charset="2"/>
              </a:rPr>
              <a:t>* M</a:t>
            </a:r>
            <a:r>
              <a:rPr lang="en-US" altLang="zh-CN" baseline="-25000" dirty="0">
                <a:sym typeface="Symbol" panose="05050102010706020507" pitchFamily="18" charset="2"/>
              </a:rPr>
              <a:t>1</a:t>
            </a:r>
            <a:r>
              <a:rPr lang="en-US" altLang="zh-CN" dirty="0">
                <a:sym typeface="Symbol" panose="05050102010706020507" pitchFamily="18" charset="2"/>
              </a:rPr>
              <a:t> and </a:t>
            </a:r>
            <a:r>
              <a:rPr lang="en-US" altLang="zh-CN" dirty="0"/>
              <a:t>M </a:t>
            </a:r>
            <a:r>
              <a:rPr lang="en-US" altLang="zh-CN" dirty="0">
                <a:sym typeface="Symbol" panose="05050102010706020507" pitchFamily="18" charset="2"/>
              </a:rPr>
              <a:t>* M</a:t>
            </a:r>
            <a:r>
              <a:rPr lang="en-US" altLang="zh-CN" baseline="-25000" dirty="0">
                <a:sym typeface="Symbol" panose="05050102010706020507" pitchFamily="18" charset="2"/>
              </a:rPr>
              <a:t>2</a:t>
            </a:r>
            <a:r>
              <a:rPr lang="en-US" altLang="zh-CN" dirty="0">
                <a:sym typeface="Symbol" panose="05050102010706020507" pitchFamily="18" charset="2"/>
              </a:rPr>
              <a:t>, </a:t>
            </a:r>
          </a:p>
          <a:p>
            <a:pPr marL="0" indent="0">
              <a:buNone/>
            </a:pPr>
            <a:r>
              <a:rPr lang="en-US" altLang="zh-CN" dirty="0">
                <a:sym typeface="Symbol" panose="05050102010706020507" pitchFamily="18" charset="2"/>
              </a:rPr>
              <a:t>then there exists M’ such that </a:t>
            </a:r>
          </a:p>
          <a:p>
            <a:pPr marL="0" indent="0">
              <a:buNone/>
            </a:pPr>
            <a:r>
              <a:rPr lang="en-US" altLang="zh-CN" dirty="0">
                <a:sym typeface="Symbol" panose="05050102010706020507" pitchFamily="18" charset="2"/>
              </a:rPr>
              <a:t>M</a:t>
            </a:r>
            <a:r>
              <a:rPr lang="en-US" altLang="zh-CN" baseline="-25000" dirty="0">
                <a:sym typeface="Symbol" panose="05050102010706020507" pitchFamily="18" charset="2"/>
              </a:rPr>
              <a:t>1</a:t>
            </a:r>
            <a:r>
              <a:rPr lang="en-US" altLang="zh-CN" dirty="0"/>
              <a:t> </a:t>
            </a:r>
            <a:r>
              <a:rPr lang="en-US" altLang="zh-CN" dirty="0">
                <a:sym typeface="Symbol" panose="05050102010706020507" pitchFamily="18" charset="2"/>
              </a:rPr>
              <a:t>* M’ and M</a:t>
            </a:r>
            <a:r>
              <a:rPr lang="en-US" altLang="zh-CN" baseline="-25000" dirty="0">
                <a:sym typeface="Symbol" panose="05050102010706020507" pitchFamily="18" charset="2"/>
              </a:rPr>
              <a:t>2</a:t>
            </a:r>
            <a:r>
              <a:rPr lang="en-US" altLang="zh-CN" dirty="0"/>
              <a:t> </a:t>
            </a:r>
            <a:r>
              <a:rPr lang="en-US" altLang="zh-CN" dirty="0">
                <a:sym typeface="Symbol" panose="05050102010706020507" pitchFamily="18" charset="2"/>
              </a:rPr>
              <a:t>* M’.</a:t>
            </a:r>
            <a:endParaRPr lang="zh-CN" altLang="en-US" dirty="0"/>
          </a:p>
        </p:txBody>
      </p:sp>
      <p:grpSp>
        <p:nvGrpSpPr>
          <p:cNvPr id="43" name="组合 42"/>
          <p:cNvGrpSpPr/>
          <p:nvPr/>
        </p:nvGrpSpPr>
        <p:grpSpPr>
          <a:xfrm>
            <a:off x="5892346" y="3785126"/>
            <a:ext cx="2121025" cy="2200358"/>
            <a:chOff x="6169073" y="4122010"/>
            <a:chExt cx="2121025" cy="2200358"/>
          </a:xfrm>
        </p:grpSpPr>
        <p:cxnSp>
          <p:nvCxnSpPr>
            <p:cNvPr id="11" name="直接箭头连接符 10"/>
            <p:cNvCxnSpPr>
              <a:stCxn id="16" idx="2"/>
              <a:endCxn id="19" idx="0"/>
            </p:cNvCxnSpPr>
            <p:nvPr/>
          </p:nvCxnSpPr>
          <p:spPr>
            <a:xfrm flipH="1">
              <a:off x="6444950" y="4583675"/>
              <a:ext cx="798061" cy="316278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oli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" name="直接箭头连接符 11"/>
            <p:cNvCxnSpPr>
              <a:stCxn id="16" idx="2"/>
              <a:endCxn id="21" idx="0"/>
            </p:cNvCxnSpPr>
            <p:nvPr/>
          </p:nvCxnSpPr>
          <p:spPr>
            <a:xfrm>
              <a:off x="7243011" y="4583675"/>
              <a:ext cx="771210" cy="316277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oli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16" name="文本框 15"/>
            <p:cNvSpPr txBox="1"/>
            <p:nvPr/>
          </p:nvSpPr>
          <p:spPr>
            <a:xfrm>
              <a:off x="7019232" y="4122010"/>
              <a:ext cx="447558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/>
                <a:t>M</a:t>
              </a:r>
              <a:endParaRPr lang="zh-CN" altLang="en-US" dirty="0"/>
            </a:p>
          </p:txBody>
        </p:sp>
        <p:sp>
          <p:nvSpPr>
            <p:cNvPr id="19" name="文本框 18"/>
            <p:cNvSpPr txBox="1"/>
            <p:nvPr/>
          </p:nvSpPr>
          <p:spPr>
            <a:xfrm>
              <a:off x="6169073" y="4899953"/>
              <a:ext cx="5517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ym typeface="Symbol" panose="05050102010706020507" pitchFamily="18" charset="2"/>
                </a:rPr>
                <a:t>M</a:t>
              </a:r>
              <a:r>
                <a:rPr lang="en-US" altLang="zh-CN" sz="2400" baseline="-25000" dirty="0">
                  <a:sym typeface="Symbol" panose="05050102010706020507" pitchFamily="18" charset="2"/>
                </a:rPr>
                <a:t>1</a:t>
              </a:r>
              <a:endParaRPr lang="zh-CN" altLang="en-US" dirty="0"/>
            </a:p>
          </p:txBody>
        </p:sp>
        <p:sp>
          <p:nvSpPr>
            <p:cNvPr id="21" name="文本框 20"/>
            <p:cNvSpPr txBox="1"/>
            <p:nvPr/>
          </p:nvSpPr>
          <p:spPr>
            <a:xfrm>
              <a:off x="7738344" y="4899952"/>
              <a:ext cx="551754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ym typeface="Symbol" panose="05050102010706020507" pitchFamily="18" charset="2"/>
                </a:rPr>
                <a:t>M</a:t>
              </a:r>
              <a:r>
                <a:rPr lang="en-US" altLang="zh-CN" sz="2400" baseline="-25000" dirty="0">
                  <a:sym typeface="Symbol" panose="05050102010706020507" pitchFamily="18" charset="2"/>
                </a:rPr>
                <a:t>2</a:t>
              </a:r>
              <a:endParaRPr lang="zh-CN" altLang="en-US" dirty="0"/>
            </a:p>
          </p:txBody>
        </p:sp>
        <p:sp>
          <p:nvSpPr>
            <p:cNvPr id="23" name="文本框 22"/>
            <p:cNvSpPr txBox="1"/>
            <p:nvPr/>
          </p:nvSpPr>
          <p:spPr>
            <a:xfrm>
              <a:off x="7019232" y="5860703"/>
              <a:ext cx="524503" cy="461665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400" dirty="0">
                  <a:sym typeface="Symbol" panose="05050102010706020507" pitchFamily="18" charset="2"/>
                </a:rPr>
                <a:t>M’</a:t>
              </a:r>
              <a:endParaRPr lang="zh-CN" altLang="en-US" dirty="0"/>
            </a:p>
          </p:txBody>
        </p:sp>
        <p:cxnSp>
          <p:nvCxnSpPr>
            <p:cNvPr id="24" name="直接箭头连接符 23"/>
            <p:cNvCxnSpPr>
              <a:stCxn id="19" idx="2"/>
              <a:endCxn id="23" idx="0"/>
            </p:cNvCxnSpPr>
            <p:nvPr/>
          </p:nvCxnSpPr>
          <p:spPr>
            <a:xfrm>
              <a:off x="6444950" y="5361618"/>
              <a:ext cx="836534" cy="499085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oli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7" name="直接箭头连接符 26"/>
            <p:cNvCxnSpPr>
              <a:stCxn id="21" idx="2"/>
              <a:endCxn id="23" idx="0"/>
            </p:cNvCxnSpPr>
            <p:nvPr/>
          </p:nvCxnSpPr>
          <p:spPr>
            <a:xfrm flipH="1">
              <a:off x="7281484" y="5361617"/>
              <a:ext cx="732737" cy="499086"/>
            </a:xfrm>
            <a:prstGeom prst="straightConnector1">
              <a:avLst/>
            </a:prstGeom>
            <a:ln w="19050">
              <a:solidFill>
                <a:schemeClr val="tx1"/>
              </a:solidFill>
              <a:prstDash val="solid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右大括号 2"/>
          <p:cNvSpPr/>
          <p:nvPr/>
        </p:nvSpPr>
        <p:spPr>
          <a:xfrm>
            <a:off x="6428890" y="2276441"/>
            <a:ext cx="276726" cy="818121"/>
          </a:xfrm>
          <a:prstGeom prst="rightBrace">
            <a:avLst>
              <a:gd name="adj1" fmla="val 51541"/>
              <a:gd name="adj2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/>
          <p:cNvSpPr txBox="1"/>
          <p:nvPr/>
        </p:nvSpPr>
        <p:spPr>
          <a:xfrm>
            <a:off x="6742505" y="2217397"/>
            <a:ext cx="1381255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rgbClr val="FF0000"/>
                </a:solidFill>
              </a:rPr>
              <a:t>inductive definition</a:t>
            </a:r>
            <a:endParaRPr lang="zh-CN" alt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59113396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Non-terminating reduction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693484" y="2056095"/>
            <a:ext cx="3057247" cy="1512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800" dirty="0">
                <a:sym typeface="Symbol" panose="05050102010706020507" pitchFamily="18" charset="2"/>
              </a:rPr>
              <a:t>(x. x x) (x. x x) 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800" dirty="0">
                <a:sym typeface="Symbol" panose="05050102010706020507" pitchFamily="18" charset="2"/>
              </a:rPr>
              <a:t> (x. x x) (x. x x) 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800" dirty="0">
                <a:sym typeface="Symbol" panose="05050102010706020507" pitchFamily="18" charset="2"/>
              </a:rPr>
              <a:t> …</a:t>
            </a:r>
          </a:p>
        </p:txBody>
      </p:sp>
      <p:sp>
        <p:nvSpPr>
          <p:cNvPr id="7" name="文本框 6"/>
          <p:cNvSpPr txBox="1"/>
          <p:nvPr/>
        </p:nvSpPr>
        <p:spPr>
          <a:xfrm>
            <a:off x="693484" y="3933711"/>
            <a:ext cx="3788217" cy="1512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800" dirty="0">
                <a:sym typeface="Symbol" panose="05050102010706020507" pitchFamily="18" charset="2"/>
              </a:rPr>
              <a:t>(x. x </a:t>
            </a:r>
            <a:r>
              <a:rPr lang="en-US" altLang="zh-CN" sz="2800" dirty="0" err="1">
                <a:sym typeface="Symbol" panose="05050102010706020507" pitchFamily="18" charset="2"/>
              </a:rPr>
              <a:t>x</a:t>
            </a:r>
            <a:r>
              <a:rPr lang="en-US" altLang="zh-CN" sz="2800" dirty="0">
                <a:sym typeface="Symbol" panose="05050102010706020507" pitchFamily="18" charset="2"/>
              </a:rPr>
              <a:t> y) (x. x </a:t>
            </a:r>
            <a:r>
              <a:rPr lang="en-US" altLang="zh-CN" sz="2800" dirty="0" err="1">
                <a:sym typeface="Symbol" panose="05050102010706020507" pitchFamily="18" charset="2"/>
              </a:rPr>
              <a:t>x</a:t>
            </a:r>
            <a:r>
              <a:rPr lang="en-US" altLang="zh-CN" sz="2800" dirty="0">
                <a:sym typeface="Symbol" panose="05050102010706020507" pitchFamily="18" charset="2"/>
              </a:rPr>
              <a:t> y) 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800" dirty="0">
                <a:sym typeface="Symbol" panose="05050102010706020507" pitchFamily="18" charset="2"/>
              </a:rPr>
              <a:t> (x. x </a:t>
            </a:r>
            <a:r>
              <a:rPr lang="en-US" altLang="zh-CN" sz="2800" dirty="0" err="1">
                <a:sym typeface="Symbol" panose="05050102010706020507" pitchFamily="18" charset="2"/>
              </a:rPr>
              <a:t>x</a:t>
            </a:r>
            <a:r>
              <a:rPr lang="en-US" altLang="zh-CN" sz="2800" dirty="0">
                <a:sym typeface="Symbol" panose="05050102010706020507" pitchFamily="18" charset="2"/>
              </a:rPr>
              <a:t> y) (x. x </a:t>
            </a:r>
            <a:r>
              <a:rPr lang="en-US" altLang="zh-CN" sz="2800" dirty="0" err="1">
                <a:sym typeface="Symbol" panose="05050102010706020507" pitchFamily="18" charset="2"/>
              </a:rPr>
              <a:t>x</a:t>
            </a:r>
            <a:r>
              <a:rPr lang="en-US" altLang="zh-CN" sz="2800" dirty="0">
                <a:sym typeface="Symbol" panose="05050102010706020507" pitchFamily="18" charset="2"/>
              </a:rPr>
              <a:t> y) y 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800" dirty="0">
                <a:sym typeface="Symbol" panose="05050102010706020507" pitchFamily="18" charset="2"/>
              </a:rPr>
              <a:t> …</a:t>
            </a:r>
          </a:p>
        </p:txBody>
      </p:sp>
      <p:sp>
        <p:nvSpPr>
          <p:cNvPr id="8" name="文本框 7"/>
          <p:cNvSpPr txBox="1"/>
          <p:nvPr/>
        </p:nvSpPr>
        <p:spPr>
          <a:xfrm>
            <a:off x="4500834" y="2421502"/>
            <a:ext cx="4314001" cy="162300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800" dirty="0">
                <a:sym typeface="Symbol" panose="05050102010706020507" pitchFamily="18" charset="2"/>
              </a:rPr>
              <a:t>(x. f (x x)) (x. f (x x)) 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800" dirty="0">
                <a:sym typeface="Symbol" panose="05050102010706020507" pitchFamily="18" charset="2"/>
              </a:rPr>
              <a:t> f </a:t>
            </a:r>
            <a:r>
              <a:rPr lang="en-US" altLang="zh-CN" sz="3600" dirty="0">
                <a:sym typeface="Symbol" panose="05050102010706020507" pitchFamily="18" charset="2"/>
              </a:rPr>
              <a:t>(</a:t>
            </a:r>
            <a:r>
              <a:rPr lang="en-US" altLang="zh-CN" sz="2800" dirty="0">
                <a:sym typeface="Symbol" panose="05050102010706020507" pitchFamily="18" charset="2"/>
              </a:rPr>
              <a:t>(x. f (x x)) (x. f (x x))</a:t>
            </a:r>
            <a:r>
              <a:rPr lang="en-US" altLang="zh-CN" sz="3600" dirty="0">
                <a:sym typeface="Symbol" panose="05050102010706020507" pitchFamily="18" charset="2"/>
              </a:rPr>
              <a:t>)</a:t>
            </a:r>
            <a:r>
              <a:rPr lang="en-US" altLang="zh-CN" sz="2800" dirty="0">
                <a:sym typeface="Symbol" panose="05050102010706020507" pitchFamily="18" charset="2"/>
              </a:rPr>
              <a:t> 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800" dirty="0">
                <a:sym typeface="Symbol" panose="05050102010706020507" pitchFamily="18" charset="2"/>
              </a:rPr>
              <a:t> …</a:t>
            </a:r>
          </a:p>
        </p:txBody>
      </p:sp>
    </p:spTree>
    <p:extLst>
      <p:ext uri="{BB962C8B-B14F-4D97-AF65-F5344CB8AC3E}">
        <p14:creationId xmlns:p14="http://schemas.microsoft.com/office/powerpoint/2010/main" val="19281746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altLang="zh-CN" dirty="0"/>
              <a:t>Term may have both terminating and non-terminating reduction sequences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797092" y="2310963"/>
            <a:ext cx="4281365" cy="99617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800" dirty="0">
                <a:sym typeface="Symbol" panose="05050102010706020507" pitchFamily="18" charset="2"/>
              </a:rPr>
              <a:t>(u. v. v) ((x. x x)(x. x x)) 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800" dirty="0">
                <a:sym typeface="Symbol" panose="05050102010706020507" pitchFamily="18" charset="2"/>
              </a:rPr>
              <a:t> v. v</a:t>
            </a:r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797092" y="3927407"/>
            <a:ext cx="4717382" cy="151220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800" dirty="0">
                <a:sym typeface="Symbol" panose="05050102010706020507" pitchFamily="18" charset="2"/>
              </a:rPr>
              <a:t>(u. v. v) ((x. x x)(x. x x)) 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800" dirty="0">
                <a:sym typeface="Symbol" panose="05050102010706020507" pitchFamily="18" charset="2"/>
              </a:rPr>
              <a:t> (u. v. v) ((x. x x)(x. x x)) 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800" dirty="0">
                <a:sym typeface="Symbol" panose="05050102010706020507" pitchFamily="18" charset="2"/>
              </a:rPr>
              <a:t> …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2585187665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dirty="0"/>
              <a:t>Reduction strategies</a:t>
            </a:r>
            <a:endParaRPr lang="zh-CN" altLang="en-US" sz="4000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FF0000"/>
                </a:solidFill>
              </a:rPr>
              <a:t>Normal-order</a:t>
            </a:r>
            <a:r>
              <a:rPr lang="en-US" altLang="zh-CN" dirty="0"/>
              <a:t> reduction: choose the left-most,</a:t>
            </a:r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b="1" dirty="0"/>
              <a:t>outer-most</a:t>
            </a:r>
            <a:r>
              <a:rPr lang="en-US" altLang="zh-CN" dirty="0"/>
              <a:t> </a:t>
            </a:r>
            <a:r>
              <a:rPr lang="en-US" altLang="zh-CN" dirty="0" err="1"/>
              <a:t>redex</a:t>
            </a:r>
            <a:r>
              <a:rPr lang="en-US" altLang="zh-CN" dirty="0"/>
              <a:t> first</a:t>
            </a:r>
          </a:p>
          <a:p>
            <a:endParaRPr lang="en-US" altLang="zh-CN" dirty="0"/>
          </a:p>
          <a:p>
            <a:endParaRPr lang="en-US" altLang="zh-CN" dirty="0"/>
          </a:p>
          <a:p>
            <a:pPr>
              <a:spcBef>
                <a:spcPts val="1800"/>
              </a:spcBef>
            </a:pPr>
            <a:r>
              <a:rPr lang="en-US" altLang="zh-CN" dirty="0">
                <a:solidFill>
                  <a:srgbClr val="FF0000"/>
                </a:solidFill>
              </a:rPr>
              <a:t>Applicative-order</a:t>
            </a:r>
            <a:r>
              <a:rPr lang="en-US" altLang="zh-CN" dirty="0"/>
              <a:t> reduction: choose the left-most,</a:t>
            </a:r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b="1" dirty="0"/>
              <a:t>inner-most</a:t>
            </a:r>
            <a:r>
              <a:rPr lang="en-US" altLang="zh-CN" dirty="0"/>
              <a:t> </a:t>
            </a:r>
            <a:r>
              <a:rPr lang="en-US" altLang="zh-CN" dirty="0" err="1"/>
              <a:t>redex</a:t>
            </a:r>
            <a:r>
              <a:rPr lang="en-US" altLang="zh-CN" dirty="0"/>
              <a:t> first</a:t>
            </a:r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1091866" y="2752097"/>
            <a:ext cx="3674789" cy="8853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ym typeface="Symbol" panose="05050102010706020507" pitchFamily="18" charset="2"/>
              </a:rPr>
              <a:t>(u. v. v) ((x. x x)(x. x x)) 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ym typeface="Symbol" panose="05050102010706020507" pitchFamily="18" charset="2"/>
              </a:rPr>
              <a:t> v. v</a:t>
            </a:r>
            <a:endParaRPr lang="zh-CN" altLang="en-US" sz="1600" dirty="0"/>
          </a:p>
        </p:txBody>
      </p:sp>
      <p:sp>
        <p:nvSpPr>
          <p:cNvPr id="5" name="文本框 4"/>
          <p:cNvSpPr txBox="1"/>
          <p:nvPr/>
        </p:nvSpPr>
        <p:spPr>
          <a:xfrm>
            <a:off x="1091866" y="4799621"/>
            <a:ext cx="4046685" cy="13460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ym typeface="Symbol" panose="05050102010706020507" pitchFamily="18" charset="2"/>
              </a:rPr>
              <a:t>(u. v. v) ((x. x x)(x. x x)) 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ym typeface="Symbol" panose="05050102010706020507" pitchFamily="18" charset="2"/>
              </a:rPr>
              <a:t> (u. v. v) ((x. x x)(x. x x)) 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ym typeface="Symbol" panose="05050102010706020507" pitchFamily="18" charset="2"/>
              </a:rPr>
              <a:t> …</a:t>
            </a:r>
            <a:endParaRPr lang="zh-CN" altLang="en-US" sz="2400" dirty="0"/>
          </a:p>
        </p:txBody>
      </p:sp>
      <p:sp>
        <p:nvSpPr>
          <p:cNvPr id="9" name="文本框 8"/>
          <p:cNvSpPr txBox="1"/>
          <p:nvPr/>
        </p:nvSpPr>
        <p:spPr>
          <a:xfrm>
            <a:off x="4965175" y="2752097"/>
            <a:ext cx="387798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i="1" dirty="0">
                <a:solidFill>
                  <a:srgbClr val="FF0000"/>
                </a:solidFill>
              </a:rPr>
              <a:t>Normal-order reduction will find normal form if exists</a:t>
            </a:r>
            <a:endParaRPr lang="zh-CN" altLang="en-US" sz="2400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815215051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Reduction strategies – examples 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628650" y="2619034"/>
            <a:ext cx="4140429" cy="22672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srgbClr val="FF0000"/>
                </a:solidFill>
                <a:sym typeface="Symbol" panose="05050102010706020507" pitchFamily="18" charset="2"/>
              </a:rPr>
              <a:t>(x. x x) ((y. y) (z. z))</a:t>
            </a:r>
            <a:endParaRPr lang="en-US" altLang="zh-CN" sz="2400" dirty="0">
              <a:solidFill>
                <a:prstClr val="black"/>
              </a:solidFill>
              <a:sym typeface="Symbol" panose="05050102010706020507" pitchFamily="18" charset="2"/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 </a:t>
            </a:r>
            <a:r>
              <a:rPr lang="en-US" altLang="zh-CN" sz="2400" dirty="0">
                <a:solidFill>
                  <a:srgbClr val="FF0000"/>
                </a:solidFill>
                <a:sym typeface="Symbol" panose="05050102010706020507" pitchFamily="18" charset="2"/>
              </a:rPr>
              <a:t>((y. y) (z. z))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 </a:t>
            </a:r>
            <a:r>
              <a:rPr lang="en-US" altLang="zh-CN" sz="2400" dirty="0">
                <a:sym typeface="Symbol" panose="05050102010706020507" pitchFamily="18" charset="2"/>
              </a:rPr>
              <a:t>((y. y) (z. z))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 </a:t>
            </a:r>
            <a:r>
              <a:rPr lang="en-US" altLang="zh-CN" sz="2400" dirty="0">
                <a:solidFill>
                  <a:srgbClr val="FF0000"/>
                </a:solidFill>
                <a:sym typeface="Symbol" panose="05050102010706020507" pitchFamily="18" charset="2"/>
              </a:rPr>
              <a:t>(z. z) ((y. y) (z. z))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 </a:t>
            </a:r>
            <a:r>
              <a:rPr lang="en-US" altLang="zh-CN" sz="2400" dirty="0">
                <a:solidFill>
                  <a:srgbClr val="FF0000"/>
                </a:solidFill>
                <a:sym typeface="Symbol" panose="05050102010706020507" pitchFamily="18" charset="2"/>
              </a:rPr>
              <a:t>(y. y) (z. z)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 </a:t>
            </a:r>
            <a:r>
              <a:rPr lang="en-US" altLang="zh-CN" sz="2400" dirty="0">
                <a:sym typeface="Symbol" panose="05050102010706020507" pitchFamily="18" charset="2"/>
              </a:rPr>
              <a:t>z. z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363239" y="2619034"/>
            <a:ext cx="2979277" cy="180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ym typeface="Symbol" panose="05050102010706020507" pitchFamily="18" charset="2"/>
              </a:rPr>
              <a:t>(x. x x) </a:t>
            </a:r>
            <a:r>
              <a:rPr lang="en-US" altLang="zh-CN" sz="2400" dirty="0">
                <a:solidFill>
                  <a:srgbClr val="FF0000"/>
                </a:solidFill>
                <a:sym typeface="Symbol" panose="05050102010706020507" pitchFamily="18" charset="2"/>
              </a:rPr>
              <a:t>((y. y) (z. z))</a:t>
            </a:r>
            <a:endParaRPr lang="en-US" altLang="zh-CN" sz="2400" dirty="0">
              <a:solidFill>
                <a:prstClr val="black"/>
              </a:solidFill>
              <a:sym typeface="Symbol" panose="05050102010706020507" pitchFamily="18" charset="2"/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 </a:t>
            </a:r>
            <a:r>
              <a:rPr lang="en-US" altLang="zh-CN" sz="2400" dirty="0">
                <a:solidFill>
                  <a:srgbClr val="FF0000"/>
                </a:solidFill>
                <a:sym typeface="Symbol" panose="05050102010706020507" pitchFamily="18" charset="2"/>
              </a:rPr>
              <a:t>(x. x x) (z. z)</a:t>
            </a:r>
            <a:endParaRPr lang="en-US" altLang="zh-CN" sz="2400" dirty="0">
              <a:sym typeface="Symbol" panose="05050102010706020507" pitchFamily="18" charset="2"/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 </a:t>
            </a:r>
            <a:r>
              <a:rPr lang="en-US" altLang="zh-CN" sz="2400" dirty="0">
                <a:solidFill>
                  <a:srgbClr val="FF0000"/>
                </a:solidFill>
                <a:sym typeface="Symbol" panose="05050102010706020507" pitchFamily="18" charset="2"/>
              </a:rPr>
              <a:t>(z. z) (z. z)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 </a:t>
            </a:r>
            <a:r>
              <a:rPr lang="en-US" altLang="zh-CN" sz="2400" dirty="0">
                <a:sym typeface="Symbol" panose="05050102010706020507" pitchFamily="18" charset="2"/>
              </a:rPr>
              <a:t>z. z</a:t>
            </a:r>
            <a:endParaRPr lang="zh-CN" altLang="en-US" sz="2400" dirty="0"/>
          </a:p>
        </p:txBody>
      </p:sp>
      <p:sp>
        <p:nvSpPr>
          <p:cNvPr id="8" name="文本框 7"/>
          <p:cNvSpPr txBox="1"/>
          <p:nvPr/>
        </p:nvSpPr>
        <p:spPr>
          <a:xfrm>
            <a:off x="1094874" y="1811278"/>
            <a:ext cx="19287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i="1" dirty="0"/>
              <a:t>Normal-order</a:t>
            </a:r>
            <a:endParaRPr lang="zh-CN" altLang="en-US" sz="2400" b="1" i="1" dirty="0"/>
          </a:p>
        </p:txBody>
      </p:sp>
      <p:sp>
        <p:nvSpPr>
          <p:cNvPr id="9" name="文本框 8"/>
          <p:cNvSpPr txBox="1"/>
          <p:nvPr/>
        </p:nvSpPr>
        <p:spPr>
          <a:xfrm>
            <a:off x="5654890" y="1811279"/>
            <a:ext cx="23959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i="1" dirty="0"/>
              <a:t>Applicative-order</a:t>
            </a:r>
            <a:endParaRPr lang="zh-CN" altLang="en-US" sz="2400" b="1" i="1" dirty="0"/>
          </a:p>
        </p:txBody>
      </p:sp>
    </p:spTree>
    <p:extLst>
      <p:ext uri="{BB962C8B-B14F-4D97-AF65-F5344CB8AC3E}">
        <p14:creationId xmlns:p14="http://schemas.microsoft.com/office/powerpoint/2010/main" val="1865785174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Reduction strategies – examples 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628650" y="3787737"/>
            <a:ext cx="2806153" cy="88537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srgbClr val="FF0000"/>
                </a:solidFill>
                <a:sym typeface="Symbol" panose="05050102010706020507" pitchFamily="18" charset="2"/>
              </a:rPr>
              <a:t>(x. p) ((y. y) (z. z))</a:t>
            </a:r>
            <a:endParaRPr lang="en-US" altLang="zh-CN" sz="2400" dirty="0">
              <a:solidFill>
                <a:prstClr val="black"/>
              </a:solidFill>
              <a:sym typeface="Symbol" panose="05050102010706020507" pitchFamily="18" charset="2"/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 </a:t>
            </a:r>
            <a:r>
              <a:rPr lang="en-US" altLang="zh-CN" sz="2400" dirty="0">
                <a:sym typeface="Symbol" panose="05050102010706020507" pitchFamily="18" charset="2"/>
              </a:rPr>
              <a:t>p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363239" y="3787737"/>
            <a:ext cx="2806153" cy="13460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ym typeface="Symbol" panose="05050102010706020507" pitchFamily="18" charset="2"/>
              </a:rPr>
              <a:t>(x. p) </a:t>
            </a:r>
            <a:r>
              <a:rPr lang="en-US" altLang="zh-CN" sz="2400" dirty="0">
                <a:solidFill>
                  <a:srgbClr val="FF0000"/>
                </a:solidFill>
                <a:sym typeface="Symbol" panose="05050102010706020507" pitchFamily="18" charset="2"/>
              </a:rPr>
              <a:t>((y. y) (z. z))</a:t>
            </a:r>
            <a:endParaRPr lang="en-US" altLang="zh-CN" sz="2400" dirty="0">
              <a:solidFill>
                <a:prstClr val="black"/>
              </a:solidFill>
              <a:sym typeface="Symbol" panose="05050102010706020507" pitchFamily="18" charset="2"/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 </a:t>
            </a:r>
            <a:r>
              <a:rPr lang="en-US" altLang="zh-CN" sz="2400" dirty="0">
                <a:solidFill>
                  <a:srgbClr val="FF0000"/>
                </a:solidFill>
                <a:sym typeface="Symbol" panose="05050102010706020507" pitchFamily="18" charset="2"/>
              </a:rPr>
              <a:t>(x. p) (z. z)</a:t>
            </a:r>
            <a:endParaRPr lang="en-US" altLang="zh-CN" sz="2400" dirty="0">
              <a:sym typeface="Symbol" panose="05050102010706020507" pitchFamily="18" charset="2"/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 </a:t>
            </a:r>
            <a:r>
              <a:rPr lang="en-US" altLang="zh-CN" sz="2400" dirty="0">
                <a:sym typeface="Symbol" panose="05050102010706020507" pitchFamily="18" charset="2"/>
              </a:rPr>
              <a:t>p</a:t>
            </a:r>
            <a:endParaRPr lang="zh-CN" altLang="en-US" sz="2400" dirty="0"/>
          </a:p>
        </p:txBody>
      </p:sp>
      <p:sp>
        <p:nvSpPr>
          <p:cNvPr id="8" name="文本框 7"/>
          <p:cNvSpPr txBox="1"/>
          <p:nvPr/>
        </p:nvSpPr>
        <p:spPr>
          <a:xfrm>
            <a:off x="1094874" y="2979981"/>
            <a:ext cx="19287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i="1" dirty="0"/>
              <a:t>Normal-order</a:t>
            </a:r>
            <a:endParaRPr lang="zh-CN" altLang="en-US" sz="2400" b="1" i="1" dirty="0"/>
          </a:p>
        </p:txBody>
      </p:sp>
      <p:sp>
        <p:nvSpPr>
          <p:cNvPr id="9" name="文本框 8"/>
          <p:cNvSpPr txBox="1"/>
          <p:nvPr/>
        </p:nvSpPr>
        <p:spPr>
          <a:xfrm>
            <a:off x="5654890" y="2979982"/>
            <a:ext cx="23959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i="1" dirty="0"/>
              <a:t>Applicative-order</a:t>
            </a:r>
            <a:endParaRPr lang="zh-CN" altLang="en-US" sz="2400" b="1" i="1" dirty="0"/>
          </a:p>
        </p:txBody>
      </p:sp>
      <p:sp>
        <p:nvSpPr>
          <p:cNvPr id="3" name="文本框 2"/>
          <p:cNvSpPr txBox="1"/>
          <p:nvPr/>
        </p:nvSpPr>
        <p:spPr>
          <a:xfrm>
            <a:off x="628650" y="1761853"/>
            <a:ext cx="7338099" cy="83099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dirty="0"/>
              <a:t>Applicative-order may </a:t>
            </a:r>
            <a:r>
              <a:rPr lang="en-US" altLang="zh-CN" sz="2400" b="1" i="1" dirty="0"/>
              <a:t>not</a:t>
            </a:r>
            <a:r>
              <a:rPr lang="en-US" altLang="zh-CN" sz="2400" dirty="0"/>
              <a:t> be as efficient as normal-order</a:t>
            </a:r>
          </a:p>
          <a:p>
            <a:r>
              <a:rPr lang="en-US" altLang="zh-CN" sz="2400" dirty="0"/>
              <a:t>when the argument is not used.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750181173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Reduction strategies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825625"/>
            <a:ext cx="7886700" cy="4659396"/>
          </a:xfrm>
        </p:spPr>
        <p:txBody>
          <a:bodyPr>
            <a:normAutofit/>
          </a:bodyPr>
          <a:lstStyle/>
          <a:p>
            <a:r>
              <a:rPr lang="en-US" altLang="zh-CN" dirty="0"/>
              <a:t>Similar to (</a:t>
            </a:r>
            <a:r>
              <a:rPr lang="en-US" altLang="zh-CN" dirty="0">
                <a:solidFill>
                  <a:srgbClr val="FF0000"/>
                </a:solidFill>
              </a:rPr>
              <a:t>but subtly different from</a:t>
            </a:r>
            <a:r>
              <a:rPr lang="en-US" altLang="zh-CN" dirty="0"/>
              <a:t>) </a:t>
            </a:r>
            <a:r>
              <a:rPr lang="en-US" altLang="zh-CN" b="1" i="1" dirty="0"/>
              <a:t>evaluation strategies</a:t>
            </a:r>
            <a:r>
              <a:rPr lang="en-US" altLang="zh-CN" b="1" dirty="0"/>
              <a:t> </a:t>
            </a:r>
            <a:r>
              <a:rPr lang="en-US" altLang="zh-CN" dirty="0"/>
              <a:t>in language theories</a:t>
            </a:r>
          </a:p>
          <a:p>
            <a:pPr lvl="1">
              <a:spcBef>
                <a:spcPts val="1800"/>
              </a:spcBef>
            </a:pPr>
            <a:r>
              <a:rPr lang="en-US" altLang="zh-CN" b="1" dirty="0"/>
              <a:t>Call-by-name</a:t>
            </a:r>
            <a:r>
              <a:rPr lang="en-US" altLang="zh-CN" dirty="0"/>
              <a:t> (like normal-order)</a:t>
            </a:r>
          </a:p>
          <a:p>
            <a:pPr lvl="2">
              <a:spcBef>
                <a:spcPts val="1200"/>
              </a:spcBef>
            </a:pPr>
            <a:r>
              <a:rPr lang="en-US" altLang="zh-CN" dirty="0"/>
              <a:t>ALGOL 60</a:t>
            </a:r>
          </a:p>
          <a:p>
            <a:pPr lvl="1">
              <a:spcBef>
                <a:spcPts val="1800"/>
              </a:spcBef>
            </a:pPr>
            <a:r>
              <a:rPr lang="en-US" altLang="zh-CN" b="1" dirty="0"/>
              <a:t>Call-by-need</a:t>
            </a:r>
            <a:r>
              <a:rPr lang="en-US" altLang="zh-CN" dirty="0"/>
              <a:t> (“memorized version” of call-by-name)</a:t>
            </a:r>
          </a:p>
          <a:p>
            <a:pPr lvl="2">
              <a:spcBef>
                <a:spcPts val="1200"/>
              </a:spcBef>
            </a:pPr>
            <a:r>
              <a:rPr lang="en-US" altLang="zh-CN" dirty="0"/>
              <a:t>Haskell, R, …</a:t>
            </a:r>
          </a:p>
          <a:p>
            <a:pPr lvl="1">
              <a:spcBef>
                <a:spcPts val="1800"/>
              </a:spcBef>
            </a:pPr>
            <a:r>
              <a:rPr lang="en-US" altLang="zh-CN" b="1" dirty="0"/>
              <a:t>Call-by-value</a:t>
            </a:r>
            <a:r>
              <a:rPr lang="en-US" altLang="zh-CN" dirty="0"/>
              <a:t> (like applicative-order)</a:t>
            </a:r>
          </a:p>
          <a:p>
            <a:pPr lvl="2">
              <a:spcBef>
                <a:spcPts val="1200"/>
              </a:spcBef>
            </a:pPr>
            <a:r>
              <a:rPr lang="en-US" altLang="zh-CN" dirty="0"/>
              <a:t>C, …</a:t>
            </a:r>
          </a:p>
          <a:p>
            <a:pPr lvl="1">
              <a:spcBef>
                <a:spcPts val="1800"/>
              </a:spcBef>
            </a:pPr>
            <a:r>
              <a:rPr lang="en-US" altLang="zh-CN" dirty="0"/>
              <a:t>…</a:t>
            </a:r>
            <a:endParaRPr lang="zh-CN" altLang="en-US" dirty="0"/>
          </a:p>
        </p:txBody>
      </p:sp>
      <p:sp>
        <p:nvSpPr>
          <p:cNvPr id="4" name="圆角矩形标注 3"/>
          <p:cNvSpPr/>
          <p:nvPr/>
        </p:nvSpPr>
        <p:spPr>
          <a:xfrm>
            <a:off x="6063915" y="2416133"/>
            <a:ext cx="2451433" cy="1323475"/>
          </a:xfrm>
          <a:prstGeom prst="wedgeRoundRectCallout">
            <a:avLst>
              <a:gd name="adj1" fmla="val -71302"/>
              <a:gd name="adj2" fmla="val -2905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dirty="0"/>
              <a:t>arguments are not evaluated, but directly substituted into function body</a:t>
            </a:r>
            <a:endParaRPr lang="zh-CN" altLang="en-US" sz="2000" b="1" dirty="0"/>
          </a:p>
        </p:txBody>
      </p:sp>
      <p:sp>
        <p:nvSpPr>
          <p:cNvPr id="5" name="圆角矩形标注 4"/>
          <p:cNvSpPr/>
          <p:nvPr/>
        </p:nvSpPr>
        <p:spPr>
          <a:xfrm>
            <a:off x="3449553" y="4275075"/>
            <a:ext cx="2723146" cy="478088"/>
          </a:xfrm>
          <a:prstGeom prst="wedgeRoundRectCallout">
            <a:avLst>
              <a:gd name="adj1" fmla="val -67154"/>
              <a:gd name="adj2" fmla="val -6442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i="1" dirty="0"/>
              <a:t>called “lazy evaluation”</a:t>
            </a:r>
            <a:endParaRPr lang="zh-CN" altLang="en-US" sz="2000" b="1" i="1" dirty="0"/>
          </a:p>
        </p:txBody>
      </p:sp>
      <p:sp>
        <p:nvSpPr>
          <p:cNvPr id="6" name="圆角矩形标注 5"/>
          <p:cNvSpPr/>
          <p:nvPr/>
        </p:nvSpPr>
        <p:spPr>
          <a:xfrm>
            <a:off x="3180848" y="5288630"/>
            <a:ext cx="2991851" cy="478088"/>
          </a:xfrm>
          <a:prstGeom prst="wedgeRoundRectCallout">
            <a:avLst>
              <a:gd name="adj1" fmla="val -67154"/>
              <a:gd name="adj2" fmla="val -6442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b="1" i="1" dirty="0"/>
              <a:t>called “eager evaluation”</a:t>
            </a:r>
            <a:endParaRPr lang="zh-CN" altLang="en-US" sz="2000" b="1" i="1" dirty="0"/>
          </a:p>
        </p:txBody>
      </p:sp>
    </p:spTree>
    <p:extLst>
      <p:ext uri="{BB962C8B-B14F-4D97-AF65-F5344CB8AC3E}">
        <p14:creationId xmlns:p14="http://schemas.microsoft.com/office/powerpoint/2010/main" val="1169830358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Evaluation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Only evaluate </a:t>
            </a:r>
            <a:r>
              <a:rPr lang="en-US" altLang="zh-CN" dirty="0">
                <a:solidFill>
                  <a:srgbClr val="FF0000"/>
                </a:solidFill>
              </a:rPr>
              <a:t>closed terms </a:t>
            </a:r>
            <a:r>
              <a:rPr lang="en-US" altLang="zh-CN" dirty="0"/>
              <a:t>(i.e. no free variables)</a:t>
            </a:r>
          </a:p>
          <a:p>
            <a:r>
              <a:rPr lang="en-US" altLang="zh-CN" dirty="0"/>
              <a:t>May not reduce all the way to a normal form</a:t>
            </a:r>
          </a:p>
          <a:p>
            <a:pPr lvl="1"/>
            <a:r>
              <a:rPr lang="en-US" altLang="zh-CN" dirty="0"/>
              <a:t>Terminate as soon as </a:t>
            </a:r>
            <a:r>
              <a:rPr lang="en-US" altLang="zh-CN" dirty="0">
                <a:solidFill>
                  <a:srgbClr val="FF0000"/>
                </a:solidFill>
              </a:rPr>
              <a:t>a </a:t>
            </a:r>
            <a:r>
              <a:rPr lang="en-US" altLang="zh-CN" i="1" dirty="0">
                <a:solidFill>
                  <a:srgbClr val="FF0000"/>
                </a:solidFill>
              </a:rPr>
              <a:t>canonical form</a:t>
            </a:r>
            <a:r>
              <a:rPr lang="en-US" altLang="zh-CN" dirty="0">
                <a:solidFill>
                  <a:srgbClr val="FF0000"/>
                </a:solidFill>
              </a:rPr>
              <a:t> (i.e. an abstraction) </a:t>
            </a:r>
            <a:r>
              <a:rPr lang="en-US" altLang="zh-CN" dirty="0"/>
              <a:t>is obtained</a:t>
            </a:r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6989" y="3882826"/>
            <a:ext cx="8350021" cy="2110249"/>
          </a:xfrm>
          <a:prstGeom prst="rect">
            <a:avLst/>
          </a:prstGeom>
        </p:spPr>
      </p:pic>
      <p:sp>
        <p:nvSpPr>
          <p:cNvPr id="5" name="圆角矩形标注 4"/>
          <p:cNvSpPr/>
          <p:nvPr/>
        </p:nvSpPr>
        <p:spPr>
          <a:xfrm>
            <a:off x="6685071" y="4884821"/>
            <a:ext cx="1946109" cy="1292142"/>
          </a:xfrm>
          <a:prstGeom prst="wedgeRoundRectCallout">
            <a:avLst>
              <a:gd name="adj1" fmla="val -81421"/>
              <a:gd name="adj2" fmla="val -42476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/>
              <a:t>Evaluation terminates here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2767183649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Evaluation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A closed normal form must be a canonical form</a:t>
            </a:r>
          </a:p>
          <a:p>
            <a:r>
              <a:rPr lang="en-US" altLang="zh-CN" dirty="0"/>
              <a:t>Not every closed canonical form is a normal form</a:t>
            </a:r>
          </a:p>
          <a:p>
            <a:endParaRPr lang="en-US" altLang="zh-CN" dirty="0"/>
          </a:p>
          <a:p>
            <a:r>
              <a:rPr lang="en-US" altLang="zh-CN" dirty="0"/>
              <a:t>Recall that normal-order reduction will find the normal form if it exists</a:t>
            </a:r>
          </a:p>
          <a:p>
            <a:pPr lvl="1"/>
            <a:r>
              <a:rPr lang="en-US" altLang="zh-CN" dirty="0"/>
              <a:t>If normal-order reduction terminates, the reduction sequence must contain a first canonical form</a:t>
            </a:r>
          </a:p>
          <a:p>
            <a:pPr lvl="1"/>
            <a:r>
              <a:rPr lang="en-US" altLang="zh-CN" dirty="0"/>
              <a:t>Normal-order evaluation</a:t>
            </a:r>
            <a:endParaRPr lang="zh-CN" altLang="en-US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4320986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628650" y="365127"/>
            <a:ext cx="7886700" cy="946994"/>
          </a:xfrm>
        </p:spPr>
        <p:txBody>
          <a:bodyPr>
            <a:normAutofit fontScale="90000"/>
          </a:bodyPr>
          <a:lstStyle/>
          <a:p>
            <a:r>
              <a:rPr lang="en-US" altLang="zh-CN" dirty="0"/>
              <a:t>Normal-order reduction &amp; evaluation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512793"/>
            <a:ext cx="7886700" cy="4351338"/>
          </a:xfrm>
        </p:spPr>
        <p:txBody>
          <a:bodyPr/>
          <a:lstStyle/>
          <a:p>
            <a:r>
              <a:rPr lang="en-US" altLang="zh-CN"/>
              <a:t>Normal-order reduction terminates</a:t>
            </a:r>
          </a:p>
          <a:p>
            <a:pPr lvl="1"/>
            <a:endParaRPr lang="en-US" altLang="zh-CN"/>
          </a:p>
          <a:p>
            <a:endParaRPr lang="en-US" altLang="zh-CN"/>
          </a:p>
          <a:p>
            <a:endParaRPr lang="en-US" altLang="zh-CN"/>
          </a:p>
          <a:p>
            <a:r>
              <a:rPr lang="en-US" altLang="zh-CN"/>
              <a:t>Normal-order reduction does not terminate</a:t>
            </a:r>
          </a:p>
          <a:p>
            <a:pPr lvl="1"/>
            <a:endParaRPr lang="en-US" altLang="zh-CN"/>
          </a:p>
          <a:p>
            <a:endParaRPr lang="zh-CN" altLang="en-US" dirty="0"/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69235" y="2066992"/>
            <a:ext cx="4832353" cy="373968"/>
          </a:xfrm>
          <a:prstGeom prst="rect">
            <a:avLst/>
          </a:prstGeom>
        </p:spPr>
      </p:pic>
      <p:sp>
        <p:nvSpPr>
          <p:cNvPr id="5" name="圆角矩形标注 4"/>
          <p:cNvSpPr/>
          <p:nvPr/>
        </p:nvSpPr>
        <p:spPr>
          <a:xfrm>
            <a:off x="3653114" y="2696174"/>
            <a:ext cx="3974908" cy="487714"/>
          </a:xfrm>
          <a:prstGeom prst="wedgeRoundRectCallout">
            <a:avLst>
              <a:gd name="adj1" fmla="val -33596"/>
              <a:gd name="adj2" fmla="val -10467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/>
              <a:t>Evaluation terminates here</a:t>
            </a:r>
            <a:endParaRPr lang="zh-CN" altLang="en-US" sz="2400" b="1" dirty="0"/>
          </a:p>
        </p:txBody>
      </p:sp>
      <p:pic>
        <p:nvPicPr>
          <p:cNvPr id="6" name="图片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4755" y="4057963"/>
            <a:ext cx="8314489" cy="427392"/>
          </a:xfrm>
          <a:prstGeom prst="rect">
            <a:avLst/>
          </a:prstGeom>
        </p:spPr>
      </p:pic>
      <p:sp>
        <p:nvSpPr>
          <p:cNvPr id="7" name="圆角矩形标注 6"/>
          <p:cNvSpPr/>
          <p:nvPr/>
        </p:nvSpPr>
        <p:spPr>
          <a:xfrm>
            <a:off x="2830931" y="4734131"/>
            <a:ext cx="3974908" cy="487714"/>
          </a:xfrm>
          <a:prstGeom prst="wedgeRoundRectCallout">
            <a:avLst>
              <a:gd name="adj1" fmla="val -33596"/>
              <a:gd name="adj2" fmla="val -104678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/>
              <a:t>Evaluation terminates here</a:t>
            </a:r>
            <a:endParaRPr lang="zh-CN" altLang="en-US" sz="2400" b="1" dirty="0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4755" y="5470621"/>
            <a:ext cx="4832353" cy="356160"/>
          </a:xfrm>
          <a:prstGeom prst="rect">
            <a:avLst/>
          </a:prstGeom>
        </p:spPr>
      </p:pic>
      <p:sp>
        <p:nvSpPr>
          <p:cNvPr id="9" name="圆角矩形标注 8"/>
          <p:cNvSpPr/>
          <p:nvPr/>
        </p:nvSpPr>
        <p:spPr>
          <a:xfrm>
            <a:off x="4754336" y="5875488"/>
            <a:ext cx="3974908" cy="487714"/>
          </a:xfrm>
          <a:prstGeom prst="wedgeRoundRectCallout">
            <a:avLst>
              <a:gd name="adj1" fmla="val -36320"/>
              <a:gd name="adj2" fmla="val -77542"/>
              <a:gd name="adj3" fmla="val 16667"/>
            </a:avLst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2400" b="1" dirty="0"/>
              <a:t>Evaluation diverges too</a:t>
            </a:r>
            <a:endParaRPr lang="zh-CN" altLang="en-US" sz="2400" b="1" dirty="0"/>
          </a:p>
        </p:txBody>
      </p:sp>
    </p:spTree>
    <p:extLst>
      <p:ext uri="{BB962C8B-B14F-4D97-AF65-F5344CB8AC3E}">
        <p14:creationId xmlns:p14="http://schemas.microsoft.com/office/powerpoint/2010/main" val="917663281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Normal-order evaluation rules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1745974" y="3845932"/>
                <a:ext cx="4847224" cy="8318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⇒</m:t>
                          </m:r>
                          <m:r>
                            <m:rPr>
                              <m:sty m:val="p"/>
                            </m:rPr>
                            <a:rPr lang="zh-CN" altLang="en-US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sSup>
                            <m:sSup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p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       </m:t>
                          </m:r>
                          <m:sSup>
                            <m:sSupPr>
                              <m:ctrlP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p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]⇒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⇒ 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45974" y="3845932"/>
                <a:ext cx="4847224" cy="83189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/>
              <p:cNvSpPr txBox="1"/>
              <p:nvPr/>
            </p:nvSpPr>
            <p:spPr>
              <a:xfrm>
                <a:off x="2730514" y="2069704"/>
                <a:ext cx="2316660" cy="584199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zh-CN" altLang="en-US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⇒</m:t>
                          </m:r>
                          <m:r>
                            <m:rPr>
                              <m:sty m:val="p"/>
                            </m:rPr>
                            <a:rPr lang="zh-CN" altLang="en-US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den>
                      </m:f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730514" y="2069704"/>
                <a:ext cx="2316660" cy="584199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/>
          <p:cNvSpPr txBox="1"/>
          <p:nvPr/>
        </p:nvSpPr>
        <p:spPr>
          <a:xfrm>
            <a:off x="6593198" y="4000269"/>
            <a:ext cx="5998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ym typeface="Symbol" panose="05050102010706020507" pitchFamily="18" charset="2"/>
              </a:rPr>
              <a:t>(</a:t>
            </a:r>
            <a:r>
              <a:rPr lang="zh-CN" altLang="en-US" sz="2800" dirty="0">
                <a:sym typeface="Symbol" panose="05050102010706020507" pitchFamily="18" charset="2"/>
              </a:rPr>
              <a:t></a:t>
            </a:r>
            <a:r>
              <a:rPr lang="en-US" altLang="zh-CN" sz="2800" dirty="0">
                <a:sym typeface="Symbol" panose="05050102010706020507" pitchFamily="18" charset="2"/>
              </a:rPr>
              <a:t>)</a:t>
            </a:r>
            <a:endParaRPr lang="zh-CN" altLang="en-US" sz="2800" dirty="0"/>
          </a:p>
        </p:txBody>
      </p:sp>
      <p:sp>
        <p:nvSpPr>
          <p:cNvPr id="11" name="文本框 10"/>
          <p:cNvSpPr txBox="1"/>
          <p:nvPr/>
        </p:nvSpPr>
        <p:spPr>
          <a:xfrm>
            <a:off x="4957879" y="1973679"/>
            <a:ext cx="11353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ym typeface="Symbol" panose="05050102010706020507" pitchFamily="18" charset="2"/>
              </a:rPr>
              <a:t>(Term)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4140327649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dirty="0"/>
              <a:t>Normal-order evaluation – example </a:t>
            </a:r>
            <a:endParaRPr lang="zh-CN" altLang="en-US" sz="40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8650" y="1594433"/>
            <a:ext cx="7956632" cy="46078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337303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Recall the reduction strategies</a:t>
            </a:r>
            <a:endParaRPr lang="zh-CN" altLang="en-US" dirty="0"/>
          </a:p>
        </p:txBody>
      </p:sp>
      <p:sp>
        <p:nvSpPr>
          <p:cNvPr id="6" name="文本框 5"/>
          <p:cNvSpPr txBox="1"/>
          <p:nvPr/>
        </p:nvSpPr>
        <p:spPr>
          <a:xfrm>
            <a:off x="628650" y="2378399"/>
            <a:ext cx="4140429" cy="22672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srgbClr val="FF0000"/>
                </a:solidFill>
                <a:sym typeface="Symbol" panose="05050102010706020507" pitchFamily="18" charset="2"/>
              </a:rPr>
              <a:t>(x. x x) ((y. y) (z. z))</a:t>
            </a:r>
            <a:endParaRPr lang="en-US" altLang="zh-CN" sz="2400" dirty="0">
              <a:solidFill>
                <a:prstClr val="black"/>
              </a:solidFill>
              <a:sym typeface="Symbol" panose="05050102010706020507" pitchFamily="18" charset="2"/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 </a:t>
            </a:r>
            <a:r>
              <a:rPr lang="en-US" altLang="zh-CN" sz="2400" dirty="0">
                <a:solidFill>
                  <a:srgbClr val="FF0000"/>
                </a:solidFill>
                <a:sym typeface="Symbol" panose="05050102010706020507" pitchFamily="18" charset="2"/>
              </a:rPr>
              <a:t>((y. y) (z. z))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 </a:t>
            </a:r>
            <a:r>
              <a:rPr lang="en-US" altLang="zh-CN" sz="2400" dirty="0">
                <a:sym typeface="Symbol" panose="05050102010706020507" pitchFamily="18" charset="2"/>
              </a:rPr>
              <a:t>((y. y) (z. z))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 </a:t>
            </a:r>
            <a:r>
              <a:rPr lang="en-US" altLang="zh-CN" sz="2400" dirty="0">
                <a:solidFill>
                  <a:srgbClr val="FF0000"/>
                </a:solidFill>
                <a:sym typeface="Symbol" panose="05050102010706020507" pitchFamily="18" charset="2"/>
              </a:rPr>
              <a:t>(z. z) ((y. y) (z. z))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 </a:t>
            </a:r>
            <a:r>
              <a:rPr lang="en-US" altLang="zh-CN" sz="2400" dirty="0">
                <a:solidFill>
                  <a:srgbClr val="FF0000"/>
                </a:solidFill>
                <a:sym typeface="Symbol" panose="05050102010706020507" pitchFamily="18" charset="2"/>
              </a:rPr>
              <a:t>(y. y) (z. z)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 </a:t>
            </a:r>
            <a:r>
              <a:rPr lang="en-US" altLang="zh-CN" sz="2400" dirty="0">
                <a:sym typeface="Symbol" panose="05050102010706020507" pitchFamily="18" charset="2"/>
              </a:rPr>
              <a:t>z. z</a:t>
            </a:r>
            <a:endParaRPr lang="zh-CN" altLang="en-US" dirty="0"/>
          </a:p>
        </p:txBody>
      </p:sp>
      <p:sp>
        <p:nvSpPr>
          <p:cNvPr id="7" name="文本框 6"/>
          <p:cNvSpPr txBox="1"/>
          <p:nvPr/>
        </p:nvSpPr>
        <p:spPr>
          <a:xfrm>
            <a:off x="5363239" y="2378399"/>
            <a:ext cx="2979277" cy="18066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ym typeface="Symbol" panose="05050102010706020507" pitchFamily="18" charset="2"/>
              </a:rPr>
              <a:t>(x. x x) </a:t>
            </a:r>
            <a:r>
              <a:rPr lang="en-US" altLang="zh-CN" sz="2400" dirty="0">
                <a:solidFill>
                  <a:srgbClr val="FF0000"/>
                </a:solidFill>
                <a:sym typeface="Symbol" panose="05050102010706020507" pitchFamily="18" charset="2"/>
              </a:rPr>
              <a:t>((y. y) (z. z))</a:t>
            </a:r>
            <a:endParaRPr lang="en-US" altLang="zh-CN" sz="2400" dirty="0">
              <a:solidFill>
                <a:prstClr val="black"/>
              </a:solidFill>
              <a:sym typeface="Symbol" panose="05050102010706020507" pitchFamily="18" charset="2"/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 </a:t>
            </a:r>
            <a:r>
              <a:rPr lang="en-US" altLang="zh-CN" sz="2400" dirty="0">
                <a:solidFill>
                  <a:srgbClr val="FF0000"/>
                </a:solidFill>
                <a:sym typeface="Symbol" panose="05050102010706020507" pitchFamily="18" charset="2"/>
              </a:rPr>
              <a:t>(x. x x) (z. z)</a:t>
            </a:r>
            <a:endParaRPr lang="en-US" altLang="zh-CN" sz="2400" dirty="0">
              <a:sym typeface="Symbol" panose="05050102010706020507" pitchFamily="18" charset="2"/>
            </a:endParaRP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 </a:t>
            </a:r>
            <a:r>
              <a:rPr lang="en-US" altLang="zh-CN" sz="2400" dirty="0">
                <a:solidFill>
                  <a:srgbClr val="FF0000"/>
                </a:solidFill>
                <a:sym typeface="Symbol" panose="05050102010706020507" pitchFamily="18" charset="2"/>
              </a:rPr>
              <a:t>(z. z) (z. z)</a:t>
            </a:r>
          </a:p>
          <a:p>
            <a:pPr lvl="0">
              <a:lnSpc>
                <a:spcPct val="90000"/>
              </a:lnSpc>
              <a:spcBef>
                <a:spcPts val="1000"/>
              </a:spcBef>
            </a:pP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 </a:t>
            </a:r>
            <a:r>
              <a:rPr lang="en-US" altLang="zh-CN" sz="2400" dirty="0">
                <a:sym typeface="Symbol" panose="05050102010706020507" pitchFamily="18" charset="2"/>
              </a:rPr>
              <a:t>z. z</a:t>
            </a:r>
            <a:endParaRPr lang="zh-CN" altLang="en-US" sz="2400" dirty="0"/>
          </a:p>
        </p:txBody>
      </p:sp>
      <p:sp>
        <p:nvSpPr>
          <p:cNvPr id="8" name="文本框 7"/>
          <p:cNvSpPr txBox="1"/>
          <p:nvPr/>
        </p:nvSpPr>
        <p:spPr>
          <a:xfrm>
            <a:off x="1094874" y="1811278"/>
            <a:ext cx="1928733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i="1" dirty="0"/>
              <a:t>Normal-order</a:t>
            </a:r>
            <a:endParaRPr lang="zh-CN" altLang="en-US" sz="2400" b="1" i="1" dirty="0"/>
          </a:p>
        </p:txBody>
      </p:sp>
      <p:sp>
        <p:nvSpPr>
          <p:cNvPr id="9" name="文本框 8"/>
          <p:cNvSpPr txBox="1"/>
          <p:nvPr/>
        </p:nvSpPr>
        <p:spPr>
          <a:xfrm>
            <a:off x="5654890" y="1811279"/>
            <a:ext cx="239597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400" b="1" i="1" dirty="0"/>
              <a:t>Applicative-order</a:t>
            </a:r>
            <a:endParaRPr lang="zh-CN" altLang="en-US" sz="2400" b="1" i="1" dirty="0"/>
          </a:p>
        </p:txBody>
      </p:sp>
      <p:sp>
        <p:nvSpPr>
          <p:cNvPr id="4" name="文本框 3"/>
          <p:cNvSpPr txBox="1"/>
          <p:nvPr/>
        </p:nvSpPr>
        <p:spPr>
          <a:xfrm>
            <a:off x="4323128" y="4363900"/>
            <a:ext cx="436367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b="1" i="1" dirty="0"/>
              <a:t>Eager evaluation: </a:t>
            </a:r>
          </a:p>
          <a:p>
            <a:r>
              <a:rPr lang="en-US" altLang="zh-CN" sz="2400" dirty="0"/>
              <a:t>Postpone the substitution until the argument is a canonical form. No need to reduce many copies of the argument separately.</a:t>
            </a:r>
            <a:endParaRPr lang="zh-CN" altLang="en-US" sz="2400" dirty="0"/>
          </a:p>
        </p:txBody>
      </p:sp>
    </p:spTree>
    <p:extLst>
      <p:ext uri="{BB962C8B-B14F-4D97-AF65-F5344CB8AC3E}">
        <p14:creationId xmlns:p14="http://schemas.microsoft.com/office/powerpoint/2010/main" val="69464355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Eager evaluation rules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文本框 2"/>
              <p:cNvSpPr txBox="1"/>
              <p:nvPr/>
            </p:nvSpPr>
            <p:spPr>
              <a:xfrm>
                <a:off x="889593" y="3942184"/>
                <a:ext cx="7076937" cy="912750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⇒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altLang="en-US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sSup>
                            <m:sSup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p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     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⇒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sub>
                          </m:sSub>
                          <m:sSup>
                            <m:sSupPr>
                              <m:ctrlP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p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      </m:t>
                          </m:r>
                          <m:sSup>
                            <m:sSupPr>
                              <m:ctrlP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p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⇒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sub>
                          </m:sSub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⇒</m:t>
                              </m:r>
                            </m:e>
                            <m:sub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sub>
                          </m:sSub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𝑃</m:t>
                          </m:r>
                        </m:den>
                      </m:f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3" name="文本框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89593" y="3942184"/>
                <a:ext cx="7076937" cy="912750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文本框 3"/>
              <p:cNvSpPr txBox="1"/>
              <p:nvPr/>
            </p:nvSpPr>
            <p:spPr>
              <a:xfrm>
                <a:off x="2826766" y="2334398"/>
                <a:ext cx="2497415" cy="65466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m:rPr>
                              <m:sty m:val="p"/>
                            </m:rPr>
                            <a:rPr lang="zh-CN" altLang="en-US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sSub>
                            <m:sSub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⇒</m:t>
                              </m:r>
                            </m:e>
                            <m:sub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𝐸</m:t>
                              </m:r>
                            </m:sub>
                          </m:sSub>
                          <m:r>
                            <m:rPr>
                              <m:sty m:val="p"/>
                            </m:rPr>
                            <a:rPr lang="zh-CN" altLang="en-US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</m:den>
                      </m:f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4" name="文本框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826766" y="2334398"/>
                <a:ext cx="2497415" cy="654666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文本框 4"/>
          <p:cNvSpPr txBox="1"/>
          <p:nvPr/>
        </p:nvSpPr>
        <p:spPr>
          <a:xfrm>
            <a:off x="7974797" y="4136949"/>
            <a:ext cx="5998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ym typeface="Symbol" panose="05050102010706020507" pitchFamily="18" charset="2"/>
              </a:rPr>
              <a:t>(</a:t>
            </a:r>
            <a:r>
              <a:rPr lang="zh-CN" altLang="en-US" sz="2800" dirty="0">
                <a:sym typeface="Symbol" panose="05050102010706020507" pitchFamily="18" charset="2"/>
              </a:rPr>
              <a:t></a:t>
            </a:r>
            <a:r>
              <a:rPr lang="en-US" altLang="zh-CN" sz="2800" dirty="0">
                <a:sym typeface="Symbol" panose="05050102010706020507" pitchFamily="18" charset="2"/>
              </a:rPr>
              <a:t>)</a:t>
            </a:r>
            <a:endParaRPr lang="zh-CN" altLang="en-US" sz="2800" dirty="0"/>
          </a:p>
        </p:txBody>
      </p:sp>
      <p:sp>
        <p:nvSpPr>
          <p:cNvPr id="6" name="文本框 5"/>
          <p:cNvSpPr txBox="1"/>
          <p:nvPr/>
        </p:nvSpPr>
        <p:spPr>
          <a:xfrm>
            <a:off x="5324181" y="2259070"/>
            <a:ext cx="113537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ym typeface="Symbol" panose="05050102010706020507" pitchFamily="18" charset="2"/>
              </a:rPr>
              <a:t>(Term)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725581218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sz="4000" dirty="0"/>
              <a:t>Eager evaluation </a:t>
            </a:r>
            <a:br>
              <a:rPr lang="en-US" altLang="zh-CN" sz="4000" dirty="0"/>
            </a:br>
            <a:r>
              <a:rPr lang="en-US" altLang="zh-CN" sz="4000" dirty="0"/>
              <a:t>– example </a:t>
            </a:r>
            <a:endParaRPr lang="zh-CN" altLang="en-US" sz="4000" dirty="0"/>
          </a:p>
        </p:txBody>
      </p:sp>
      <p:pic>
        <p:nvPicPr>
          <p:cNvPr id="3" name="图片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44876" y="495763"/>
            <a:ext cx="3350161" cy="59338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66262894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Normal-order evaluation rules (small-step)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文本框 5"/>
              <p:cNvSpPr txBox="1"/>
              <p:nvPr/>
            </p:nvSpPr>
            <p:spPr>
              <a:xfrm>
                <a:off x="2575180" y="2749662"/>
                <a:ext cx="3349186" cy="661656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</m:num>
                        <m:den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(</m:t>
                          </m:r>
                          <m:r>
                            <m:rPr>
                              <m:sty m:val="p"/>
                            </m:rPr>
                            <a:rPr lang="zh-CN" altLang="en-US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 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→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[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/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]</m:t>
                          </m:r>
                        </m:den>
                      </m:f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6" name="文本框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75180" y="2749662"/>
                <a:ext cx="3349186" cy="661656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/>
              <p:cNvSpPr txBox="1"/>
              <p:nvPr/>
            </p:nvSpPr>
            <p:spPr>
              <a:xfrm>
                <a:off x="3264388" y="4470291"/>
                <a:ext cx="2099421" cy="8318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sSup>
                            <m:sSup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p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num>
                        <m:den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→</m:t>
                          </m:r>
                          <m:sSup>
                            <m:sSupPr>
                              <m:ctrlP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p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264388" y="4470291"/>
                <a:ext cx="2099421" cy="831894"/>
              </a:xfrm>
              <a:prstGeom prst="rect">
                <a:avLst/>
              </a:prstGeom>
              <a:blipFill rotWithShape="0"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文本框 9"/>
          <p:cNvSpPr txBox="1"/>
          <p:nvPr/>
        </p:nvSpPr>
        <p:spPr>
          <a:xfrm>
            <a:off x="6059324" y="2671140"/>
            <a:ext cx="59984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ym typeface="Symbol" panose="05050102010706020507" pitchFamily="18" charset="2"/>
              </a:rPr>
              <a:t>(</a:t>
            </a:r>
            <a:r>
              <a:rPr lang="zh-CN" altLang="en-US" sz="2800" dirty="0">
                <a:sym typeface="Symbol" panose="05050102010706020507" pitchFamily="18" charset="2"/>
              </a:rPr>
              <a:t></a:t>
            </a:r>
            <a:r>
              <a:rPr lang="en-US" altLang="zh-CN" sz="2800" dirty="0">
                <a:sym typeface="Symbol" panose="05050102010706020507" pitchFamily="18" charset="2"/>
              </a:rPr>
              <a:t>)</a:t>
            </a:r>
            <a:endParaRPr lang="zh-CN" altLang="en-US" sz="2800" dirty="0"/>
          </a:p>
        </p:txBody>
      </p:sp>
    </p:spTree>
    <p:extLst>
      <p:ext uri="{BB962C8B-B14F-4D97-AF65-F5344CB8AC3E}">
        <p14:creationId xmlns:p14="http://schemas.microsoft.com/office/powerpoint/2010/main" val="379074463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Eager evaluation rules (small-step)</a:t>
            </a:r>
            <a:endParaRPr lang="zh-CN" alt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文本框 7"/>
              <p:cNvSpPr txBox="1"/>
              <p:nvPr/>
            </p:nvSpPr>
            <p:spPr>
              <a:xfrm>
                <a:off x="3176159" y="3453435"/>
                <a:ext cx="2099421" cy="831894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sSup>
                            <m:sSupPr>
                              <m:ctrlP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p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num>
                        <m:den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→</m:t>
                          </m:r>
                          <m:sSup>
                            <m:sSupPr>
                              <m:ctrlP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  <m:sup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</m:den>
                      </m:f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8" name="文本框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3176159" y="3453435"/>
                <a:ext cx="2099421" cy="831894"/>
              </a:xfrm>
              <a:prstGeom prst="rect">
                <a:avLst/>
              </a:prstGeom>
              <a:blipFill rotWithShape="0">
                <a:blip r:embed="rId2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  <p:grpSp>
        <p:nvGrpSpPr>
          <p:cNvPr id="3" name="组合 2"/>
          <p:cNvGrpSpPr/>
          <p:nvPr/>
        </p:nvGrpSpPr>
        <p:grpSpPr>
          <a:xfrm>
            <a:off x="1803029" y="2069523"/>
            <a:ext cx="5537941" cy="740178"/>
            <a:chOff x="2575180" y="2671140"/>
            <a:chExt cx="5537941" cy="740178"/>
          </a:xfrm>
        </p:grpSpPr>
        <mc:AlternateContent xmlns:mc="http://schemas.openxmlformats.org/markup-compatibility/2006" xmlns:a14="http://schemas.microsoft.com/office/drawing/2010/main">
          <mc:Choice Requires="a14">
            <p:sp>
              <p:nvSpPr>
                <p:cNvPr id="6" name="文本框 5"/>
                <p:cNvSpPr txBox="1"/>
                <p:nvPr/>
              </p:nvSpPr>
              <p:spPr>
                <a:xfrm>
                  <a:off x="2575180" y="2749662"/>
                  <a:ext cx="4845685" cy="661656"/>
                </a:xfrm>
                <a:prstGeom prst="rect">
                  <a:avLst/>
                </a:prstGeom>
                <a:noFill/>
              </p:spPr>
              <p:txBody>
                <a:bodyPr wrap="none" lIns="0" tIns="0" rIns="0" bIns="0" rtlCol="0">
                  <a:spAutoFit/>
                </a:bodyPr>
                <a:lstStyle/>
                <a:p>
                  <a:pPr/>
                  <a14:m>
                    <m:oMathPara xmlns:m="http://schemas.openxmlformats.org/officeDocument/2006/math">
                      <m:oMath>
                        <m:f>
                          <m:fPr>
                            <m:ctrlPr>
                              <a:rPr lang="en-US" altLang="zh-CN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</m:num>
                          <m:den>
                            <m:d>
                              <m:dPr>
                                <m:ctrlPr>
                                  <a:rPr lang="zh-CN" altLang="en-US" sz="28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m:rPr>
                                    <m:sty m:val="p"/>
                                  </m:rPr>
                                  <a:rPr lang="zh-CN" altLang="en-US" sz="280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λ</m:t>
                                </m:r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𝑥</m:t>
                                </m:r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.</m:t>
                                </m:r>
                                <m:r>
                                  <a:rPr lang="en-US" altLang="zh-CN" sz="28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𝑀</m:t>
                                </m:r>
                              </m:e>
                            </m:d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 </m:t>
                            </m:r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r>
                              <m:rPr>
                                <m:sty m:val="p"/>
                              </m:rPr>
                              <a:rPr lang="zh-CN" altLang="en-US" sz="28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λ</m:t>
                            </m:r>
                            <m:r>
                              <m:rPr>
                                <m:sty m:val="p"/>
                              </m:rPr>
                              <a:rPr lang="en-US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y</m:t>
                            </m:r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→</m:t>
                            </m:r>
                            <m:r>
                              <a:rPr lang="en-US" altLang="zh-CN" sz="28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𝑀</m:t>
                            </m:r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[(</m:t>
                            </m:r>
                            <m:r>
                              <m:rPr>
                                <m:sty m:val="p"/>
                              </m:rPr>
                              <a:rPr lang="zh-CN" altLang="en-US" sz="280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λ</m:t>
                            </m:r>
                            <m:r>
                              <m:rPr>
                                <m:sty m:val="p"/>
                              </m:rPr>
                              <a:rPr lang="en-US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y</m:t>
                            </m:r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.</m:t>
                            </m:r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𝑁</m:t>
                            </m:r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)/</m:t>
                            </m:r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altLang="zh-CN" sz="28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]</m:t>
                            </m:r>
                          </m:den>
                        </m:f>
                      </m:oMath>
                    </m:oMathPara>
                  </a14:m>
                  <a:endParaRPr lang="zh-CN" altLang="en-US" sz="2800" dirty="0"/>
                </a:p>
              </p:txBody>
            </p:sp>
          </mc:Choice>
          <mc:Fallback xmlns="">
            <p:sp>
              <p:nvSpPr>
                <p:cNvPr id="6" name="文本框 5"/>
                <p:cNvSpPr txBox="1">
                  <a:spLocks noRot="1" noChangeAspect="1" noMove="1" noResize="1" noEditPoints="1" noAdjustHandles="1" noChangeArrowheads="1" noChangeShapeType="1" noTextEdit="1"/>
                </p:cNvSpPr>
                <p:nvPr/>
              </p:nvSpPr>
              <p:spPr>
                <a:xfrm>
                  <a:off x="2575180" y="2749662"/>
                  <a:ext cx="4845685" cy="661656"/>
                </a:xfrm>
                <a:prstGeom prst="rect">
                  <a:avLst/>
                </a:prstGeom>
                <a:blipFill rotWithShape="0">
                  <a:blip r:embed="rId3"/>
                  <a:stretch>
                    <a:fillRect/>
                  </a:stretch>
                </a:blipFill>
              </p:spPr>
              <p:txBody>
                <a:bodyPr/>
                <a:lstStyle/>
                <a:p>
                  <a:r>
                    <a:rPr lang="zh-CN" altLang="en-US">
                      <a:noFill/>
                    </a:rPr>
                    <a:t> </a:t>
                  </a:r>
                </a:p>
              </p:txBody>
            </p:sp>
          </mc:Fallback>
        </mc:AlternateContent>
        <p:sp>
          <p:nvSpPr>
            <p:cNvPr id="10" name="文本框 9"/>
            <p:cNvSpPr txBox="1"/>
            <p:nvPr/>
          </p:nvSpPr>
          <p:spPr>
            <a:xfrm>
              <a:off x="7513277" y="2671140"/>
              <a:ext cx="599844" cy="523220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altLang="zh-CN" sz="2800" dirty="0">
                  <a:sym typeface="Symbol" panose="05050102010706020507" pitchFamily="18" charset="2"/>
                </a:rPr>
                <a:t>(</a:t>
              </a:r>
              <a:r>
                <a:rPr lang="zh-CN" altLang="en-US" sz="2800" dirty="0">
                  <a:sym typeface="Symbol" panose="05050102010706020507" pitchFamily="18" charset="2"/>
                </a:rPr>
                <a:t></a:t>
              </a:r>
              <a:r>
                <a:rPr lang="en-US" altLang="zh-CN" sz="2800" dirty="0">
                  <a:sym typeface="Symbol" panose="05050102010706020507" pitchFamily="18" charset="2"/>
                </a:rPr>
                <a:t>)</a:t>
              </a:r>
              <a:endParaRPr lang="zh-CN" altLang="en-US" sz="2800" dirty="0"/>
            </a:p>
          </p:txBody>
        </p:sp>
      </p:grp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文本框 6"/>
              <p:cNvSpPr txBox="1"/>
              <p:nvPr/>
            </p:nvSpPr>
            <p:spPr>
              <a:xfrm>
                <a:off x="2419222" y="4929064"/>
                <a:ext cx="3691843" cy="910955"/>
              </a:xfrm>
              <a:prstGeom prst="rect">
                <a:avLst/>
              </a:prstGeom>
              <a:noFill/>
            </p:spPr>
            <p:txBody>
              <a:bodyPr wrap="none" lIns="0" tIns="0" rIns="0" bIns="0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>
                      <m:f>
                        <m:fPr>
                          <m:ctrlP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→</m:t>
                          </m:r>
                          <m:sSup>
                            <m:sSupPr>
                              <m:ctrlP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altLang="zh-CN" sz="28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𝑁</m:t>
                              </m:r>
                            </m:e>
                            <m:sup>
                              <m:r>
                                <a:rPr lang="en-US" altLang="zh-CN" sz="2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′</m:t>
                              </m:r>
                            </m:sup>
                          </m:sSup>
                        </m:num>
                        <m:den>
                          <m:d>
                            <m:dPr>
                              <m:ctrlPr>
                                <a:rPr lang="zh-CN" altLang="en-US" sz="28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m:rPr>
                                  <m:sty m:val="p"/>
                                </m:rPr>
                                <a:rPr lang="zh-CN" altLang="en-US" sz="280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λ</m:t>
                              </m:r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.</m:t>
                              </m:r>
                              <m:r>
                                <a:rPr lang="en-US" altLang="zh-CN" sz="2800" i="1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𝑀</m:t>
                              </m:r>
                            </m:e>
                          </m:d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 →(</m:t>
                          </m:r>
                          <m:r>
                            <m:rPr>
                              <m:sty m:val="p"/>
                            </m:rPr>
                            <a:rPr lang="zh-CN" altLang="en-US" sz="280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λ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𝑥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.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𝑀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) </m:t>
                          </m:r>
                          <m:r>
                            <a:rPr lang="en-US" altLang="zh-CN" sz="2800" i="1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𝑁</m:t>
                          </m:r>
                          <m:r>
                            <a:rPr lang="en-US" altLang="zh-CN" sz="28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′</m:t>
                          </m:r>
                        </m:den>
                      </m:f>
                    </m:oMath>
                  </m:oMathPara>
                </a14:m>
                <a:endParaRPr lang="zh-CN" altLang="en-US" sz="2800" dirty="0"/>
              </a:p>
            </p:txBody>
          </p:sp>
        </mc:Choice>
        <mc:Fallback xmlns="">
          <p:sp>
            <p:nvSpPr>
              <p:cNvPr id="7" name="文本框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19222" y="4929064"/>
                <a:ext cx="3691843" cy="910955"/>
              </a:xfrm>
              <a:prstGeom prst="rect">
                <a:avLst/>
              </a:prstGeom>
              <a:blipFill rotWithShape="0"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zh-CN" alt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799680260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Main points till now</a:t>
            </a:r>
            <a:endParaRPr lang="zh-CN" altLang="en-US" dirty="0"/>
          </a:p>
        </p:txBody>
      </p:sp>
      <p:sp>
        <p:nvSpPr>
          <p:cNvPr id="4" name="内容占位符 3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Syntax: notation for defining functions</a:t>
            </a:r>
          </a:p>
          <a:p>
            <a:pPr marL="0" lvl="1" indent="0">
              <a:spcBef>
                <a:spcPts val="1200"/>
              </a:spcBef>
              <a:buNone/>
            </a:pPr>
            <a:r>
              <a:rPr lang="en-US" altLang="zh-CN" dirty="0">
                <a:sym typeface="Symbol" panose="05050102010706020507" pitchFamily="18" charset="2"/>
              </a:rPr>
              <a:t>                       (Terms)  M, N  ::=  x  |  x. M  |  M N</a:t>
            </a:r>
            <a:endParaRPr lang="en-US" altLang="zh-CN" dirty="0"/>
          </a:p>
          <a:p>
            <a:pPr>
              <a:spcBef>
                <a:spcPts val="1800"/>
              </a:spcBef>
            </a:pPr>
            <a:r>
              <a:rPr lang="en-US" altLang="zh-CN" dirty="0"/>
              <a:t>Semantics (reduction rules)</a:t>
            </a:r>
          </a:p>
          <a:p>
            <a:pPr marL="457200" lvl="1" indent="0">
              <a:spcBef>
                <a:spcPts val="1200"/>
              </a:spcBef>
              <a:buNone/>
            </a:pPr>
            <a:r>
              <a:rPr lang="en-US" altLang="zh-CN" dirty="0">
                <a:sym typeface="Symbol" panose="05050102010706020507" pitchFamily="18" charset="2"/>
              </a:rPr>
              <a:t>                (x. M) N        M[N/x]      ()</a:t>
            </a:r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Next: programming in </a:t>
            </a:r>
            <a:r>
              <a:rPr lang="en-US" altLang="zh-CN" dirty="0">
                <a:sym typeface="Symbol" panose="05050102010706020507" pitchFamily="18" charset="2"/>
              </a:rPr>
              <a:t>-calculus</a:t>
            </a:r>
          </a:p>
          <a:p>
            <a:pPr lvl="1"/>
            <a:r>
              <a:rPr lang="en-US" altLang="zh-CN" dirty="0">
                <a:sym typeface="Symbol" panose="05050102010706020507" pitchFamily="18" charset="2"/>
              </a:rPr>
              <a:t>Encoding 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data </a:t>
            </a:r>
            <a:r>
              <a:rPr lang="en-US" altLang="zh-CN" dirty="0">
                <a:sym typeface="Symbol" panose="05050102010706020507" pitchFamily="18" charset="2"/>
              </a:rPr>
              <a:t>and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 operators </a:t>
            </a:r>
            <a:r>
              <a:rPr lang="en-US" altLang="zh-CN" dirty="0">
                <a:sym typeface="Symbol" panose="05050102010706020507" pitchFamily="18" charset="2"/>
              </a:rPr>
              <a:t>in “pure” -calculus (without adding any additional syntax)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49152310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Programming in </a:t>
            </a:r>
            <a:r>
              <a:rPr lang="en-US" altLang="zh-CN" dirty="0">
                <a:sym typeface="Symbol" panose="05050102010706020507" pitchFamily="18" charset="2"/>
              </a:rPr>
              <a:t>-c</a:t>
            </a:r>
            <a:r>
              <a:rPr lang="en-US" altLang="zh-CN" dirty="0"/>
              <a:t>alculus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Encoding Boolean values and operators</a:t>
            </a:r>
          </a:p>
          <a:p>
            <a:pPr lvl="1">
              <a:spcBef>
                <a:spcPts val="1200"/>
              </a:spcBef>
            </a:pPr>
            <a:r>
              <a:rPr lang="en-US" altLang="zh-CN" dirty="0"/>
              <a:t>True  </a:t>
            </a:r>
            <a:r>
              <a:rPr lang="en-US" altLang="zh-CN" dirty="0">
                <a:sym typeface="Symbol" panose="05050102010706020507" pitchFamily="18" charset="2"/>
              </a:rPr>
              <a:t>  x. y. x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False    x. y. y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143543082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Programming in </a:t>
            </a:r>
            <a:r>
              <a:rPr lang="en-US" altLang="zh-CN" dirty="0">
                <a:sym typeface="Symbol" panose="05050102010706020507" pitchFamily="18" charset="2"/>
              </a:rPr>
              <a:t>-c</a:t>
            </a:r>
            <a:r>
              <a:rPr lang="en-US" altLang="zh-CN" dirty="0"/>
              <a:t>alculus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Encoding Boolean values and operators</a:t>
            </a:r>
          </a:p>
          <a:p>
            <a:pPr lvl="1">
              <a:spcBef>
                <a:spcPts val="1200"/>
              </a:spcBef>
            </a:pPr>
            <a:r>
              <a:rPr lang="en-US" altLang="zh-CN" dirty="0"/>
              <a:t>True  </a:t>
            </a:r>
            <a:r>
              <a:rPr lang="en-US" altLang="zh-CN" dirty="0">
                <a:sym typeface="Symbol" panose="05050102010706020507" pitchFamily="18" charset="2"/>
              </a:rPr>
              <a:t>  x. y. x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False    x. y. y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not  </a:t>
            </a:r>
          </a:p>
          <a:p>
            <a:pPr lvl="1">
              <a:spcBef>
                <a:spcPts val="1200"/>
              </a:spcBef>
            </a:pPr>
            <a:endParaRPr lang="en-US" altLang="zh-CN" dirty="0">
              <a:sym typeface="Symbol" panose="05050102010706020507" pitchFamily="18" charset="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19422959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Programming in </a:t>
            </a:r>
            <a:r>
              <a:rPr lang="en-US" altLang="zh-CN" dirty="0">
                <a:sym typeface="Symbol" panose="05050102010706020507" pitchFamily="18" charset="2"/>
              </a:rPr>
              <a:t>-c</a:t>
            </a:r>
            <a:r>
              <a:rPr lang="en-US" altLang="zh-CN" dirty="0"/>
              <a:t>alculus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Encoding Boolean values and operators</a:t>
            </a:r>
          </a:p>
          <a:p>
            <a:pPr lvl="1">
              <a:spcBef>
                <a:spcPts val="1200"/>
              </a:spcBef>
            </a:pPr>
            <a:r>
              <a:rPr lang="en-US" altLang="zh-CN" dirty="0"/>
              <a:t>True  </a:t>
            </a:r>
            <a:r>
              <a:rPr lang="en-US" altLang="zh-CN" dirty="0">
                <a:sym typeface="Symbol" panose="05050102010706020507" pitchFamily="18" charset="2"/>
              </a:rPr>
              <a:t>  x. y. x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False    x. y. y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not    b. b False True</a:t>
            </a:r>
          </a:p>
          <a:p>
            <a:pPr lvl="1">
              <a:spcBef>
                <a:spcPts val="1200"/>
              </a:spcBef>
            </a:pPr>
            <a:endParaRPr lang="en-US" altLang="zh-CN" dirty="0">
              <a:sym typeface="Symbol" panose="05050102010706020507" pitchFamily="18" charset="2"/>
            </a:endParaRPr>
          </a:p>
          <a:p>
            <a:endParaRPr lang="zh-CN" altLang="en-US" dirty="0"/>
          </a:p>
        </p:txBody>
      </p:sp>
      <p:sp>
        <p:nvSpPr>
          <p:cNvPr id="6" name="圆角矩形标注 5"/>
          <p:cNvSpPr/>
          <p:nvPr/>
        </p:nvSpPr>
        <p:spPr>
          <a:xfrm>
            <a:off x="5173577" y="2486109"/>
            <a:ext cx="2827422" cy="3030370"/>
          </a:xfrm>
          <a:prstGeom prst="wedgeRoundRectCallout">
            <a:avLst>
              <a:gd name="adj1" fmla="val -81959"/>
              <a:gd name="adj2" fmla="val -14894"/>
              <a:gd name="adj3" fmla="val 16667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dirty="0">
                <a:solidFill>
                  <a:schemeClr val="tx1"/>
                </a:solidFill>
              </a:rPr>
              <a:t>not True </a:t>
            </a:r>
          </a:p>
          <a:p>
            <a:r>
              <a:rPr lang="en-US" altLang="zh-CN" sz="2400" dirty="0">
                <a:solidFill>
                  <a:schemeClr val="tx1"/>
                </a:solidFill>
                <a:sym typeface="Symbol" panose="05050102010706020507" pitchFamily="18" charset="2"/>
              </a:rPr>
              <a:t> True False True</a:t>
            </a:r>
            <a:endParaRPr lang="en-US" altLang="zh-CN" sz="2400" dirty="0">
              <a:solidFill>
                <a:schemeClr val="tx1"/>
              </a:solidFill>
            </a:endParaRPr>
          </a:p>
          <a:p>
            <a:r>
              <a:rPr lang="en-US" altLang="zh-CN" sz="2400" dirty="0">
                <a:solidFill>
                  <a:schemeClr val="tx1"/>
                </a:solidFill>
                <a:sym typeface="Symbol" panose="05050102010706020507" pitchFamily="18" charset="2"/>
              </a:rPr>
              <a:t> False</a:t>
            </a:r>
            <a:endParaRPr lang="zh-CN" altLang="en-US" sz="2400" dirty="0">
              <a:solidFill>
                <a:schemeClr val="tx1"/>
              </a:solidFill>
            </a:endParaRPr>
          </a:p>
          <a:p>
            <a:endParaRPr lang="en-US" altLang="zh-CN" sz="2400" dirty="0">
              <a:solidFill>
                <a:schemeClr val="tx1"/>
              </a:solidFill>
              <a:sym typeface="Symbol" panose="05050102010706020507" pitchFamily="18" charset="2"/>
            </a:endParaRPr>
          </a:p>
          <a:p>
            <a:r>
              <a:rPr lang="en-US" altLang="zh-CN" sz="2400" dirty="0">
                <a:solidFill>
                  <a:schemeClr val="tx1"/>
                </a:solidFill>
                <a:sym typeface="Symbol" panose="05050102010706020507" pitchFamily="18" charset="2"/>
              </a:rPr>
              <a:t>not False</a:t>
            </a:r>
          </a:p>
          <a:p>
            <a:r>
              <a:rPr lang="en-US" altLang="zh-CN" sz="2400" dirty="0">
                <a:solidFill>
                  <a:schemeClr val="tx1"/>
                </a:solidFill>
                <a:sym typeface="Symbol" panose="05050102010706020507" pitchFamily="18" charset="2"/>
              </a:rPr>
              <a:t> False </a:t>
            </a:r>
            <a:r>
              <a:rPr lang="en-US" altLang="zh-CN" sz="2400" dirty="0" err="1">
                <a:solidFill>
                  <a:schemeClr val="tx1"/>
                </a:solidFill>
                <a:sym typeface="Symbol" panose="05050102010706020507" pitchFamily="18" charset="2"/>
              </a:rPr>
              <a:t>False</a:t>
            </a:r>
            <a:r>
              <a:rPr lang="en-US" altLang="zh-CN" sz="2400" dirty="0">
                <a:solidFill>
                  <a:schemeClr val="tx1"/>
                </a:solidFill>
                <a:sym typeface="Symbol" panose="05050102010706020507" pitchFamily="18" charset="2"/>
              </a:rPr>
              <a:t> True</a:t>
            </a:r>
          </a:p>
          <a:p>
            <a:r>
              <a:rPr lang="en-US" altLang="zh-CN" sz="2400" dirty="0">
                <a:solidFill>
                  <a:schemeClr val="tx1"/>
                </a:solidFill>
                <a:sym typeface="Symbol" panose="05050102010706020507" pitchFamily="18" charset="2"/>
              </a:rPr>
              <a:t> True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85034410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</p:bld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Programming in </a:t>
            </a:r>
            <a:r>
              <a:rPr lang="en-US" altLang="zh-CN" dirty="0">
                <a:sym typeface="Symbol" panose="05050102010706020507" pitchFamily="18" charset="2"/>
              </a:rPr>
              <a:t>-c</a:t>
            </a:r>
            <a:r>
              <a:rPr lang="en-US" altLang="zh-CN" dirty="0"/>
              <a:t>alculus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Encoding Boolean values and operators</a:t>
            </a:r>
          </a:p>
          <a:p>
            <a:pPr lvl="1">
              <a:spcBef>
                <a:spcPts val="1200"/>
              </a:spcBef>
            </a:pPr>
            <a:r>
              <a:rPr lang="en-US" altLang="zh-CN" dirty="0"/>
              <a:t>True  </a:t>
            </a:r>
            <a:r>
              <a:rPr lang="en-US" altLang="zh-CN" dirty="0">
                <a:sym typeface="Symbol" panose="05050102010706020507" pitchFamily="18" charset="2"/>
              </a:rPr>
              <a:t>  x. y. x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False    x. y. y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not    b. b False True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and  </a:t>
            </a:r>
          </a:p>
          <a:p>
            <a:pPr lvl="1">
              <a:spcBef>
                <a:spcPts val="1200"/>
              </a:spcBef>
            </a:pPr>
            <a:endParaRPr lang="en-US" altLang="zh-CN" dirty="0">
              <a:sym typeface="Symbol" panose="05050102010706020507" pitchFamily="18" charset="2"/>
            </a:endParaRP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779119547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Programming in </a:t>
            </a:r>
            <a:r>
              <a:rPr lang="en-US" altLang="zh-CN" dirty="0">
                <a:sym typeface="Symbol" panose="05050102010706020507" pitchFamily="18" charset="2"/>
              </a:rPr>
              <a:t>-c</a:t>
            </a:r>
            <a:r>
              <a:rPr lang="en-US" altLang="zh-CN" dirty="0"/>
              <a:t>alculus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Encoding Boolean values and operators</a:t>
            </a:r>
          </a:p>
          <a:p>
            <a:pPr lvl="1">
              <a:spcBef>
                <a:spcPts val="1200"/>
              </a:spcBef>
            </a:pPr>
            <a:r>
              <a:rPr lang="en-US" altLang="zh-CN" dirty="0"/>
              <a:t>True  </a:t>
            </a:r>
            <a:r>
              <a:rPr lang="en-US" altLang="zh-CN" dirty="0">
                <a:sym typeface="Symbol" panose="05050102010706020507" pitchFamily="18" charset="2"/>
              </a:rPr>
              <a:t>  x. y. x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False    x. y. y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not    b. b False True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and    b. b’. b b’ False</a:t>
            </a:r>
          </a:p>
          <a:p>
            <a:pPr lvl="1">
              <a:spcBef>
                <a:spcPts val="1200"/>
              </a:spcBef>
            </a:pPr>
            <a:endParaRPr lang="en-US" altLang="zh-CN" dirty="0">
              <a:sym typeface="Symbol" panose="05050102010706020507" pitchFamily="18" charset="2"/>
            </a:endParaRPr>
          </a:p>
          <a:p>
            <a:endParaRPr lang="zh-CN" altLang="en-US" dirty="0"/>
          </a:p>
        </p:txBody>
      </p:sp>
      <p:sp>
        <p:nvSpPr>
          <p:cNvPr id="4" name="圆角矩形标注 3"/>
          <p:cNvSpPr/>
          <p:nvPr/>
        </p:nvSpPr>
        <p:spPr>
          <a:xfrm>
            <a:off x="5257800" y="2991435"/>
            <a:ext cx="2490537" cy="3030370"/>
          </a:xfrm>
          <a:prstGeom prst="wedgeRoundRectCallout">
            <a:avLst>
              <a:gd name="adj1" fmla="val -78913"/>
              <a:gd name="adj2" fmla="val -16086"/>
              <a:gd name="adj3" fmla="val 16667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dirty="0">
                <a:solidFill>
                  <a:schemeClr val="tx1"/>
                </a:solidFill>
              </a:rPr>
              <a:t>and True b </a:t>
            </a:r>
          </a:p>
          <a:p>
            <a:r>
              <a:rPr lang="en-US" altLang="zh-CN" sz="2400" dirty="0">
                <a:solidFill>
                  <a:schemeClr val="tx1"/>
                </a:solidFill>
                <a:sym typeface="Symbol" panose="05050102010706020507" pitchFamily="18" charset="2"/>
              </a:rPr>
              <a:t>* True b False</a:t>
            </a:r>
            <a:endParaRPr lang="en-US" altLang="zh-CN" sz="2400" dirty="0">
              <a:solidFill>
                <a:schemeClr val="tx1"/>
              </a:solidFill>
            </a:endParaRPr>
          </a:p>
          <a:p>
            <a:r>
              <a:rPr lang="en-US" altLang="zh-CN" sz="2400" dirty="0">
                <a:solidFill>
                  <a:schemeClr val="tx1"/>
                </a:solidFill>
                <a:sym typeface="Symbol" panose="05050102010706020507" pitchFamily="18" charset="2"/>
              </a:rPr>
              <a:t> b</a:t>
            </a:r>
            <a:endParaRPr lang="zh-CN" altLang="en-US" sz="2400" dirty="0">
              <a:solidFill>
                <a:schemeClr val="tx1"/>
              </a:solidFill>
            </a:endParaRPr>
          </a:p>
          <a:p>
            <a:endParaRPr lang="en-US" altLang="zh-CN" sz="2400" dirty="0">
              <a:solidFill>
                <a:schemeClr val="tx1"/>
              </a:solidFill>
              <a:sym typeface="Symbol" panose="05050102010706020507" pitchFamily="18" charset="2"/>
            </a:endParaRPr>
          </a:p>
          <a:p>
            <a:r>
              <a:rPr lang="en-US" altLang="zh-CN" sz="2400" dirty="0">
                <a:solidFill>
                  <a:schemeClr val="tx1"/>
                </a:solidFill>
                <a:sym typeface="Symbol" panose="05050102010706020507" pitchFamily="18" charset="2"/>
              </a:rPr>
              <a:t>and False b </a:t>
            </a:r>
          </a:p>
          <a:p>
            <a:r>
              <a:rPr lang="en-US" altLang="zh-CN" sz="2400" dirty="0">
                <a:solidFill>
                  <a:schemeClr val="tx1"/>
                </a:solidFill>
                <a:sym typeface="Symbol" panose="05050102010706020507" pitchFamily="18" charset="2"/>
              </a:rPr>
              <a:t>* False b False</a:t>
            </a:r>
          </a:p>
          <a:p>
            <a:r>
              <a:rPr lang="en-US" altLang="zh-CN" sz="2400" dirty="0">
                <a:solidFill>
                  <a:schemeClr val="tx1"/>
                </a:solidFill>
                <a:sym typeface="Symbol" panose="05050102010706020507" pitchFamily="18" charset="2"/>
              </a:rPr>
              <a:t> False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67697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Programming in </a:t>
            </a:r>
            <a:r>
              <a:rPr lang="en-US" altLang="zh-CN" dirty="0">
                <a:sym typeface="Symbol" panose="05050102010706020507" pitchFamily="18" charset="2"/>
              </a:rPr>
              <a:t>-c</a:t>
            </a:r>
            <a:r>
              <a:rPr lang="en-US" altLang="zh-CN" dirty="0"/>
              <a:t>alculus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Encoding Boolean values and operators</a:t>
            </a:r>
          </a:p>
          <a:p>
            <a:pPr lvl="1">
              <a:spcBef>
                <a:spcPts val="1200"/>
              </a:spcBef>
            </a:pPr>
            <a:r>
              <a:rPr lang="en-US" altLang="zh-CN" dirty="0"/>
              <a:t>True  </a:t>
            </a:r>
            <a:r>
              <a:rPr lang="en-US" altLang="zh-CN" dirty="0">
                <a:sym typeface="Symbol" panose="05050102010706020507" pitchFamily="18" charset="2"/>
              </a:rPr>
              <a:t>  x. y. x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False    x. y. y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not    b. b False True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and    b. b’. b </a:t>
            </a:r>
            <a:r>
              <a:rPr lang="en-US" altLang="zh-CN" dirty="0" err="1">
                <a:sym typeface="Symbol" panose="05050102010706020507" pitchFamily="18" charset="2"/>
              </a:rPr>
              <a:t>b</a:t>
            </a:r>
            <a:r>
              <a:rPr lang="en-US" altLang="zh-CN" dirty="0">
                <a:sym typeface="Symbol" panose="05050102010706020507" pitchFamily="18" charset="2"/>
              </a:rPr>
              <a:t>’ False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or  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70236863"/>
      </p:ext>
    </p:extLst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Programming in </a:t>
            </a:r>
            <a:r>
              <a:rPr lang="en-US" altLang="zh-CN" dirty="0">
                <a:sym typeface="Symbol" panose="05050102010706020507" pitchFamily="18" charset="2"/>
              </a:rPr>
              <a:t>-c</a:t>
            </a:r>
            <a:r>
              <a:rPr lang="en-US" altLang="zh-CN" dirty="0"/>
              <a:t>alculus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Encoding Boolean values and operators</a:t>
            </a:r>
          </a:p>
          <a:p>
            <a:pPr lvl="1">
              <a:spcBef>
                <a:spcPts val="1200"/>
              </a:spcBef>
            </a:pPr>
            <a:r>
              <a:rPr lang="en-US" altLang="zh-CN" dirty="0"/>
              <a:t>True  </a:t>
            </a:r>
            <a:r>
              <a:rPr lang="en-US" altLang="zh-CN" dirty="0">
                <a:sym typeface="Symbol" panose="05050102010706020507" pitchFamily="18" charset="2"/>
              </a:rPr>
              <a:t>  x. y. x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False    x. y. y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not    b. b False True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and    b. b’. b </a:t>
            </a:r>
            <a:r>
              <a:rPr lang="en-US" altLang="zh-CN" dirty="0" err="1">
                <a:sym typeface="Symbol" panose="05050102010706020507" pitchFamily="18" charset="2"/>
              </a:rPr>
              <a:t>b</a:t>
            </a:r>
            <a:r>
              <a:rPr lang="en-US" altLang="zh-CN" dirty="0">
                <a:sym typeface="Symbol" panose="05050102010706020507" pitchFamily="18" charset="2"/>
              </a:rPr>
              <a:t>’ False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or    b. b’. b True b’</a:t>
            </a:r>
          </a:p>
          <a:p>
            <a:pPr lvl="1">
              <a:spcBef>
                <a:spcPts val="1200"/>
              </a:spcBef>
            </a:pPr>
            <a:endParaRPr lang="en-US" altLang="zh-CN" dirty="0">
              <a:sym typeface="Symbol" panose="05050102010706020507" pitchFamily="18" charset="2"/>
            </a:endParaRPr>
          </a:p>
          <a:p>
            <a:endParaRPr lang="zh-CN" altLang="en-US" dirty="0"/>
          </a:p>
        </p:txBody>
      </p:sp>
      <p:sp>
        <p:nvSpPr>
          <p:cNvPr id="5" name="圆角矩形标注 4"/>
          <p:cNvSpPr/>
          <p:nvPr/>
        </p:nvSpPr>
        <p:spPr>
          <a:xfrm>
            <a:off x="5132136" y="3299577"/>
            <a:ext cx="2490537" cy="2877386"/>
          </a:xfrm>
          <a:prstGeom prst="wedgeRoundRectCallout">
            <a:avLst>
              <a:gd name="adj1" fmla="val -83744"/>
              <a:gd name="adj2" fmla="val -8437"/>
              <a:gd name="adj3" fmla="val 16667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dirty="0">
                <a:solidFill>
                  <a:schemeClr val="tx1"/>
                </a:solidFill>
              </a:rPr>
              <a:t>or True b </a:t>
            </a:r>
          </a:p>
          <a:p>
            <a:r>
              <a:rPr lang="en-US" altLang="zh-CN" sz="2400" dirty="0">
                <a:solidFill>
                  <a:schemeClr val="tx1"/>
                </a:solidFill>
                <a:sym typeface="Symbol" panose="05050102010706020507" pitchFamily="18" charset="2"/>
              </a:rPr>
              <a:t>* True </a:t>
            </a:r>
            <a:r>
              <a:rPr lang="en-US" altLang="zh-CN" sz="2400" dirty="0" err="1">
                <a:solidFill>
                  <a:schemeClr val="tx1"/>
                </a:solidFill>
                <a:sym typeface="Symbol" panose="05050102010706020507" pitchFamily="18" charset="2"/>
              </a:rPr>
              <a:t>True</a:t>
            </a:r>
            <a:r>
              <a:rPr lang="en-US" altLang="zh-CN" sz="2400" dirty="0">
                <a:solidFill>
                  <a:schemeClr val="tx1"/>
                </a:solidFill>
                <a:sym typeface="Symbol" panose="05050102010706020507" pitchFamily="18" charset="2"/>
              </a:rPr>
              <a:t> b</a:t>
            </a:r>
            <a:endParaRPr lang="en-US" altLang="zh-CN" sz="2400" dirty="0">
              <a:solidFill>
                <a:schemeClr val="tx1"/>
              </a:solidFill>
            </a:endParaRPr>
          </a:p>
          <a:p>
            <a:r>
              <a:rPr lang="en-US" altLang="zh-CN" sz="2400" dirty="0">
                <a:solidFill>
                  <a:schemeClr val="tx1"/>
                </a:solidFill>
                <a:sym typeface="Symbol" panose="05050102010706020507" pitchFamily="18" charset="2"/>
              </a:rPr>
              <a:t> True</a:t>
            </a:r>
            <a:endParaRPr lang="zh-CN" altLang="en-US" sz="2400" dirty="0">
              <a:solidFill>
                <a:schemeClr val="tx1"/>
              </a:solidFill>
            </a:endParaRPr>
          </a:p>
          <a:p>
            <a:endParaRPr lang="en-US" altLang="zh-CN" sz="2400" dirty="0">
              <a:solidFill>
                <a:schemeClr val="tx1"/>
              </a:solidFill>
              <a:sym typeface="Symbol" panose="05050102010706020507" pitchFamily="18" charset="2"/>
            </a:endParaRPr>
          </a:p>
          <a:p>
            <a:r>
              <a:rPr lang="en-US" altLang="zh-CN" sz="2400" dirty="0">
                <a:solidFill>
                  <a:schemeClr val="tx1"/>
                </a:solidFill>
                <a:sym typeface="Symbol" panose="05050102010706020507" pitchFamily="18" charset="2"/>
              </a:rPr>
              <a:t>or False b </a:t>
            </a:r>
          </a:p>
          <a:p>
            <a:r>
              <a:rPr lang="en-US" altLang="zh-CN" sz="2400" dirty="0">
                <a:solidFill>
                  <a:schemeClr val="tx1"/>
                </a:solidFill>
                <a:sym typeface="Symbol" panose="05050102010706020507" pitchFamily="18" charset="2"/>
              </a:rPr>
              <a:t>* False True b</a:t>
            </a:r>
          </a:p>
          <a:p>
            <a:r>
              <a:rPr lang="en-US" altLang="zh-CN" sz="2400" dirty="0">
                <a:solidFill>
                  <a:schemeClr val="tx1"/>
                </a:solidFill>
                <a:sym typeface="Symbol" panose="05050102010706020507" pitchFamily="18" charset="2"/>
              </a:rPr>
              <a:t> b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943577882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Programming in </a:t>
            </a:r>
            <a:r>
              <a:rPr lang="en-US" altLang="zh-CN" dirty="0">
                <a:sym typeface="Symbol" panose="05050102010706020507" pitchFamily="18" charset="2"/>
              </a:rPr>
              <a:t>-c</a:t>
            </a:r>
            <a:r>
              <a:rPr lang="en-US" altLang="zh-CN" dirty="0"/>
              <a:t>alculus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Encoding Boolean values and operators</a:t>
            </a:r>
          </a:p>
          <a:p>
            <a:pPr lvl="1">
              <a:spcBef>
                <a:spcPts val="1200"/>
              </a:spcBef>
            </a:pPr>
            <a:r>
              <a:rPr lang="en-US" altLang="zh-CN" dirty="0"/>
              <a:t>True  </a:t>
            </a:r>
            <a:r>
              <a:rPr lang="en-US" altLang="zh-CN" dirty="0">
                <a:sym typeface="Symbol" panose="05050102010706020507" pitchFamily="18" charset="2"/>
              </a:rPr>
              <a:t>  x. y. x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False    x. y. y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not    b. b False True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and    b. b’. b </a:t>
            </a:r>
            <a:r>
              <a:rPr lang="en-US" altLang="zh-CN" dirty="0" err="1">
                <a:sym typeface="Symbol" panose="05050102010706020507" pitchFamily="18" charset="2"/>
              </a:rPr>
              <a:t>b</a:t>
            </a:r>
            <a:r>
              <a:rPr lang="en-US" altLang="zh-CN" dirty="0">
                <a:sym typeface="Symbol" panose="05050102010706020507" pitchFamily="18" charset="2"/>
              </a:rPr>
              <a:t>’ False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or    b. b’. b True b’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if b then M else N  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018252144"/>
      </p:ext>
    </p:extLst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Programming in </a:t>
            </a:r>
            <a:r>
              <a:rPr lang="en-US" altLang="zh-CN" dirty="0">
                <a:sym typeface="Symbol" panose="05050102010706020507" pitchFamily="18" charset="2"/>
              </a:rPr>
              <a:t>-c</a:t>
            </a:r>
            <a:r>
              <a:rPr lang="en-US" altLang="zh-CN" dirty="0"/>
              <a:t>alculus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Encoding Boolean values and operators</a:t>
            </a:r>
          </a:p>
          <a:p>
            <a:pPr lvl="1">
              <a:spcBef>
                <a:spcPts val="1200"/>
              </a:spcBef>
            </a:pPr>
            <a:r>
              <a:rPr lang="en-US" altLang="zh-CN" dirty="0"/>
              <a:t>True  </a:t>
            </a:r>
            <a:r>
              <a:rPr lang="en-US" altLang="zh-CN" dirty="0">
                <a:sym typeface="Symbol" panose="05050102010706020507" pitchFamily="18" charset="2"/>
              </a:rPr>
              <a:t>  x. y. x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False    x. y. y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not    b. b False True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and    b. b’. b </a:t>
            </a:r>
            <a:r>
              <a:rPr lang="en-US" altLang="zh-CN" dirty="0" err="1">
                <a:sym typeface="Symbol" panose="05050102010706020507" pitchFamily="18" charset="2"/>
              </a:rPr>
              <a:t>b</a:t>
            </a:r>
            <a:r>
              <a:rPr lang="en-US" altLang="zh-CN" dirty="0">
                <a:sym typeface="Symbol" panose="05050102010706020507" pitchFamily="18" charset="2"/>
              </a:rPr>
              <a:t>’ False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or    b. b’. b True b’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if b then M else N    b M N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3235655227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Programming in </a:t>
            </a:r>
            <a:r>
              <a:rPr lang="en-US" altLang="zh-CN" dirty="0">
                <a:sym typeface="Symbol" panose="05050102010706020507" pitchFamily="18" charset="2"/>
              </a:rPr>
              <a:t>-c</a:t>
            </a:r>
            <a:r>
              <a:rPr lang="en-US" altLang="zh-CN" dirty="0"/>
              <a:t>alculus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Encoding Boolean values and operators</a:t>
            </a:r>
          </a:p>
          <a:p>
            <a:pPr lvl="1">
              <a:spcBef>
                <a:spcPts val="1200"/>
              </a:spcBef>
            </a:pPr>
            <a:r>
              <a:rPr lang="en-US" altLang="zh-CN" dirty="0"/>
              <a:t>True  </a:t>
            </a:r>
            <a:r>
              <a:rPr lang="en-US" altLang="zh-CN" dirty="0">
                <a:sym typeface="Symbol" panose="05050102010706020507" pitchFamily="18" charset="2"/>
              </a:rPr>
              <a:t>  x. y. x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False    x. y. y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not    b. b False True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and    b. b’. b </a:t>
            </a:r>
            <a:r>
              <a:rPr lang="en-US" altLang="zh-CN" dirty="0" err="1">
                <a:sym typeface="Symbol" panose="05050102010706020507" pitchFamily="18" charset="2"/>
              </a:rPr>
              <a:t>b</a:t>
            </a:r>
            <a:r>
              <a:rPr lang="en-US" altLang="zh-CN" dirty="0">
                <a:sym typeface="Symbol" panose="05050102010706020507" pitchFamily="18" charset="2"/>
              </a:rPr>
              <a:t>’ False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or    b. b’. b True b’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if b then M else N    b M N 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not’    b. x. y. b y x</a:t>
            </a:r>
            <a:endParaRPr lang="zh-CN" altLang="en-US" dirty="0"/>
          </a:p>
        </p:txBody>
      </p:sp>
      <p:sp>
        <p:nvSpPr>
          <p:cNvPr id="6" name="圆角矩形标注 5"/>
          <p:cNvSpPr/>
          <p:nvPr/>
        </p:nvSpPr>
        <p:spPr>
          <a:xfrm>
            <a:off x="5329988" y="3146593"/>
            <a:ext cx="2827422" cy="3030370"/>
          </a:xfrm>
          <a:prstGeom prst="wedgeRoundRectCallout">
            <a:avLst>
              <a:gd name="adj1" fmla="val -83661"/>
              <a:gd name="adj2" fmla="val 28382"/>
              <a:gd name="adj3" fmla="val 16667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dirty="0">
                <a:solidFill>
                  <a:schemeClr val="tx1"/>
                </a:solidFill>
              </a:rPr>
              <a:t>not’ True </a:t>
            </a:r>
          </a:p>
          <a:p>
            <a:r>
              <a:rPr lang="en-US" altLang="zh-CN" sz="2400" dirty="0">
                <a:solidFill>
                  <a:schemeClr val="tx1"/>
                </a:solidFill>
                <a:sym typeface="Symbol" panose="05050102010706020507" pitchFamily="18" charset="2"/>
              </a:rPr>
              <a:t> 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x. y. </a:t>
            </a:r>
            <a:r>
              <a:rPr lang="en-US" altLang="zh-CN" sz="2400" dirty="0">
                <a:solidFill>
                  <a:schemeClr val="tx1"/>
                </a:solidFill>
                <a:sym typeface="Symbol" panose="05050102010706020507" pitchFamily="18" charset="2"/>
              </a:rPr>
              <a:t>True y x</a:t>
            </a:r>
            <a:endParaRPr lang="en-US" altLang="zh-CN" sz="2400" dirty="0">
              <a:solidFill>
                <a:schemeClr val="tx1"/>
              </a:solidFill>
            </a:endParaRPr>
          </a:p>
          <a:p>
            <a:r>
              <a:rPr lang="en-US" altLang="zh-CN" sz="2400" dirty="0">
                <a:solidFill>
                  <a:schemeClr val="tx1"/>
                </a:solidFill>
                <a:sym typeface="Symbol" panose="05050102010706020507" pitchFamily="18" charset="2"/>
              </a:rPr>
              <a:t> 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x. y. y = </a:t>
            </a:r>
            <a:r>
              <a:rPr lang="en-US" altLang="zh-CN" sz="2400" dirty="0">
                <a:solidFill>
                  <a:schemeClr val="tx1"/>
                </a:solidFill>
                <a:sym typeface="Symbol" panose="05050102010706020507" pitchFamily="18" charset="2"/>
              </a:rPr>
              <a:t>False</a:t>
            </a:r>
            <a:endParaRPr lang="zh-CN" altLang="en-US" sz="2400" dirty="0">
              <a:solidFill>
                <a:schemeClr val="tx1"/>
              </a:solidFill>
            </a:endParaRPr>
          </a:p>
          <a:p>
            <a:endParaRPr lang="en-US" altLang="zh-CN" sz="2400" dirty="0">
              <a:solidFill>
                <a:schemeClr val="tx1"/>
              </a:solidFill>
              <a:sym typeface="Symbol" panose="05050102010706020507" pitchFamily="18" charset="2"/>
            </a:endParaRPr>
          </a:p>
          <a:p>
            <a:r>
              <a:rPr lang="en-US" altLang="zh-CN" sz="2400" dirty="0">
                <a:solidFill>
                  <a:schemeClr val="tx1"/>
                </a:solidFill>
                <a:sym typeface="Symbol" panose="05050102010706020507" pitchFamily="18" charset="2"/>
              </a:rPr>
              <a:t>not’ False</a:t>
            </a:r>
          </a:p>
          <a:p>
            <a:r>
              <a:rPr lang="en-US" altLang="zh-CN" sz="2400" dirty="0">
                <a:solidFill>
                  <a:schemeClr val="tx1"/>
                </a:solidFill>
                <a:sym typeface="Symbol" panose="05050102010706020507" pitchFamily="18" charset="2"/>
              </a:rPr>
              <a:t> 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x. y. </a:t>
            </a:r>
            <a:r>
              <a:rPr lang="en-US" altLang="zh-CN" sz="2400" dirty="0">
                <a:solidFill>
                  <a:schemeClr val="tx1"/>
                </a:solidFill>
                <a:sym typeface="Symbol" panose="05050102010706020507" pitchFamily="18" charset="2"/>
              </a:rPr>
              <a:t>False y x</a:t>
            </a:r>
          </a:p>
          <a:p>
            <a:r>
              <a:rPr lang="en-US" altLang="zh-CN" sz="2400" dirty="0">
                <a:solidFill>
                  <a:schemeClr val="tx1"/>
                </a:solidFill>
                <a:sym typeface="Symbol" panose="05050102010706020507" pitchFamily="18" charset="2"/>
              </a:rPr>
              <a:t> </a:t>
            </a:r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x. y. x = </a:t>
            </a:r>
            <a:r>
              <a:rPr lang="en-US" altLang="zh-CN" sz="2400" dirty="0">
                <a:solidFill>
                  <a:schemeClr val="tx1"/>
                </a:solidFill>
                <a:sym typeface="Symbol" panose="05050102010706020507" pitchFamily="18" charset="2"/>
              </a:rPr>
              <a:t>True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989318847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Programming in </a:t>
            </a:r>
            <a:r>
              <a:rPr lang="en-US" altLang="zh-CN" dirty="0">
                <a:sym typeface="Symbol" panose="05050102010706020507" pitchFamily="18" charset="2"/>
              </a:rPr>
              <a:t>-c</a:t>
            </a:r>
            <a:r>
              <a:rPr lang="en-US" altLang="zh-CN" dirty="0"/>
              <a:t>alculus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Church numerals </a:t>
            </a:r>
          </a:p>
          <a:p>
            <a:pPr lvl="1">
              <a:spcBef>
                <a:spcPts val="1200"/>
              </a:spcBef>
            </a:pPr>
            <a:r>
              <a:rPr lang="en-US" altLang="zh-CN" u="sng" dirty="0"/>
              <a:t>0</a:t>
            </a:r>
            <a:r>
              <a:rPr lang="en-US" altLang="zh-CN" dirty="0"/>
              <a:t>  </a:t>
            </a:r>
            <a:r>
              <a:rPr lang="en-US" altLang="zh-CN" dirty="0">
                <a:sym typeface="Symbol" panose="05050102010706020507" pitchFamily="18" charset="2"/>
              </a:rPr>
              <a:t>  f. x. x   </a:t>
            </a:r>
            <a:endParaRPr lang="en-US" altLang="zh-CN" i="1" dirty="0">
              <a:solidFill>
                <a:srgbClr val="FF0000"/>
              </a:solidFill>
              <a:sym typeface="Symbol" panose="05050102010706020507" pitchFamily="18" charset="2"/>
            </a:endParaRPr>
          </a:p>
          <a:p>
            <a:pPr lvl="1">
              <a:spcBef>
                <a:spcPts val="1200"/>
              </a:spcBef>
            </a:pPr>
            <a:r>
              <a:rPr lang="en-US" altLang="zh-CN" u="sng" dirty="0">
                <a:sym typeface="Symbol" panose="05050102010706020507" pitchFamily="18" charset="2"/>
              </a:rPr>
              <a:t>1</a:t>
            </a:r>
            <a:r>
              <a:rPr lang="en-US" altLang="zh-CN" dirty="0">
                <a:sym typeface="Symbol" panose="05050102010706020507" pitchFamily="18" charset="2"/>
              </a:rPr>
              <a:t>    f. x. f x</a:t>
            </a:r>
          </a:p>
          <a:p>
            <a:pPr lvl="1">
              <a:spcBef>
                <a:spcPts val="1200"/>
              </a:spcBef>
            </a:pPr>
            <a:r>
              <a:rPr lang="en-US" altLang="zh-CN" u="sng" dirty="0">
                <a:sym typeface="Symbol" panose="05050102010706020507" pitchFamily="18" charset="2"/>
              </a:rPr>
              <a:t>2</a:t>
            </a:r>
            <a:r>
              <a:rPr lang="en-US" altLang="zh-CN" dirty="0">
                <a:sym typeface="Symbol" panose="05050102010706020507" pitchFamily="18" charset="2"/>
              </a:rPr>
              <a:t>    f. x. f (f x)</a:t>
            </a:r>
          </a:p>
          <a:p>
            <a:pPr lvl="1">
              <a:spcBef>
                <a:spcPts val="1200"/>
              </a:spcBef>
            </a:pPr>
            <a:r>
              <a:rPr lang="en-US" altLang="zh-CN" u="sng" dirty="0">
                <a:sym typeface="Symbol" panose="05050102010706020507" pitchFamily="18" charset="2"/>
              </a:rPr>
              <a:t>n</a:t>
            </a:r>
            <a:r>
              <a:rPr lang="en-US" altLang="zh-CN" dirty="0">
                <a:sym typeface="Symbol" panose="05050102010706020507" pitchFamily="18" charset="2"/>
              </a:rPr>
              <a:t>    f. x. </a:t>
            </a:r>
            <a:r>
              <a:rPr lang="en-US" altLang="zh-CN" dirty="0" err="1">
                <a:sym typeface="Symbol" panose="05050102010706020507" pitchFamily="18" charset="2"/>
              </a:rPr>
              <a:t>f</a:t>
            </a:r>
            <a:r>
              <a:rPr lang="en-US" altLang="zh-CN" baseline="30000" dirty="0" err="1">
                <a:sym typeface="Symbol" panose="05050102010706020507" pitchFamily="18" charset="2"/>
              </a:rPr>
              <a:t>n</a:t>
            </a:r>
            <a:r>
              <a:rPr lang="en-US" altLang="zh-CN" baseline="30000" dirty="0">
                <a:sym typeface="Symbol" panose="05050102010706020507" pitchFamily="18" charset="2"/>
              </a:rPr>
              <a:t> </a:t>
            </a:r>
            <a:r>
              <a:rPr lang="en-US" altLang="zh-CN" dirty="0">
                <a:sym typeface="Symbol" panose="05050102010706020507" pitchFamily="18" charset="2"/>
              </a:rPr>
              <a:t>x</a:t>
            </a:r>
          </a:p>
        </p:txBody>
      </p:sp>
    </p:spTree>
    <p:extLst>
      <p:ext uri="{BB962C8B-B14F-4D97-AF65-F5344CB8AC3E}">
        <p14:creationId xmlns:p14="http://schemas.microsoft.com/office/powerpoint/2010/main" val="3434424544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Programming in </a:t>
            </a:r>
            <a:r>
              <a:rPr lang="en-US" altLang="zh-CN" dirty="0">
                <a:sym typeface="Symbol" panose="05050102010706020507" pitchFamily="18" charset="2"/>
              </a:rPr>
              <a:t>-c</a:t>
            </a:r>
            <a:r>
              <a:rPr lang="en-US" altLang="zh-CN" dirty="0"/>
              <a:t>alculus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Church numerals </a:t>
            </a:r>
          </a:p>
          <a:p>
            <a:pPr lvl="1">
              <a:spcBef>
                <a:spcPts val="1200"/>
              </a:spcBef>
            </a:pPr>
            <a:r>
              <a:rPr lang="en-US" altLang="zh-CN" u="sng" dirty="0"/>
              <a:t>0</a:t>
            </a:r>
            <a:r>
              <a:rPr lang="en-US" altLang="zh-CN" dirty="0"/>
              <a:t>  </a:t>
            </a:r>
            <a:r>
              <a:rPr lang="en-US" altLang="zh-CN" dirty="0">
                <a:sym typeface="Symbol" panose="05050102010706020507" pitchFamily="18" charset="2"/>
              </a:rPr>
              <a:t>  f. x. x</a:t>
            </a:r>
            <a:endParaRPr lang="en-US" altLang="zh-CN" i="1" dirty="0">
              <a:solidFill>
                <a:srgbClr val="FF0000"/>
              </a:solidFill>
              <a:sym typeface="Symbol" panose="05050102010706020507" pitchFamily="18" charset="2"/>
            </a:endParaRPr>
          </a:p>
          <a:p>
            <a:pPr lvl="1">
              <a:spcBef>
                <a:spcPts val="1200"/>
              </a:spcBef>
            </a:pPr>
            <a:r>
              <a:rPr lang="en-US" altLang="zh-CN" u="sng" dirty="0">
                <a:sym typeface="Symbol" panose="05050102010706020507" pitchFamily="18" charset="2"/>
              </a:rPr>
              <a:t>1</a:t>
            </a:r>
            <a:r>
              <a:rPr lang="en-US" altLang="zh-CN" dirty="0">
                <a:sym typeface="Symbol" panose="05050102010706020507" pitchFamily="18" charset="2"/>
              </a:rPr>
              <a:t>    f. x. f x</a:t>
            </a:r>
          </a:p>
          <a:p>
            <a:pPr lvl="1">
              <a:spcBef>
                <a:spcPts val="1200"/>
              </a:spcBef>
            </a:pPr>
            <a:r>
              <a:rPr lang="en-US" altLang="zh-CN" u="sng" dirty="0">
                <a:sym typeface="Symbol" panose="05050102010706020507" pitchFamily="18" charset="2"/>
              </a:rPr>
              <a:t>2</a:t>
            </a:r>
            <a:r>
              <a:rPr lang="en-US" altLang="zh-CN" dirty="0">
                <a:sym typeface="Symbol" panose="05050102010706020507" pitchFamily="18" charset="2"/>
              </a:rPr>
              <a:t>    f. x. f (f x)</a:t>
            </a:r>
          </a:p>
          <a:p>
            <a:pPr lvl="1">
              <a:spcBef>
                <a:spcPts val="1200"/>
              </a:spcBef>
            </a:pPr>
            <a:r>
              <a:rPr lang="en-US" altLang="zh-CN" u="sng" dirty="0">
                <a:sym typeface="Symbol" panose="05050102010706020507" pitchFamily="18" charset="2"/>
              </a:rPr>
              <a:t>n</a:t>
            </a:r>
            <a:r>
              <a:rPr lang="en-US" altLang="zh-CN" dirty="0">
                <a:sym typeface="Symbol" panose="05050102010706020507" pitchFamily="18" charset="2"/>
              </a:rPr>
              <a:t>    f. x. </a:t>
            </a:r>
            <a:r>
              <a:rPr lang="en-US" altLang="zh-CN" dirty="0" err="1">
                <a:sym typeface="Symbol" panose="05050102010706020507" pitchFamily="18" charset="2"/>
              </a:rPr>
              <a:t>f</a:t>
            </a:r>
            <a:r>
              <a:rPr lang="en-US" altLang="zh-CN" baseline="30000" dirty="0" err="1">
                <a:sym typeface="Symbol" panose="05050102010706020507" pitchFamily="18" charset="2"/>
              </a:rPr>
              <a:t>n</a:t>
            </a:r>
            <a:r>
              <a:rPr lang="en-US" altLang="zh-CN" baseline="30000" dirty="0">
                <a:sym typeface="Symbol" panose="05050102010706020507" pitchFamily="18" charset="2"/>
              </a:rPr>
              <a:t> </a:t>
            </a:r>
            <a:r>
              <a:rPr lang="en-US" altLang="zh-CN" dirty="0">
                <a:sym typeface="Symbol" panose="05050102010706020507" pitchFamily="18" charset="2"/>
              </a:rPr>
              <a:t>x</a:t>
            </a:r>
          </a:p>
          <a:p>
            <a:pPr lvl="1">
              <a:spcBef>
                <a:spcPts val="1200"/>
              </a:spcBef>
            </a:pPr>
            <a:r>
              <a:rPr lang="en-US" altLang="zh-CN" dirty="0" err="1">
                <a:sym typeface="Symbol" panose="05050102010706020507" pitchFamily="18" charset="2"/>
              </a:rPr>
              <a:t>succ</a:t>
            </a:r>
            <a:r>
              <a:rPr lang="en-US" altLang="zh-CN" dirty="0">
                <a:sym typeface="Symbol" panose="05050102010706020507" pitchFamily="18" charset="2"/>
              </a:rPr>
              <a:t>  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543805215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Programming in </a:t>
            </a:r>
            <a:r>
              <a:rPr lang="en-US" altLang="zh-CN" dirty="0">
                <a:sym typeface="Symbol" panose="05050102010706020507" pitchFamily="18" charset="2"/>
              </a:rPr>
              <a:t>-c</a:t>
            </a:r>
            <a:r>
              <a:rPr lang="en-US" altLang="zh-CN" dirty="0"/>
              <a:t>alculus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Church numerals </a:t>
            </a:r>
          </a:p>
          <a:p>
            <a:pPr lvl="1">
              <a:spcBef>
                <a:spcPts val="1200"/>
              </a:spcBef>
            </a:pPr>
            <a:r>
              <a:rPr lang="en-US" altLang="zh-CN" u="sng" dirty="0"/>
              <a:t>0</a:t>
            </a:r>
            <a:r>
              <a:rPr lang="en-US" altLang="zh-CN" dirty="0"/>
              <a:t>  </a:t>
            </a:r>
            <a:r>
              <a:rPr lang="en-US" altLang="zh-CN" dirty="0">
                <a:sym typeface="Symbol" panose="05050102010706020507" pitchFamily="18" charset="2"/>
              </a:rPr>
              <a:t>  f. x. x</a:t>
            </a:r>
            <a:endParaRPr lang="en-US" altLang="zh-CN" i="1" dirty="0">
              <a:solidFill>
                <a:srgbClr val="FF0000"/>
              </a:solidFill>
              <a:sym typeface="Symbol" panose="05050102010706020507" pitchFamily="18" charset="2"/>
            </a:endParaRPr>
          </a:p>
          <a:p>
            <a:pPr lvl="1">
              <a:spcBef>
                <a:spcPts val="1200"/>
              </a:spcBef>
            </a:pPr>
            <a:r>
              <a:rPr lang="en-US" altLang="zh-CN" u="sng" dirty="0">
                <a:sym typeface="Symbol" panose="05050102010706020507" pitchFamily="18" charset="2"/>
              </a:rPr>
              <a:t>1</a:t>
            </a:r>
            <a:r>
              <a:rPr lang="en-US" altLang="zh-CN" dirty="0">
                <a:sym typeface="Symbol" panose="05050102010706020507" pitchFamily="18" charset="2"/>
              </a:rPr>
              <a:t>    f. x. f x</a:t>
            </a:r>
          </a:p>
          <a:p>
            <a:pPr lvl="1">
              <a:spcBef>
                <a:spcPts val="1200"/>
              </a:spcBef>
            </a:pPr>
            <a:r>
              <a:rPr lang="en-US" altLang="zh-CN" u="sng" dirty="0">
                <a:sym typeface="Symbol" panose="05050102010706020507" pitchFamily="18" charset="2"/>
              </a:rPr>
              <a:t>2</a:t>
            </a:r>
            <a:r>
              <a:rPr lang="en-US" altLang="zh-CN" dirty="0">
                <a:sym typeface="Symbol" panose="05050102010706020507" pitchFamily="18" charset="2"/>
              </a:rPr>
              <a:t>    f. x. f (f x)</a:t>
            </a:r>
          </a:p>
          <a:p>
            <a:pPr lvl="1">
              <a:spcBef>
                <a:spcPts val="1200"/>
              </a:spcBef>
            </a:pPr>
            <a:r>
              <a:rPr lang="en-US" altLang="zh-CN" u="sng" dirty="0">
                <a:sym typeface="Symbol" panose="05050102010706020507" pitchFamily="18" charset="2"/>
              </a:rPr>
              <a:t>n</a:t>
            </a:r>
            <a:r>
              <a:rPr lang="en-US" altLang="zh-CN" dirty="0">
                <a:sym typeface="Symbol" panose="05050102010706020507" pitchFamily="18" charset="2"/>
              </a:rPr>
              <a:t>    f. x. </a:t>
            </a:r>
            <a:r>
              <a:rPr lang="en-US" altLang="zh-CN" dirty="0" err="1">
                <a:sym typeface="Symbol" panose="05050102010706020507" pitchFamily="18" charset="2"/>
              </a:rPr>
              <a:t>f</a:t>
            </a:r>
            <a:r>
              <a:rPr lang="en-US" altLang="zh-CN" baseline="30000" dirty="0" err="1">
                <a:sym typeface="Symbol" panose="05050102010706020507" pitchFamily="18" charset="2"/>
              </a:rPr>
              <a:t>n</a:t>
            </a:r>
            <a:r>
              <a:rPr lang="en-US" altLang="zh-CN" baseline="30000" dirty="0">
                <a:sym typeface="Symbol" panose="05050102010706020507" pitchFamily="18" charset="2"/>
              </a:rPr>
              <a:t> </a:t>
            </a:r>
            <a:r>
              <a:rPr lang="en-US" altLang="zh-CN" dirty="0">
                <a:sym typeface="Symbol" panose="05050102010706020507" pitchFamily="18" charset="2"/>
              </a:rPr>
              <a:t>x</a:t>
            </a:r>
          </a:p>
          <a:p>
            <a:pPr lvl="1">
              <a:spcBef>
                <a:spcPts val="1200"/>
              </a:spcBef>
            </a:pPr>
            <a:r>
              <a:rPr lang="en-US" altLang="zh-CN" dirty="0" err="1">
                <a:sym typeface="Symbol" panose="05050102010706020507" pitchFamily="18" charset="2"/>
              </a:rPr>
              <a:t>succ</a:t>
            </a:r>
            <a:r>
              <a:rPr lang="en-US" altLang="zh-CN" dirty="0">
                <a:sym typeface="Symbol" panose="05050102010706020507" pitchFamily="18" charset="2"/>
              </a:rPr>
              <a:t>    n. f. x. f (n f x) </a:t>
            </a:r>
            <a:endParaRPr lang="zh-CN" altLang="en-US" dirty="0"/>
          </a:p>
        </p:txBody>
      </p:sp>
      <p:sp>
        <p:nvSpPr>
          <p:cNvPr id="4" name="圆角矩形标注 3"/>
          <p:cNvSpPr/>
          <p:nvPr/>
        </p:nvSpPr>
        <p:spPr>
          <a:xfrm>
            <a:off x="5053263" y="3224463"/>
            <a:ext cx="3573379" cy="2646948"/>
          </a:xfrm>
          <a:prstGeom prst="wedgeRoundRectCallout">
            <a:avLst>
              <a:gd name="adj1" fmla="val -61838"/>
              <a:gd name="adj2" fmla="val -1855"/>
              <a:gd name="adj3" fmla="val 16667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dirty="0" err="1">
                <a:solidFill>
                  <a:schemeClr val="tx1"/>
                </a:solidFill>
              </a:rPr>
              <a:t>succ</a:t>
            </a:r>
            <a:r>
              <a:rPr lang="en-US" altLang="zh-CN" sz="2400" dirty="0">
                <a:solidFill>
                  <a:schemeClr val="tx1"/>
                </a:solidFill>
              </a:rPr>
              <a:t> </a:t>
            </a:r>
            <a:r>
              <a:rPr lang="en-US" altLang="zh-CN" sz="2400" u="sng" dirty="0">
                <a:solidFill>
                  <a:schemeClr val="tx1"/>
                </a:solidFill>
              </a:rPr>
              <a:t>n</a:t>
            </a:r>
          </a:p>
          <a:p>
            <a:r>
              <a:rPr lang="en-US" altLang="zh-CN" sz="2400" dirty="0">
                <a:solidFill>
                  <a:schemeClr val="tx1"/>
                </a:solidFill>
                <a:sym typeface="Symbol" panose="05050102010706020507" pitchFamily="18" charset="2"/>
              </a:rPr>
              <a:t> f. x. f (</a:t>
            </a:r>
            <a:r>
              <a:rPr lang="en-US" altLang="zh-CN" sz="2400" u="sng" dirty="0">
                <a:solidFill>
                  <a:schemeClr val="tx1"/>
                </a:solidFill>
                <a:sym typeface="Symbol" panose="05050102010706020507" pitchFamily="18" charset="2"/>
              </a:rPr>
              <a:t>n</a:t>
            </a:r>
            <a:r>
              <a:rPr lang="en-US" altLang="zh-CN" sz="2400" dirty="0">
                <a:solidFill>
                  <a:schemeClr val="tx1"/>
                </a:solidFill>
                <a:sym typeface="Symbol" panose="05050102010706020507" pitchFamily="18" charset="2"/>
              </a:rPr>
              <a:t> f x) </a:t>
            </a:r>
          </a:p>
          <a:p>
            <a:pPr marL="0" lvl="1"/>
            <a:r>
              <a:rPr lang="en-US" altLang="zh-CN" sz="2400" dirty="0">
                <a:solidFill>
                  <a:schemeClr val="tx1"/>
                </a:solidFill>
                <a:sym typeface="Symbol" panose="05050102010706020507" pitchFamily="18" charset="2"/>
              </a:rPr>
              <a:t>= f. x. f ((f. x. </a:t>
            </a:r>
            <a:r>
              <a:rPr lang="en-US" altLang="zh-CN" sz="2400" dirty="0" err="1">
                <a:solidFill>
                  <a:schemeClr val="tx1"/>
                </a:solidFill>
                <a:sym typeface="Symbol" panose="05050102010706020507" pitchFamily="18" charset="2"/>
              </a:rPr>
              <a:t>f</a:t>
            </a:r>
            <a:r>
              <a:rPr lang="en-US" altLang="zh-CN" sz="2400" baseline="30000" dirty="0" err="1">
                <a:solidFill>
                  <a:schemeClr val="tx1"/>
                </a:solidFill>
                <a:sym typeface="Symbol" panose="05050102010706020507" pitchFamily="18" charset="2"/>
              </a:rPr>
              <a:t>n</a:t>
            </a:r>
            <a:r>
              <a:rPr lang="en-US" altLang="zh-CN" sz="2400" baseline="30000" dirty="0">
                <a:solidFill>
                  <a:schemeClr val="tx1"/>
                </a:solidFill>
                <a:sym typeface="Symbol" panose="05050102010706020507" pitchFamily="18" charset="2"/>
              </a:rPr>
              <a:t> </a:t>
            </a:r>
            <a:r>
              <a:rPr lang="en-US" altLang="zh-CN" sz="2400" dirty="0">
                <a:solidFill>
                  <a:schemeClr val="tx1"/>
                </a:solidFill>
                <a:sym typeface="Symbol" panose="05050102010706020507" pitchFamily="18" charset="2"/>
              </a:rPr>
              <a:t>x) f x)</a:t>
            </a:r>
          </a:p>
          <a:p>
            <a:pPr marL="0" lvl="1"/>
            <a:r>
              <a:rPr lang="en-US" altLang="zh-CN" sz="2400" dirty="0">
                <a:solidFill>
                  <a:schemeClr val="tx1"/>
                </a:solidFill>
                <a:sym typeface="Symbol" panose="05050102010706020507" pitchFamily="18" charset="2"/>
              </a:rPr>
              <a:t> f. x. f (</a:t>
            </a:r>
            <a:r>
              <a:rPr lang="en-US" altLang="zh-CN" sz="2400" dirty="0" err="1">
                <a:solidFill>
                  <a:schemeClr val="tx1"/>
                </a:solidFill>
                <a:sym typeface="Symbol" panose="05050102010706020507" pitchFamily="18" charset="2"/>
              </a:rPr>
              <a:t>f</a:t>
            </a:r>
            <a:r>
              <a:rPr lang="en-US" altLang="zh-CN" sz="2400" baseline="30000" dirty="0" err="1">
                <a:solidFill>
                  <a:schemeClr val="tx1"/>
                </a:solidFill>
                <a:sym typeface="Symbol" panose="05050102010706020507" pitchFamily="18" charset="2"/>
              </a:rPr>
              <a:t>n</a:t>
            </a:r>
            <a:r>
              <a:rPr lang="en-US" altLang="zh-CN" sz="2400" baseline="30000" dirty="0">
                <a:solidFill>
                  <a:schemeClr val="tx1"/>
                </a:solidFill>
                <a:sym typeface="Symbol" panose="05050102010706020507" pitchFamily="18" charset="2"/>
              </a:rPr>
              <a:t> </a:t>
            </a:r>
            <a:r>
              <a:rPr lang="en-US" altLang="zh-CN" sz="2400" dirty="0">
                <a:solidFill>
                  <a:schemeClr val="tx1"/>
                </a:solidFill>
                <a:sym typeface="Symbol" panose="05050102010706020507" pitchFamily="18" charset="2"/>
              </a:rPr>
              <a:t>x)</a:t>
            </a:r>
          </a:p>
          <a:p>
            <a:pPr marL="0" lvl="1"/>
            <a:r>
              <a:rPr lang="en-US" altLang="zh-CN" sz="2400" dirty="0">
                <a:solidFill>
                  <a:schemeClr val="tx1"/>
                </a:solidFill>
              </a:rPr>
              <a:t>= </a:t>
            </a:r>
            <a:r>
              <a:rPr lang="en-US" altLang="zh-CN" sz="2400" dirty="0">
                <a:solidFill>
                  <a:schemeClr val="tx1"/>
                </a:solidFill>
                <a:sym typeface="Symbol" panose="05050102010706020507" pitchFamily="18" charset="2"/>
              </a:rPr>
              <a:t>f. x. f</a:t>
            </a:r>
            <a:r>
              <a:rPr lang="en-US" altLang="zh-CN" sz="2400" baseline="30000" dirty="0">
                <a:solidFill>
                  <a:schemeClr val="tx1"/>
                </a:solidFill>
                <a:sym typeface="Symbol" panose="05050102010706020507" pitchFamily="18" charset="2"/>
              </a:rPr>
              <a:t>n+1 </a:t>
            </a:r>
            <a:r>
              <a:rPr lang="en-US" altLang="zh-CN" sz="2400" dirty="0">
                <a:solidFill>
                  <a:schemeClr val="tx1"/>
                </a:solidFill>
                <a:sym typeface="Symbol" panose="05050102010706020507" pitchFamily="18" charset="2"/>
              </a:rPr>
              <a:t>x</a:t>
            </a:r>
          </a:p>
          <a:p>
            <a:pPr marL="0" lvl="1"/>
            <a:r>
              <a:rPr lang="en-US" altLang="zh-CN" sz="2400" dirty="0">
                <a:solidFill>
                  <a:schemeClr val="tx1"/>
                </a:solidFill>
                <a:sym typeface="Symbol" panose="05050102010706020507" pitchFamily="18" charset="2"/>
              </a:rPr>
              <a:t>= </a:t>
            </a:r>
            <a:r>
              <a:rPr lang="en-US" altLang="zh-CN" sz="2400" u="sng" dirty="0">
                <a:solidFill>
                  <a:schemeClr val="tx1"/>
                </a:solidFill>
                <a:sym typeface="Symbol" panose="05050102010706020507" pitchFamily="18" charset="2"/>
              </a:rPr>
              <a:t>n+1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7166684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</p:bldLst>
  </p:timing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Programming in </a:t>
            </a:r>
            <a:r>
              <a:rPr lang="en-US" altLang="zh-CN" dirty="0">
                <a:sym typeface="Symbol" panose="05050102010706020507" pitchFamily="18" charset="2"/>
              </a:rPr>
              <a:t>-c</a:t>
            </a:r>
            <a:r>
              <a:rPr lang="en-US" altLang="zh-CN" dirty="0"/>
              <a:t>alculus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Church numerals </a:t>
            </a:r>
          </a:p>
          <a:p>
            <a:pPr lvl="1">
              <a:spcBef>
                <a:spcPts val="1200"/>
              </a:spcBef>
            </a:pPr>
            <a:r>
              <a:rPr lang="en-US" altLang="zh-CN" u="sng" dirty="0"/>
              <a:t>0</a:t>
            </a:r>
            <a:r>
              <a:rPr lang="en-US" altLang="zh-CN" dirty="0"/>
              <a:t>  </a:t>
            </a:r>
            <a:r>
              <a:rPr lang="en-US" altLang="zh-CN" dirty="0">
                <a:sym typeface="Symbol" panose="05050102010706020507" pitchFamily="18" charset="2"/>
              </a:rPr>
              <a:t>  f. x. x</a:t>
            </a:r>
            <a:endParaRPr lang="en-US" altLang="zh-CN" i="1" dirty="0">
              <a:solidFill>
                <a:srgbClr val="FF0000"/>
              </a:solidFill>
              <a:sym typeface="Symbol" panose="05050102010706020507" pitchFamily="18" charset="2"/>
            </a:endParaRPr>
          </a:p>
          <a:p>
            <a:pPr lvl="1">
              <a:spcBef>
                <a:spcPts val="1200"/>
              </a:spcBef>
            </a:pPr>
            <a:r>
              <a:rPr lang="en-US" altLang="zh-CN" u="sng" dirty="0">
                <a:sym typeface="Symbol" panose="05050102010706020507" pitchFamily="18" charset="2"/>
              </a:rPr>
              <a:t>1</a:t>
            </a:r>
            <a:r>
              <a:rPr lang="en-US" altLang="zh-CN" dirty="0">
                <a:sym typeface="Symbol" panose="05050102010706020507" pitchFamily="18" charset="2"/>
              </a:rPr>
              <a:t>    f. x. f x</a:t>
            </a:r>
          </a:p>
          <a:p>
            <a:pPr lvl="1">
              <a:spcBef>
                <a:spcPts val="1200"/>
              </a:spcBef>
            </a:pPr>
            <a:r>
              <a:rPr lang="en-US" altLang="zh-CN" u="sng" dirty="0">
                <a:sym typeface="Symbol" panose="05050102010706020507" pitchFamily="18" charset="2"/>
              </a:rPr>
              <a:t>2</a:t>
            </a:r>
            <a:r>
              <a:rPr lang="en-US" altLang="zh-CN" dirty="0">
                <a:sym typeface="Symbol" panose="05050102010706020507" pitchFamily="18" charset="2"/>
              </a:rPr>
              <a:t>    f. x. f (f x)</a:t>
            </a:r>
          </a:p>
          <a:p>
            <a:pPr lvl="1">
              <a:spcBef>
                <a:spcPts val="1200"/>
              </a:spcBef>
            </a:pPr>
            <a:r>
              <a:rPr lang="en-US" altLang="zh-CN" u="sng" dirty="0">
                <a:sym typeface="Symbol" panose="05050102010706020507" pitchFamily="18" charset="2"/>
              </a:rPr>
              <a:t>n</a:t>
            </a:r>
            <a:r>
              <a:rPr lang="en-US" altLang="zh-CN" dirty="0">
                <a:sym typeface="Symbol" panose="05050102010706020507" pitchFamily="18" charset="2"/>
              </a:rPr>
              <a:t>    f. x. </a:t>
            </a:r>
            <a:r>
              <a:rPr lang="en-US" altLang="zh-CN" dirty="0" err="1">
                <a:sym typeface="Symbol" panose="05050102010706020507" pitchFamily="18" charset="2"/>
              </a:rPr>
              <a:t>f</a:t>
            </a:r>
            <a:r>
              <a:rPr lang="en-US" altLang="zh-CN" baseline="30000" dirty="0" err="1">
                <a:sym typeface="Symbol" panose="05050102010706020507" pitchFamily="18" charset="2"/>
              </a:rPr>
              <a:t>n</a:t>
            </a:r>
            <a:r>
              <a:rPr lang="en-US" altLang="zh-CN" baseline="30000" dirty="0">
                <a:sym typeface="Symbol" panose="05050102010706020507" pitchFamily="18" charset="2"/>
              </a:rPr>
              <a:t> </a:t>
            </a:r>
            <a:r>
              <a:rPr lang="en-US" altLang="zh-CN" dirty="0">
                <a:sym typeface="Symbol" panose="05050102010706020507" pitchFamily="18" charset="2"/>
              </a:rPr>
              <a:t>x</a:t>
            </a:r>
          </a:p>
          <a:p>
            <a:pPr lvl="1">
              <a:spcBef>
                <a:spcPts val="1200"/>
              </a:spcBef>
            </a:pPr>
            <a:r>
              <a:rPr lang="en-US" altLang="zh-CN" dirty="0" err="1">
                <a:sym typeface="Symbol" panose="05050102010706020507" pitchFamily="18" charset="2"/>
              </a:rPr>
              <a:t>succ</a:t>
            </a:r>
            <a:r>
              <a:rPr lang="en-US" altLang="zh-CN" dirty="0">
                <a:sym typeface="Symbol" panose="05050102010706020507" pitchFamily="18" charset="2"/>
              </a:rPr>
              <a:t>    n. f. x. f (n f x) </a:t>
            </a:r>
          </a:p>
          <a:p>
            <a:pPr lvl="1">
              <a:spcBef>
                <a:spcPts val="1200"/>
              </a:spcBef>
            </a:pPr>
            <a:r>
              <a:rPr lang="en-US" altLang="zh-CN" dirty="0" err="1">
                <a:sym typeface="Symbol" panose="05050102010706020507" pitchFamily="18" charset="2"/>
              </a:rPr>
              <a:t>succ</a:t>
            </a:r>
            <a:r>
              <a:rPr lang="en-US" altLang="zh-CN" dirty="0">
                <a:sym typeface="Symbol" panose="05050102010706020507" pitchFamily="18" charset="2"/>
              </a:rPr>
              <a:t>’   n. f. x. n f (f x)</a:t>
            </a:r>
            <a:endParaRPr lang="zh-CN" altLang="en-US" dirty="0"/>
          </a:p>
        </p:txBody>
      </p:sp>
      <p:sp>
        <p:nvSpPr>
          <p:cNvPr id="5" name="圆角矩形标注 4"/>
          <p:cNvSpPr/>
          <p:nvPr/>
        </p:nvSpPr>
        <p:spPr>
          <a:xfrm>
            <a:off x="5245768" y="4535905"/>
            <a:ext cx="2286001" cy="721895"/>
          </a:xfrm>
          <a:prstGeom prst="wedgeRoundRectCallout">
            <a:avLst>
              <a:gd name="adj1" fmla="val -73522"/>
              <a:gd name="adj2" fmla="val 16541"/>
              <a:gd name="adj3" fmla="val 16667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dirty="0" err="1">
                <a:solidFill>
                  <a:schemeClr val="tx1"/>
                </a:solidFill>
              </a:rPr>
              <a:t>succ</a:t>
            </a:r>
            <a:r>
              <a:rPr lang="en-US" altLang="zh-CN" sz="2400" dirty="0">
                <a:solidFill>
                  <a:schemeClr val="tx1"/>
                </a:solidFill>
              </a:rPr>
              <a:t>’ </a:t>
            </a:r>
            <a:r>
              <a:rPr lang="en-US" altLang="zh-CN" sz="2400" u="sng" dirty="0">
                <a:solidFill>
                  <a:schemeClr val="tx1"/>
                </a:solidFill>
              </a:rPr>
              <a:t>n</a:t>
            </a:r>
            <a:r>
              <a:rPr lang="en-US" altLang="zh-CN" sz="2400" dirty="0">
                <a:solidFill>
                  <a:schemeClr val="tx1"/>
                </a:solidFill>
              </a:rPr>
              <a:t> </a:t>
            </a:r>
            <a:r>
              <a:rPr lang="en-US" altLang="zh-CN" sz="2400" dirty="0">
                <a:solidFill>
                  <a:schemeClr val="tx1"/>
                </a:solidFill>
                <a:sym typeface="Symbol" panose="05050102010706020507" pitchFamily="18" charset="2"/>
              </a:rPr>
              <a:t>* </a:t>
            </a:r>
            <a:r>
              <a:rPr lang="en-US" altLang="zh-CN" sz="2400" u="sng" dirty="0">
                <a:solidFill>
                  <a:schemeClr val="tx1"/>
                </a:solidFill>
                <a:sym typeface="Symbol" panose="05050102010706020507" pitchFamily="18" charset="2"/>
              </a:rPr>
              <a:t>n+1</a:t>
            </a:r>
            <a:endParaRPr lang="zh-CN" altLang="en-US" sz="2400" dirty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83144895"/>
      </p:ext>
    </p:extLst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Programming in </a:t>
            </a:r>
            <a:r>
              <a:rPr lang="en-US" altLang="zh-CN" dirty="0">
                <a:sym typeface="Symbol" panose="05050102010706020507" pitchFamily="18" charset="2"/>
              </a:rPr>
              <a:t>-c</a:t>
            </a:r>
            <a:r>
              <a:rPr lang="en-US" altLang="zh-CN" dirty="0"/>
              <a:t>alculus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351338"/>
          </a:xfrm>
        </p:spPr>
        <p:txBody>
          <a:bodyPr/>
          <a:lstStyle/>
          <a:p>
            <a:r>
              <a:rPr lang="en-US" altLang="zh-CN" dirty="0"/>
              <a:t>Church numerals </a:t>
            </a:r>
          </a:p>
          <a:p>
            <a:pPr lvl="1">
              <a:spcBef>
                <a:spcPts val="1200"/>
              </a:spcBef>
            </a:pPr>
            <a:r>
              <a:rPr lang="en-US" altLang="zh-CN" u="sng" dirty="0"/>
              <a:t>0</a:t>
            </a:r>
            <a:r>
              <a:rPr lang="en-US" altLang="zh-CN" dirty="0"/>
              <a:t>  </a:t>
            </a:r>
            <a:r>
              <a:rPr lang="en-US" altLang="zh-CN" dirty="0">
                <a:sym typeface="Symbol" panose="05050102010706020507" pitchFamily="18" charset="2"/>
              </a:rPr>
              <a:t>  f. x. x</a:t>
            </a:r>
            <a:endParaRPr lang="en-US" altLang="zh-CN" i="1" dirty="0">
              <a:solidFill>
                <a:srgbClr val="FF0000"/>
              </a:solidFill>
              <a:sym typeface="Symbol" panose="05050102010706020507" pitchFamily="18" charset="2"/>
            </a:endParaRPr>
          </a:p>
          <a:p>
            <a:pPr lvl="1">
              <a:spcBef>
                <a:spcPts val="1200"/>
              </a:spcBef>
            </a:pPr>
            <a:r>
              <a:rPr lang="en-US" altLang="zh-CN" u="sng" dirty="0">
                <a:sym typeface="Symbol" panose="05050102010706020507" pitchFamily="18" charset="2"/>
              </a:rPr>
              <a:t>1</a:t>
            </a:r>
            <a:r>
              <a:rPr lang="en-US" altLang="zh-CN" dirty="0">
                <a:sym typeface="Symbol" panose="05050102010706020507" pitchFamily="18" charset="2"/>
              </a:rPr>
              <a:t>    f. x. f x</a:t>
            </a:r>
          </a:p>
          <a:p>
            <a:pPr lvl="1">
              <a:spcBef>
                <a:spcPts val="1200"/>
              </a:spcBef>
            </a:pPr>
            <a:r>
              <a:rPr lang="en-US" altLang="zh-CN" u="sng" dirty="0">
                <a:sym typeface="Symbol" panose="05050102010706020507" pitchFamily="18" charset="2"/>
              </a:rPr>
              <a:t>2</a:t>
            </a:r>
            <a:r>
              <a:rPr lang="en-US" altLang="zh-CN" dirty="0">
                <a:sym typeface="Symbol" panose="05050102010706020507" pitchFamily="18" charset="2"/>
              </a:rPr>
              <a:t>    f. x. f (f x)</a:t>
            </a:r>
          </a:p>
          <a:p>
            <a:pPr lvl="1">
              <a:spcBef>
                <a:spcPts val="1200"/>
              </a:spcBef>
            </a:pPr>
            <a:r>
              <a:rPr lang="en-US" altLang="zh-CN" u="sng" dirty="0">
                <a:sym typeface="Symbol" panose="05050102010706020507" pitchFamily="18" charset="2"/>
              </a:rPr>
              <a:t>n</a:t>
            </a:r>
            <a:r>
              <a:rPr lang="en-US" altLang="zh-CN" dirty="0">
                <a:sym typeface="Symbol" panose="05050102010706020507" pitchFamily="18" charset="2"/>
              </a:rPr>
              <a:t>    f. x. </a:t>
            </a:r>
            <a:r>
              <a:rPr lang="en-US" altLang="zh-CN" dirty="0" err="1">
                <a:sym typeface="Symbol" panose="05050102010706020507" pitchFamily="18" charset="2"/>
              </a:rPr>
              <a:t>f</a:t>
            </a:r>
            <a:r>
              <a:rPr lang="en-US" altLang="zh-CN" baseline="30000" dirty="0" err="1">
                <a:sym typeface="Symbol" panose="05050102010706020507" pitchFamily="18" charset="2"/>
              </a:rPr>
              <a:t>n</a:t>
            </a:r>
            <a:r>
              <a:rPr lang="en-US" altLang="zh-CN" baseline="30000" dirty="0">
                <a:sym typeface="Symbol" panose="05050102010706020507" pitchFamily="18" charset="2"/>
              </a:rPr>
              <a:t> </a:t>
            </a:r>
            <a:r>
              <a:rPr lang="en-US" altLang="zh-CN" dirty="0">
                <a:sym typeface="Symbol" panose="05050102010706020507" pitchFamily="18" charset="2"/>
              </a:rPr>
              <a:t>x</a:t>
            </a:r>
          </a:p>
          <a:p>
            <a:pPr lvl="1">
              <a:spcBef>
                <a:spcPts val="1200"/>
              </a:spcBef>
            </a:pPr>
            <a:r>
              <a:rPr lang="en-US" altLang="zh-CN" dirty="0" err="1">
                <a:sym typeface="Symbol" panose="05050102010706020507" pitchFamily="18" charset="2"/>
              </a:rPr>
              <a:t>succ</a:t>
            </a:r>
            <a:r>
              <a:rPr lang="en-US" altLang="zh-CN" dirty="0">
                <a:sym typeface="Symbol" panose="05050102010706020507" pitchFamily="18" charset="2"/>
              </a:rPr>
              <a:t>    n. f. x. f (n f x) </a:t>
            </a:r>
          </a:p>
          <a:p>
            <a:pPr lvl="1">
              <a:spcBef>
                <a:spcPts val="1200"/>
              </a:spcBef>
            </a:pPr>
            <a:r>
              <a:rPr lang="en-US" altLang="zh-CN" dirty="0" err="1">
                <a:sym typeface="Symbol" panose="05050102010706020507" pitchFamily="18" charset="2"/>
              </a:rPr>
              <a:t>iszero</a:t>
            </a:r>
            <a:r>
              <a:rPr lang="en-US" altLang="zh-CN" dirty="0">
                <a:sym typeface="Symbol" panose="05050102010706020507" pitchFamily="18" charset="2"/>
              </a:rPr>
              <a:t> 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1019300083"/>
      </p:ext>
    </p:extLst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Programming in </a:t>
            </a:r>
            <a:r>
              <a:rPr lang="en-US" altLang="zh-CN" dirty="0">
                <a:sym typeface="Symbol" panose="05050102010706020507" pitchFamily="18" charset="2"/>
              </a:rPr>
              <a:t>-c</a:t>
            </a:r>
            <a:r>
              <a:rPr lang="en-US" altLang="zh-CN" dirty="0"/>
              <a:t>alculus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825624"/>
            <a:ext cx="7886700" cy="4351338"/>
          </a:xfrm>
        </p:spPr>
        <p:txBody>
          <a:bodyPr/>
          <a:lstStyle/>
          <a:p>
            <a:r>
              <a:rPr lang="en-US" altLang="zh-CN" dirty="0"/>
              <a:t>Church numerals </a:t>
            </a:r>
          </a:p>
          <a:p>
            <a:pPr lvl="1">
              <a:spcBef>
                <a:spcPts val="1200"/>
              </a:spcBef>
            </a:pPr>
            <a:r>
              <a:rPr lang="en-US" altLang="zh-CN" u="sng" dirty="0"/>
              <a:t>0</a:t>
            </a:r>
            <a:r>
              <a:rPr lang="en-US" altLang="zh-CN" dirty="0"/>
              <a:t>  </a:t>
            </a:r>
            <a:r>
              <a:rPr lang="en-US" altLang="zh-CN" dirty="0">
                <a:sym typeface="Symbol" panose="05050102010706020507" pitchFamily="18" charset="2"/>
              </a:rPr>
              <a:t>  f. x. x</a:t>
            </a:r>
            <a:endParaRPr lang="en-US" altLang="zh-CN" i="1" dirty="0">
              <a:solidFill>
                <a:srgbClr val="FF0000"/>
              </a:solidFill>
              <a:sym typeface="Symbol" panose="05050102010706020507" pitchFamily="18" charset="2"/>
            </a:endParaRPr>
          </a:p>
          <a:p>
            <a:pPr lvl="1">
              <a:spcBef>
                <a:spcPts val="1200"/>
              </a:spcBef>
            </a:pPr>
            <a:r>
              <a:rPr lang="en-US" altLang="zh-CN" u="sng" dirty="0">
                <a:sym typeface="Symbol" panose="05050102010706020507" pitchFamily="18" charset="2"/>
              </a:rPr>
              <a:t>1</a:t>
            </a:r>
            <a:r>
              <a:rPr lang="en-US" altLang="zh-CN" dirty="0">
                <a:sym typeface="Symbol" panose="05050102010706020507" pitchFamily="18" charset="2"/>
              </a:rPr>
              <a:t>    f. x. f x</a:t>
            </a:r>
          </a:p>
          <a:p>
            <a:pPr lvl="1">
              <a:spcBef>
                <a:spcPts val="1200"/>
              </a:spcBef>
            </a:pPr>
            <a:r>
              <a:rPr lang="en-US" altLang="zh-CN" u="sng" dirty="0">
                <a:sym typeface="Symbol" panose="05050102010706020507" pitchFamily="18" charset="2"/>
              </a:rPr>
              <a:t>2</a:t>
            </a:r>
            <a:r>
              <a:rPr lang="en-US" altLang="zh-CN" dirty="0">
                <a:sym typeface="Symbol" panose="05050102010706020507" pitchFamily="18" charset="2"/>
              </a:rPr>
              <a:t>    f. x. f (f x)</a:t>
            </a:r>
          </a:p>
          <a:p>
            <a:pPr lvl="1">
              <a:spcBef>
                <a:spcPts val="1200"/>
              </a:spcBef>
            </a:pPr>
            <a:r>
              <a:rPr lang="en-US" altLang="zh-CN" u="sng" dirty="0">
                <a:sym typeface="Symbol" panose="05050102010706020507" pitchFamily="18" charset="2"/>
              </a:rPr>
              <a:t>n</a:t>
            </a:r>
            <a:r>
              <a:rPr lang="en-US" altLang="zh-CN" dirty="0">
                <a:sym typeface="Symbol" panose="05050102010706020507" pitchFamily="18" charset="2"/>
              </a:rPr>
              <a:t>    f. x. </a:t>
            </a:r>
            <a:r>
              <a:rPr lang="en-US" altLang="zh-CN" dirty="0" err="1">
                <a:sym typeface="Symbol" panose="05050102010706020507" pitchFamily="18" charset="2"/>
              </a:rPr>
              <a:t>f</a:t>
            </a:r>
            <a:r>
              <a:rPr lang="en-US" altLang="zh-CN" baseline="30000" dirty="0" err="1">
                <a:sym typeface="Symbol" panose="05050102010706020507" pitchFamily="18" charset="2"/>
              </a:rPr>
              <a:t>n</a:t>
            </a:r>
            <a:r>
              <a:rPr lang="en-US" altLang="zh-CN" baseline="30000" dirty="0">
                <a:sym typeface="Symbol" panose="05050102010706020507" pitchFamily="18" charset="2"/>
              </a:rPr>
              <a:t> </a:t>
            </a:r>
            <a:r>
              <a:rPr lang="en-US" altLang="zh-CN" dirty="0">
                <a:sym typeface="Symbol" panose="05050102010706020507" pitchFamily="18" charset="2"/>
              </a:rPr>
              <a:t>x</a:t>
            </a:r>
          </a:p>
          <a:p>
            <a:pPr lvl="1">
              <a:spcBef>
                <a:spcPts val="1200"/>
              </a:spcBef>
            </a:pPr>
            <a:r>
              <a:rPr lang="en-US" altLang="zh-CN" dirty="0" err="1">
                <a:sym typeface="Symbol" panose="05050102010706020507" pitchFamily="18" charset="2"/>
              </a:rPr>
              <a:t>succ</a:t>
            </a:r>
            <a:r>
              <a:rPr lang="en-US" altLang="zh-CN" dirty="0">
                <a:sym typeface="Symbol" panose="05050102010706020507" pitchFamily="18" charset="2"/>
              </a:rPr>
              <a:t>    n. f. x. f (n f x) </a:t>
            </a:r>
          </a:p>
          <a:p>
            <a:pPr lvl="1">
              <a:spcBef>
                <a:spcPts val="1200"/>
              </a:spcBef>
            </a:pPr>
            <a:r>
              <a:rPr lang="en-US" altLang="zh-CN" dirty="0" err="1">
                <a:sym typeface="Symbol" panose="05050102010706020507" pitchFamily="18" charset="2"/>
              </a:rPr>
              <a:t>iszero</a:t>
            </a:r>
            <a:r>
              <a:rPr lang="en-US" altLang="zh-CN" dirty="0">
                <a:sym typeface="Symbol" panose="05050102010706020507" pitchFamily="18" charset="2"/>
              </a:rPr>
              <a:t>   n. x. y. n (z. y) x</a:t>
            </a:r>
          </a:p>
          <a:p>
            <a:pPr lvl="1">
              <a:spcBef>
                <a:spcPts val="1200"/>
              </a:spcBef>
            </a:pPr>
            <a:endParaRPr lang="zh-CN" altLang="en-US" dirty="0"/>
          </a:p>
        </p:txBody>
      </p:sp>
      <p:sp>
        <p:nvSpPr>
          <p:cNvPr id="4" name="圆角矩形标注 3"/>
          <p:cNvSpPr/>
          <p:nvPr/>
        </p:nvSpPr>
        <p:spPr>
          <a:xfrm>
            <a:off x="5378115" y="1629484"/>
            <a:ext cx="3380874" cy="4743617"/>
          </a:xfrm>
          <a:prstGeom prst="wedgeRoundRectCallout">
            <a:avLst>
              <a:gd name="adj1" fmla="val -59126"/>
              <a:gd name="adj2" fmla="val 21850"/>
              <a:gd name="adj3" fmla="val 16667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000" dirty="0" err="1">
                <a:solidFill>
                  <a:schemeClr val="tx1"/>
                </a:solidFill>
              </a:rPr>
              <a:t>iszero</a:t>
            </a:r>
            <a:r>
              <a:rPr lang="en-US" altLang="zh-CN" sz="2000" dirty="0">
                <a:solidFill>
                  <a:schemeClr val="tx1"/>
                </a:solidFill>
              </a:rPr>
              <a:t> </a:t>
            </a:r>
            <a:r>
              <a:rPr lang="en-US" altLang="zh-CN" sz="2000" u="sng" dirty="0">
                <a:solidFill>
                  <a:schemeClr val="tx1"/>
                </a:solidFill>
              </a:rPr>
              <a:t>0</a:t>
            </a:r>
          </a:p>
          <a:p>
            <a:r>
              <a:rPr lang="en-US" altLang="zh-CN" sz="2000" dirty="0">
                <a:solidFill>
                  <a:schemeClr val="tx1"/>
                </a:solidFill>
                <a:sym typeface="Symbol" panose="05050102010706020507" pitchFamily="18" charset="2"/>
              </a:rPr>
              <a:t> x. y. </a:t>
            </a:r>
            <a:r>
              <a:rPr lang="en-US" altLang="zh-CN" sz="2000" u="sng" dirty="0">
                <a:solidFill>
                  <a:schemeClr val="tx1"/>
                </a:solidFill>
              </a:rPr>
              <a:t>0</a:t>
            </a:r>
            <a:r>
              <a:rPr lang="en-US" altLang="zh-CN" sz="2000" dirty="0">
                <a:solidFill>
                  <a:schemeClr val="tx1"/>
                </a:solidFill>
                <a:sym typeface="Symbol" panose="05050102010706020507" pitchFamily="18" charset="2"/>
              </a:rPr>
              <a:t> (z. y) x </a:t>
            </a:r>
          </a:p>
          <a:p>
            <a:pPr marL="0" lvl="1"/>
            <a:r>
              <a:rPr lang="en-US" altLang="zh-CN" sz="2000" dirty="0">
                <a:solidFill>
                  <a:schemeClr val="tx1"/>
                </a:solidFill>
                <a:sym typeface="Symbol" panose="05050102010706020507" pitchFamily="18" charset="2"/>
              </a:rPr>
              <a:t>= x. y. (f. x. x) (z. y) x</a:t>
            </a:r>
          </a:p>
          <a:p>
            <a:pPr marL="0" lvl="1"/>
            <a:r>
              <a:rPr lang="en-US" altLang="zh-CN" sz="2000" dirty="0">
                <a:solidFill>
                  <a:schemeClr val="tx1"/>
                </a:solidFill>
                <a:sym typeface="Symbol" panose="05050102010706020507" pitchFamily="18" charset="2"/>
              </a:rPr>
              <a:t> x. y. (x. x) x</a:t>
            </a:r>
          </a:p>
          <a:p>
            <a:pPr marL="0" lvl="1"/>
            <a:r>
              <a:rPr lang="en-US" altLang="zh-CN" sz="2000" dirty="0">
                <a:solidFill>
                  <a:schemeClr val="tx1"/>
                </a:solidFill>
                <a:sym typeface="Symbol" panose="05050102010706020507" pitchFamily="18" charset="2"/>
              </a:rPr>
              <a:t> x. y. x = True</a:t>
            </a:r>
          </a:p>
          <a:p>
            <a:pPr marL="0" lvl="1"/>
            <a:endParaRPr lang="en-US" altLang="zh-CN" sz="2000" dirty="0">
              <a:solidFill>
                <a:schemeClr val="tx1"/>
              </a:solidFill>
              <a:sym typeface="Symbol" panose="05050102010706020507" pitchFamily="18" charset="2"/>
            </a:endParaRPr>
          </a:p>
          <a:p>
            <a:r>
              <a:rPr lang="en-US" altLang="zh-CN" sz="2000" dirty="0" err="1">
                <a:solidFill>
                  <a:schemeClr val="tx1"/>
                </a:solidFill>
              </a:rPr>
              <a:t>iszero</a:t>
            </a:r>
            <a:r>
              <a:rPr lang="en-US" altLang="zh-CN" sz="2000" dirty="0">
                <a:solidFill>
                  <a:schemeClr val="tx1"/>
                </a:solidFill>
              </a:rPr>
              <a:t> </a:t>
            </a:r>
            <a:r>
              <a:rPr lang="en-US" altLang="zh-CN" sz="2000" u="sng" dirty="0">
                <a:solidFill>
                  <a:schemeClr val="tx1"/>
                </a:solidFill>
              </a:rPr>
              <a:t>1</a:t>
            </a:r>
          </a:p>
          <a:p>
            <a:r>
              <a:rPr lang="en-US" altLang="zh-CN" sz="2000" dirty="0">
                <a:solidFill>
                  <a:schemeClr val="tx1"/>
                </a:solidFill>
                <a:sym typeface="Symbol" panose="05050102010706020507" pitchFamily="18" charset="2"/>
              </a:rPr>
              <a:t> x. y. </a:t>
            </a:r>
            <a:r>
              <a:rPr lang="en-US" altLang="zh-CN" sz="2000" u="sng" dirty="0">
                <a:solidFill>
                  <a:schemeClr val="tx1"/>
                </a:solidFill>
              </a:rPr>
              <a:t>1</a:t>
            </a:r>
            <a:r>
              <a:rPr lang="en-US" altLang="zh-CN" sz="2000" dirty="0">
                <a:solidFill>
                  <a:schemeClr val="tx1"/>
                </a:solidFill>
                <a:sym typeface="Symbol" panose="05050102010706020507" pitchFamily="18" charset="2"/>
              </a:rPr>
              <a:t> (z. y) x </a:t>
            </a:r>
          </a:p>
          <a:p>
            <a:pPr marL="0" lvl="1"/>
            <a:r>
              <a:rPr lang="en-US" altLang="zh-CN" sz="2000" dirty="0">
                <a:solidFill>
                  <a:schemeClr val="tx1"/>
                </a:solidFill>
                <a:sym typeface="Symbol" panose="05050102010706020507" pitchFamily="18" charset="2"/>
              </a:rPr>
              <a:t>= x. y. (f. x. f x) (z. y) x</a:t>
            </a:r>
          </a:p>
          <a:p>
            <a:pPr marL="0" lvl="1"/>
            <a:r>
              <a:rPr lang="en-US" altLang="zh-CN" sz="2000" dirty="0">
                <a:solidFill>
                  <a:schemeClr val="tx1"/>
                </a:solidFill>
                <a:sym typeface="Symbol" panose="05050102010706020507" pitchFamily="18" charset="2"/>
              </a:rPr>
              <a:t> x. y. (x. (z. y) x) x</a:t>
            </a:r>
          </a:p>
          <a:p>
            <a:pPr marL="0" lvl="1"/>
            <a:r>
              <a:rPr lang="en-US" altLang="zh-CN" sz="2000" dirty="0">
                <a:solidFill>
                  <a:schemeClr val="tx1"/>
                </a:solidFill>
                <a:sym typeface="Symbol" panose="05050102010706020507" pitchFamily="18" charset="2"/>
              </a:rPr>
              <a:t> x. y. ((z. y) x)</a:t>
            </a:r>
          </a:p>
          <a:p>
            <a:pPr marL="0" lvl="1"/>
            <a:r>
              <a:rPr lang="en-US" altLang="zh-CN" sz="2000" dirty="0">
                <a:solidFill>
                  <a:schemeClr val="tx1"/>
                </a:solidFill>
                <a:sym typeface="Symbol" panose="05050102010706020507" pitchFamily="18" charset="2"/>
              </a:rPr>
              <a:t> x. y. y  = False</a:t>
            </a:r>
          </a:p>
          <a:p>
            <a:pPr marL="0" lvl="1"/>
            <a:endParaRPr lang="en-US" altLang="zh-CN" sz="2000" dirty="0">
              <a:solidFill>
                <a:schemeClr val="tx1"/>
              </a:solidFill>
              <a:sym typeface="Symbol" panose="05050102010706020507" pitchFamily="18" charset="2"/>
            </a:endParaRPr>
          </a:p>
          <a:p>
            <a:pPr marL="0" lvl="1"/>
            <a:r>
              <a:rPr lang="en-US" altLang="zh-CN" sz="2000" dirty="0" err="1">
                <a:solidFill>
                  <a:schemeClr val="tx1"/>
                </a:solidFill>
                <a:sym typeface="Symbol" panose="05050102010706020507" pitchFamily="18" charset="2"/>
              </a:rPr>
              <a:t>iszero</a:t>
            </a:r>
            <a:r>
              <a:rPr lang="en-US" altLang="zh-CN" sz="2000" dirty="0">
                <a:solidFill>
                  <a:schemeClr val="tx1"/>
                </a:solidFill>
                <a:sym typeface="Symbol" panose="05050102010706020507" pitchFamily="18" charset="2"/>
              </a:rPr>
              <a:t> (</a:t>
            </a:r>
            <a:r>
              <a:rPr lang="en-US" altLang="zh-CN" sz="2000" dirty="0" err="1">
                <a:solidFill>
                  <a:schemeClr val="tx1"/>
                </a:solidFill>
                <a:sym typeface="Symbol" panose="05050102010706020507" pitchFamily="18" charset="2"/>
              </a:rPr>
              <a:t>succ</a:t>
            </a:r>
            <a:r>
              <a:rPr lang="en-US" altLang="zh-CN" sz="2000" dirty="0">
                <a:solidFill>
                  <a:schemeClr val="tx1"/>
                </a:solidFill>
                <a:sym typeface="Symbol" panose="05050102010706020507" pitchFamily="18" charset="2"/>
              </a:rPr>
              <a:t> </a:t>
            </a:r>
            <a:r>
              <a:rPr lang="en-US" altLang="zh-CN" sz="2000" u="sng" dirty="0">
                <a:solidFill>
                  <a:schemeClr val="tx1"/>
                </a:solidFill>
                <a:sym typeface="Symbol" panose="05050102010706020507" pitchFamily="18" charset="2"/>
              </a:rPr>
              <a:t>n</a:t>
            </a:r>
            <a:r>
              <a:rPr lang="en-US" altLang="zh-CN" sz="2000" dirty="0">
                <a:solidFill>
                  <a:schemeClr val="tx1"/>
                </a:solidFill>
                <a:sym typeface="Symbol" panose="05050102010706020507" pitchFamily="18" charset="2"/>
              </a:rPr>
              <a:t>) * False</a:t>
            </a:r>
          </a:p>
        </p:txBody>
      </p:sp>
    </p:spTree>
    <p:extLst>
      <p:ext uri="{BB962C8B-B14F-4D97-AF65-F5344CB8AC3E}">
        <p14:creationId xmlns:p14="http://schemas.microsoft.com/office/powerpoint/2010/main" val="147484544"/>
      </p:ext>
    </p:extLst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Programming in </a:t>
            </a:r>
            <a:r>
              <a:rPr lang="en-US" altLang="zh-CN" dirty="0">
                <a:sym typeface="Symbol" panose="05050102010706020507" pitchFamily="18" charset="2"/>
              </a:rPr>
              <a:t>-c</a:t>
            </a:r>
            <a:r>
              <a:rPr lang="en-US" altLang="zh-CN" dirty="0"/>
              <a:t>alculus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1825623"/>
            <a:ext cx="7886700" cy="4887997"/>
          </a:xfrm>
        </p:spPr>
        <p:txBody>
          <a:bodyPr/>
          <a:lstStyle/>
          <a:p>
            <a:r>
              <a:rPr lang="en-US" altLang="zh-CN" dirty="0"/>
              <a:t>Church numerals </a:t>
            </a:r>
          </a:p>
          <a:p>
            <a:pPr lvl="1">
              <a:spcBef>
                <a:spcPts val="1200"/>
              </a:spcBef>
            </a:pPr>
            <a:r>
              <a:rPr lang="en-US" altLang="zh-CN" u="sng" dirty="0"/>
              <a:t>0</a:t>
            </a:r>
            <a:r>
              <a:rPr lang="en-US" altLang="zh-CN" dirty="0"/>
              <a:t>  </a:t>
            </a:r>
            <a:r>
              <a:rPr lang="en-US" altLang="zh-CN" dirty="0">
                <a:sym typeface="Symbol" panose="05050102010706020507" pitchFamily="18" charset="2"/>
              </a:rPr>
              <a:t>  f. x. x</a:t>
            </a:r>
            <a:endParaRPr lang="en-US" altLang="zh-CN" i="1" dirty="0">
              <a:solidFill>
                <a:srgbClr val="FF0000"/>
              </a:solidFill>
              <a:sym typeface="Symbol" panose="05050102010706020507" pitchFamily="18" charset="2"/>
            </a:endParaRPr>
          </a:p>
          <a:p>
            <a:pPr lvl="1">
              <a:spcBef>
                <a:spcPts val="1200"/>
              </a:spcBef>
            </a:pPr>
            <a:r>
              <a:rPr lang="en-US" altLang="zh-CN" u="sng" dirty="0">
                <a:sym typeface="Symbol" panose="05050102010706020507" pitchFamily="18" charset="2"/>
              </a:rPr>
              <a:t>1</a:t>
            </a:r>
            <a:r>
              <a:rPr lang="en-US" altLang="zh-CN" dirty="0">
                <a:sym typeface="Symbol" panose="05050102010706020507" pitchFamily="18" charset="2"/>
              </a:rPr>
              <a:t>    f. x. f x</a:t>
            </a:r>
          </a:p>
          <a:p>
            <a:pPr lvl="1">
              <a:spcBef>
                <a:spcPts val="1200"/>
              </a:spcBef>
            </a:pPr>
            <a:r>
              <a:rPr lang="en-US" altLang="zh-CN" u="sng" dirty="0">
                <a:sym typeface="Symbol" panose="05050102010706020507" pitchFamily="18" charset="2"/>
              </a:rPr>
              <a:t>2</a:t>
            </a:r>
            <a:r>
              <a:rPr lang="en-US" altLang="zh-CN" dirty="0">
                <a:sym typeface="Symbol" panose="05050102010706020507" pitchFamily="18" charset="2"/>
              </a:rPr>
              <a:t>    f. x. f (f x)</a:t>
            </a:r>
          </a:p>
          <a:p>
            <a:pPr lvl="1">
              <a:spcBef>
                <a:spcPts val="1200"/>
              </a:spcBef>
            </a:pPr>
            <a:r>
              <a:rPr lang="en-US" altLang="zh-CN" u="sng" dirty="0">
                <a:sym typeface="Symbol" panose="05050102010706020507" pitchFamily="18" charset="2"/>
              </a:rPr>
              <a:t>n</a:t>
            </a:r>
            <a:r>
              <a:rPr lang="en-US" altLang="zh-CN" dirty="0">
                <a:sym typeface="Symbol" panose="05050102010706020507" pitchFamily="18" charset="2"/>
              </a:rPr>
              <a:t>    f. x. </a:t>
            </a:r>
            <a:r>
              <a:rPr lang="en-US" altLang="zh-CN" dirty="0" err="1">
                <a:sym typeface="Symbol" panose="05050102010706020507" pitchFamily="18" charset="2"/>
              </a:rPr>
              <a:t>f</a:t>
            </a:r>
            <a:r>
              <a:rPr lang="en-US" altLang="zh-CN" baseline="30000" dirty="0" err="1">
                <a:sym typeface="Symbol" panose="05050102010706020507" pitchFamily="18" charset="2"/>
              </a:rPr>
              <a:t>n</a:t>
            </a:r>
            <a:r>
              <a:rPr lang="en-US" altLang="zh-CN" baseline="30000" dirty="0">
                <a:sym typeface="Symbol" panose="05050102010706020507" pitchFamily="18" charset="2"/>
              </a:rPr>
              <a:t> </a:t>
            </a:r>
            <a:r>
              <a:rPr lang="en-US" altLang="zh-CN" dirty="0">
                <a:sym typeface="Symbol" panose="05050102010706020507" pitchFamily="18" charset="2"/>
              </a:rPr>
              <a:t>x</a:t>
            </a:r>
          </a:p>
          <a:p>
            <a:pPr lvl="1">
              <a:spcBef>
                <a:spcPts val="1200"/>
              </a:spcBef>
            </a:pPr>
            <a:r>
              <a:rPr lang="en-US" altLang="zh-CN" dirty="0" err="1">
                <a:sym typeface="Symbol" panose="05050102010706020507" pitchFamily="18" charset="2"/>
              </a:rPr>
              <a:t>succ</a:t>
            </a:r>
            <a:r>
              <a:rPr lang="en-US" altLang="zh-CN" dirty="0">
                <a:sym typeface="Symbol" panose="05050102010706020507" pitchFamily="18" charset="2"/>
              </a:rPr>
              <a:t>    n. f. x. f (n f x) </a:t>
            </a:r>
          </a:p>
          <a:p>
            <a:pPr lvl="1">
              <a:spcBef>
                <a:spcPts val="1200"/>
              </a:spcBef>
            </a:pPr>
            <a:r>
              <a:rPr lang="en-US" altLang="zh-CN" dirty="0" err="1">
                <a:sym typeface="Symbol" panose="05050102010706020507" pitchFamily="18" charset="2"/>
              </a:rPr>
              <a:t>iszero</a:t>
            </a:r>
            <a:r>
              <a:rPr lang="en-US" altLang="zh-CN" dirty="0">
                <a:sym typeface="Symbol" panose="05050102010706020507" pitchFamily="18" charset="2"/>
              </a:rPr>
              <a:t>   n. x. y. n (z. y) x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add   n. m. f. x. n f (m f x)</a:t>
            </a:r>
          </a:p>
          <a:p>
            <a:pPr lvl="1">
              <a:spcBef>
                <a:spcPts val="1200"/>
              </a:spcBef>
            </a:pPr>
            <a:r>
              <a:rPr lang="en-US" altLang="zh-CN" dirty="0" err="1">
                <a:sym typeface="Symbol" panose="05050102010706020507" pitchFamily="18" charset="2"/>
              </a:rPr>
              <a:t>mult</a:t>
            </a:r>
            <a:r>
              <a:rPr lang="en-US" altLang="zh-CN" dirty="0">
                <a:sym typeface="Symbol" panose="05050102010706020507" pitchFamily="18" charset="2"/>
              </a:rPr>
              <a:t>   n. m. f. n m f </a:t>
            </a:r>
          </a:p>
          <a:p>
            <a:pPr lvl="1">
              <a:spcBef>
                <a:spcPts val="1200"/>
              </a:spcBef>
            </a:pP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56237488"/>
      </p:ext>
    </p:extLst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Programming in </a:t>
            </a:r>
            <a:r>
              <a:rPr lang="en-US" altLang="zh-CN" dirty="0">
                <a:sym typeface="Symbol" panose="05050102010706020507" pitchFamily="18" charset="2"/>
              </a:rPr>
              <a:t>-c</a:t>
            </a:r>
            <a:r>
              <a:rPr lang="en-US" altLang="zh-CN" dirty="0"/>
              <a:t>alculus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Pairs</a:t>
            </a:r>
          </a:p>
          <a:p>
            <a:pPr lvl="1">
              <a:spcBef>
                <a:spcPts val="1200"/>
              </a:spcBef>
            </a:pPr>
            <a:r>
              <a:rPr lang="en-US" altLang="zh-CN" dirty="0"/>
              <a:t>(M, N)  </a:t>
            </a:r>
            <a:r>
              <a:rPr lang="en-US" altLang="zh-CN" dirty="0">
                <a:sym typeface="Symbol" panose="05050102010706020507" pitchFamily="18" charset="2"/>
              </a:rPr>
              <a:t>  f. f M N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</a:t>
            </a:r>
            <a:r>
              <a:rPr lang="en-US" altLang="zh-CN" baseline="-25000" dirty="0">
                <a:sym typeface="Symbol" panose="05050102010706020507" pitchFamily="18" charset="2"/>
              </a:rPr>
              <a:t>0</a:t>
            </a:r>
            <a:r>
              <a:rPr lang="en-US" altLang="zh-CN" dirty="0">
                <a:sym typeface="Symbol" panose="05050102010706020507" pitchFamily="18" charset="2"/>
              </a:rPr>
              <a:t>    p. p (x. y. x)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</a:t>
            </a:r>
            <a:r>
              <a:rPr lang="en-US" altLang="zh-CN" baseline="-25000" dirty="0">
                <a:sym typeface="Symbol" panose="05050102010706020507" pitchFamily="18" charset="2"/>
              </a:rPr>
              <a:t>1</a:t>
            </a:r>
            <a:r>
              <a:rPr lang="en-US" altLang="zh-CN" dirty="0">
                <a:sym typeface="Symbol" panose="05050102010706020507" pitchFamily="18" charset="2"/>
              </a:rPr>
              <a:t>    p. p (x. y. y)</a:t>
            </a:r>
          </a:p>
          <a:p>
            <a:pPr lvl="1"/>
            <a:endParaRPr lang="en-US" altLang="zh-CN" dirty="0">
              <a:sym typeface="Symbol" panose="05050102010706020507" pitchFamily="18" charset="2"/>
            </a:endParaRPr>
          </a:p>
          <a:p>
            <a:pPr lvl="1"/>
            <a:endParaRPr lang="en-US" altLang="zh-CN" dirty="0">
              <a:sym typeface="Symbol" panose="05050102010706020507" pitchFamily="18" charset="2"/>
            </a:endParaRPr>
          </a:p>
          <a:p>
            <a:pPr lvl="1"/>
            <a:endParaRPr lang="en-US" altLang="zh-CN" dirty="0">
              <a:sym typeface="Symbol" panose="05050102010706020507" pitchFamily="18" charset="2"/>
            </a:endParaRPr>
          </a:p>
          <a:p>
            <a:pPr lvl="1"/>
            <a:endParaRPr lang="zh-CN" altLang="en-US" dirty="0"/>
          </a:p>
        </p:txBody>
      </p:sp>
      <p:sp>
        <p:nvSpPr>
          <p:cNvPr id="4" name="圆角矩形标注 3"/>
          <p:cNvSpPr/>
          <p:nvPr/>
        </p:nvSpPr>
        <p:spPr>
          <a:xfrm>
            <a:off x="5390147" y="2334127"/>
            <a:ext cx="2430380" cy="1452185"/>
          </a:xfrm>
          <a:prstGeom prst="wedgeRoundRectCallout">
            <a:avLst>
              <a:gd name="adj1" fmla="val -61106"/>
              <a:gd name="adj2" fmla="val 21850"/>
              <a:gd name="adj3" fmla="val 16667"/>
            </a:avLst>
          </a:prstGeom>
          <a:noFill/>
          <a:ln w="1905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</a:t>
            </a:r>
            <a:r>
              <a:rPr lang="en-US" altLang="zh-CN" sz="2400" baseline="-25000" dirty="0">
                <a:solidFill>
                  <a:prstClr val="black"/>
                </a:solidFill>
                <a:sym typeface="Symbol" panose="05050102010706020507" pitchFamily="18" charset="2"/>
              </a:rPr>
              <a:t>0</a:t>
            </a:r>
            <a:r>
              <a:rPr lang="en-US" altLang="zh-CN" sz="2400" dirty="0">
                <a:solidFill>
                  <a:schemeClr val="tx1"/>
                </a:solidFill>
              </a:rPr>
              <a:t>(M, N) </a:t>
            </a:r>
            <a:r>
              <a:rPr lang="en-US" altLang="zh-CN" sz="2400" dirty="0">
                <a:solidFill>
                  <a:schemeClr val="tx1"/>
                </a:solidFill>
                <a:sym typeface="Symbol" panose="05050102010706020507" pitchFamily="18" charset="2"/>
              </a:rPr>
              <a:t>* M</a:t>
            </a:r>
          </a:p>
          <a:p>
            <a:endParaRPr lang="en-US" altLang="zh-CN" sz="2400" dirty="0">
              <a:solidFill>
                <a:schemeClr val="tx1"/>
              </a:solidFill>
              <a:sym typeface="Symbol" panose="05050102010706020507" pitchFamily="18" charset="2"/>
            </a:endParaRPr>
          </a:p>
          <a:p>
            <a:r>
              <a:rPr lang="en-US" altLang="zh-CN" sz="2400" dirty="0">
                <a:solidFill>
                  <a:prstClr val="black"/>
                </a:solidFill>
                <a:sym typeface="Symbol" panose="05050102010706020507" pitchFamily="18" charset="2"/>
              </a:rPr>
              <a:t></a:t>
            </a:r>
            <a:r>
              <a:rPr lang="en-US" altLang="zh-CN" sz="2400" baseline="-25000" dirty="0">
                <a:solidFill>
                  <a:prstClr val="black"/>
                </a:solidFill>
                <a:sym typeface="Symbol" panose="05050102010706020507" pitchFamily="18" charset="2"/>
              </a:rPr>
              <a:t>1</a:t>
            </a:r>
            <a:r>
              <a:rPr lang="en-US" altLang="zh-CN" sz="2400" dirty="0">
                <a:solidFill>
                  <a:schemeClr val="tx1"/>
                </a:solidFill>
              </a:rPr>
              <a:t>(M, N) </a:t>
            </a:r>
            <a:r>
              <a:rPr lang="en-US" altLang="zh-CN" sz="2400" dirty="0">
                <a:solidFill>
                  <a:schemeClr val="tx1"/>
                </a:solidFill>
                <a:sym typeface="Symbol" panose="05050102010706020507" pitchFamily="18" charset="2"/>
              </a:rPr>
              <a:t>* N</a:t>
            </a:r>
          </a:p>
        </p:txBody>
      </p:sp>
    </p:spTree>
    <p:extLst>
      <p:ext uri="{BB962C8B-B14F-4D97-AF65-F5344CB8AC3E}">
        <p14:creationId xmlns:p14="http://schemas.microsoft.com/office/powerpoint/2010/main" val="1203567069"/>
      </p:ext>
    </p:extLst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Programming in </a:t>
            </a:r>
            <a:r>
              <a:rPr lang="en-US" altLang="zh-CN" dirty="0">
                <a:sym typeface="Symbol" panose="05050102010706020507" pitchFamily="18" charset="2"/>
              </a:rPr>
              <a:t>-c</a:t>
            </a:r>
            <a:r>
              <a:rPr lang="en-US" altLang="zh-CN" dirty="0"/>
              <a:t>alculus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Pairs</a:t>
            </a:r>
          </a:p>
          <a:p>
            <a:pPr lvl="1">
              <a:spcBef>
                <a:spcPts val="1200"/>
              </a:spcBef>
            </a:pPr>
            <a:r>
              <a:rPr lang="en-US" altLang="zh-CN" dirty="0"/>
              <a:t>(M, N)  </a:t>
            </a:r>
            <a:r>
              <a:rPr lang="en-US" altLang="zh-CN" dirty="0">
                <a:sym typeface="Symbol" panose="05050102010706020507" pitchFamily="18" charset="2"/>
              </a:rPr>
              <a:t>  f. f M N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</a:t>
            </a:r>
            <a:r>
              <a:rPr lang="en-US" altLang="zh-CN" baseline="-25000" dirty="0">
                <a:sym typeface="Symbol" panose="05050102010706020507" pitchFamily="18" charset="2"/>
              </a:rPr>
              <a:t>0</a:t>
            </a:r>
            <a:r>
              <a:rPr lang="en-US" altLang="zh-CN" dirty="0">
                <a:sym typeface="Symbol" panose="05050102010706020507" pitchFamily="18" charset="2"/>
              </a:rPr>
              <a:t>    p. p (x. y. x)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</a:t>
            </a:r>
            <a:r>
              <a:rPr lang="en-US" altLang="zh-CN" baseline="-25000" dirty="0">
                <a:sym typeface="Symbol" panose="05050102010706020507" pitchFamily="18" charset="2"/>
              </a:rPr>
              <a:t>1</a:t>
            </a:r>
            <a:r>
              <a:rPr lang="en-US" altLang="zh-CN" dirty="0">
                <a:sym typeface="Symbol" panose="05050102010706020507" pitchFamily="18" charset="2"/>
              </a:rPr>
              <a:t>    p. p (x. y. y)</a:t>
            </a:r>
          </a:p>
          <a:p>
            <a:pPr>
              <a:spcBef>
                <a:spcPts val="2400"/>
              </a:spcBef>
            </a:pPr>
            <a:r>
              <a:rPr lang="en-US" altLang="zh-CN" dirty="0">
                <a:sym typeface="Symbol" panose="05050102010706020507" pitchFamily="18" charset="2"/>
              </a:rPr>
              <a:t>Tuples</a:t>
            </a: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(M</a:t>
            </a:r>
            <a:r>
              <a:rPr lang="en-US" altLang="zh-CN" baseline="-25000" dirty="0">
                <a:sym typeface="Symbol" panose="05050102010706020507" pitchFamily="18" charset="2"/>
              </a:rPr>
              <a:t>1</a:t>
            </a:r>
            <a:r>
              <a:rPr lang="en-US" altLang="zh-CN" dirty="0">
                <a:sym typeface="Symbol" panose="05050102010706020507" pitchFamily="18" charset="2"/>
              </a:rPr>
              <a:t>, …, </a:t>
            </a:r>
            <a:r>
              <a:rPr lang="en-US" altLang="zh-CN" dirty="0" err="1">
                <a:sym typeface="Symbol" panose="05050102010706020507" pitchFamily="18" charset="2"/>
              </a:rPr>
              <a:t>M</a:t>
            </a:r>
            <a:r>
              <a:rPr lang="en-US" altLang="zh-CN" baseline="-25000" dirty="0" err="1">
                <a:sym typeface="Symbol" panose="05050102010706020507" pitchFamily="18" charset="2"/>
              </a:rPr>
              <a:t>n</a:t>
            </a:r>
            <a:r>
              <a:rPr lang="en-US" altLang="zh-CN" dirty="0">
                <a:sym typeface="Symbol" panose="05050102010706020507" pitchFamily="18" charset="2"/>
              </a:rPr>
              <a:t>)      f. f M</a:t>
            </a:r>
            <a:r>
              <a:rPr lang="en-US" altLang="zh-CN" baseline="-25000" dirty="0">
                <a:sym typeface="Symbol" panose="05050102010706020507" pitchFamily="18" charset="2"/>
              </a:rPr>
              <a:t>1</a:t>
            </a:r>
            <a:r>
              <a:rPr lang="en-US" altLang="zh-CN" dirty="0">
                <a:sym typeface="Symbol" panose="05050102010706020507" pitchFamily="18" charset="2"/>
              </a:rPr>
              <a:t> … </a:t>
            </a:r>
            <a:r>
              <a:rPr lang="en-US" altLang="zh-CN" dirty="0" err="1">
                <a:sym typeface="Symbol" panose="05050102010706020507" pitchFamily="18" charset="2"/>
              </a:rPr>
              <a:t>M</a:t>
            </a:r>
            <a:r>
              <a:rPr lang="en-US" altLang="zh-CN" baseline="-25000" dirty="0" err="1">
                <a:sym typeface="Symbol" panose="05050102010706020507" pitchFamily="18" charset="2"/>
              </a:rPr>
              <a:t>n</a:t>
            </a:r>
            <a:endParaRPr lang="en-US" altLang="zh-CN" baseline="-25000" dirty="0">
              <a:sym typeface="Symbol" panose="05050102010706020507" pitchFamily="18" charset="2"/>
            </a:endParaRPr>
          </a:p>
          <a:p>
            <a:pPr lvl="1">
              <a:spcBef>
                <a:spcPts val="1200"/>
              </a:spcBef>
            </a:pPr>
            <a:r>
              <a:rPr lang="en-US" altLang="zh-CN" dirty="0">
                <a:sym typeface="Symbol" panose="05050102010706020507" pitchFamily="18" charset="2"/>
              </a:rPr>
              <a:t></a:t>
            </a:r>
            <a:r>
              <a:rPr lang="en-US" altLang="zh-CN" baseline="-25000" dirty="0" err="1">
                <a:sym typeface="Symbol" panose="05050102010706020507" pitchFamily="18" charset="2"/>
              </a:rPr>
              <a:t>i</a:t>
            </a:r>
            <a:r>
              <a:rPr lang="en-US" altLang="zh-CN" dirty="0">
                <a:sym typeface="Symbol" panose="05050102010706020507" pitchFamily="18" charset="2"/>
              </a:rPr>
              <a:t>    p. p (x</a:t>
            </a:r>
            <a:r>
              <a:rPr lang="en-US" altLang="zh-CN" baseline="-25000" dirty="0">
                <a:sym typeface="Symbol" panose="05050102010706020507" pitchFamily="18" charset="2"/>
              </a:rPr>
              <a:t>1</a:t>
            </a:r>
            <a:r>
              <a:rPr lang="en-US" altLang="zh-CN" dirty="0">
                <a:sym typeface="Symbol" panose="05050102010706020507" pitchFamily="18" charset="2"/>
              </a:rPr>
              <a:t>. … </a:t>
            </a:r>
            <a:r>
              <a:rPr lang="en-US" altLang="zh-CN" dirty="0" err="1">
                <a:sym typeface="Symbol" panose="05050102010706020507" pitchFamily="18" charset="2"/>
              </a:rPr>
              <a:t>x</a:t>
            </a:r>
            <a:r>
              <a:rPr lang="en-US" altLang="zh-CN" baseline="-25000" dirty="0" err="1">
                <a:sym typeface="Symbol" panose="05050102010706020507" pitchFamily="18" charset="2"/>
              </a:rPr>
              <a:t>n</a:t>
            </a:r>
            <a:r>
              <a:rPr lang="en-US" altLang="zh-CN" dirty="0">
                <a:sym typeface="Symbol" panose="05050102010706020507" pitchFamily="18" charset="2"/>
              </a:rPr>
              <a:t>. x</a:t>
            </a:r>
            <a:r>
              <a:rPr lang="en-US" altLang="zh-CN" baseline="-25000" dirty="0">
                <a:sym typeface="Symbol" panose="05050102010706020507" pitchFamily="18" charset="2"/>
              </a:rPr>
              <a:t>i</a:t>
            </a:r>
            <a:r>
              <a:rPr lang="en-US" altLang="zh-CN" dirty="0">
                <a:sym typeface="Symbol" panose="05050102010706020507" pitchFamily="18" charset="2"/>
              </a:rPr>
              <a:t>)</a:t>
            </a:r>
          </a:p>
          <a:p>
            <a:pPr lvl="1"/>
            <a:endParaRPr lang="en-US" altLang="zh-CN" dirty="0">
              <a:sym typeface="Symbol" panose="05050102010706020507" pitchFamily="18" charset="2"/>
            </a:endParaRPr>
          </a:p>
          <a:p>
            <a:pPr lvl="1"/>
            <a:endParaRPr lang="en-US" altLang="zh-CN" dirty="0">
              <a:sym typeface="Symbol" panose="05050102010706020507" pitchFamily="18" charset="2"/>
            </a:endParaRPr>
          </a:p>
          <a:p>
            <a:pPr lvl="1"/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4018505011"/>
      </p:ext>
    </p:extLst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Programming in </a:t>
            </a:r>
            <a:r>
              <a:rPr lang="en-US" altLang="zh-CN" dirty="0">
                <a:sym typeface="Symbol" panose="05050102010706020507" pitchFamily="18" charset="2"/>
              </a:rPr>
              <a:t>-c</a:t>
            </a:r>
            <a:r>
              <a:rPr lang="en-US" altLang="zh-CN" dirty="0"/>
              <a:t>alculus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Recursive functions</a:t>
            </a:r>
          </a:p>
          <a:p>
            <a:pPr lvl="1">
              <a:spcBef>
                <a:spcPts val="1200"/>
              </a:spcBef>
            </a:pPr>
            <a:r>
              <a:rPr lang="en-US" altLang="zh-CN" dirty="0"/>
              <a:t>fact(n)  =    if  (n == 0)  then  1  else  n * fact(n-1)</a:t>
            </a:r>
          </a:p>
          <a:p>
            <a:pPr lvl="1">
              <a:spcBef>
                <a:spcPts val="1200"/>
              </a:spcBef>
            </a:pPr>
            <a:r>
              <a:rPr lang="en-US" altLang="zh-CN" dirty="0"/>
              <a:t>To find fact, we need to solve an equation!</a:t>
            </a:r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2451631004"/>
      </p:ext>
    </p:extLst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 err="1"/>
              <a:t>Fixpoint</a:t>
            </a:r>
            <a:r>
              <a:rPr lang="en-US" altLang="zh-CN" dirty="0"/>
              <a:t> in arithmetic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x is a </a:t>
            </a:r>
            <a:r>
              <a:rPr lang="en-US" altLang="zh-CN" dirty="0" err="1"/>
              <a:t>fixpoint</a:t>
            </a:r>
            <a:r>
              <a:rPr lang="en-US" altLang="zh-CN" dirty="0"/>
              <a:t> of f   if   f(x) = x</a:t>
            </a:r>
          </a:p>
          <a:p>
            <a:endParaRPr lang="en-US" altLang="zh-CN" dirty="0"/>
          </a:p>
          <a:p>
            <a:r>
              <a:rPr lang="en-US" altLang="zh-CN" dirty="0"/>
              <a:t>Some functions has </a:t>
            </a:r>
            <a:r>
              <a:rPr lang="en-US" altLang="zh-CN" dirty="0" err="1"/>
              <a:t>fixpoints</a:t>
            </a:r>
            <a:r>
              <a:rPr lang="en-US" altLang="zh-CN" dirty="0"/>
              <a:t>, while others don’t</a:t>
            </a:r>
          </a:p>
          <a:p>
            <a:pPr lvl="1">
              <a:spcBef>
                <a:spcPts val="1200"/>
              </a:spcBef>
            </a:pPr>
            <a:r>
              <a:rPr lang="en-US" altLang="zh-CN" dirty="0"/>
              <a:t>f(x) = x * x.  Two </a:t>
            </a:r>
            <a:r>
              <a:rPr lang="en-US" altLang="zh-CN" dirty="0" err="1"/>
              <a:t>fixpoints</a:t>
            </a:r>
            <a:r>
              <a:rPr lang="en-US" altLang="zh-CN" dirty="0"/>
              <a:t> 0 and 1.</a:t>
            </a:r>
            <a:endParaRPr lang="zh-CN" altLang="en-US" dirty="0"/>
          </a:p>
          <a:p>
            <a:pPr lvl="1">
              <a:spcBef>
                <a:spcPts val="1200"/>
              </a:spcBef>
            </a:pPr>
            <a:r>
              <a:rPr lang="en-US" altLang="zh-CN" dirty="0"/>
              <a:t>f(x) = x + 1.  No </a:t>
            </a:r>
            <a:r>
              <a:rPr lang="en-US" altLang="zh-CN" dirty="0" err="1"/>
              <a:t>fixpoint</a:t>
            </a:r>
            <a:r>
              <a:rPr lang="en-US" altLang="zh-CN" dirty="0"/>
              <a:t>. </a:t>
            </a:r>
          </a:p>
          <a:p>
            <a:pPr lvl="1">
              <a:spcBef>
                <a:spcPts val="1200"/>
              </a:spcBef>
            </a:pPr>
            <a:r>
              <a:rPr lang="en-US" altLang="zh-CN" dirty="0"/>
              <a:t>f(x) = x.  Infinitely many </a:t>
            </a:r>
            <a:r>
              <a:rPr lang="en-US" altLang="zh-CN" dirty="0" err="1"/>
              <a:t>fixpoints</a:t>
            </a:r>
            <a:r>
              <a:rPr lang="en-US" altLang="zh-CN" dirty="0"/>
              <a:t>. </a:t>
            </a:r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133147615"/>
      </p:ext>
    </p:extLst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fact is a </a:t>
            </a:r>
            <a:r>
              <a:rPr lang="en-US" altLang="zh-CN" dirty="0" err="1"/>
              <a:t>fixpoint</a:t>
            </a:r>
            <a:r>
              <a:rPr lang="en-US" altLang="zh-CN" dirty="0"/>
              <a:t> of a function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/>
              <a:t>x is a </a:t>
            </a:r>
            <a:r>
              <a:rPr lang="en-US" altLang="zh-CN" dirty="0" err="1"/>
              <a:t>fixpoint</a:t>
            </a:r>
            <a:r>
              <a:rPr lang="en-US" altLang="zh-CN" dirty="0"/>
              <a:t> of f   if   f(x) = x</a:t>
            </a:r>
            <a:endParaRPr lang="zh-CN" altLang="en-US" dirty="0"/>
          </a:p>
          <a:p>
            <a:pPr lvl="1"/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fact(n)  =    if  (n == 0)  then  1  else  n * fact(n-1)</a:t>
            </a:r>
          </a:p>
          <a:p>
            <a:pPr marL="457200" lvl="1" indent="0">
              <a:buNone/>
            </a:pP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fact  =  </a:t>
            </a:r>
            <a:r>
              <a:rPr lang="en-US" altLang="zh-CN" dirty="0">
                <a:sym typeface="Symbol" panose="05050102010706020507" pitchFamily="18" charset="2"/>
              </a:rPr>
              <a:t>n.  </a:t>
            </a:r>
            <a:r>
              <a:rPr lang="en-US" altLang="zh-CN" dirty="0"/>
              <a:t>if  (n == 0)  then  1  else  n * fact(n-1)</a:t>
            </a:r>
          </a:p>
          <a:p>
            <a:pPr marL="457200" lvl="1" indent="0">
              <a:buNone/>
            </a:pP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fact  =  </a:t>
            </a:r>
            <a:r>
              <a:rPr lang="en-US" altLang="zh-CN" sz="3200" dirty="0"/>
              <a:t>(</a:t>
            </a:r>
            <a:r>
              <a:rPr lang="en-US" altLang="zh-CN" dirty="0">
                <a:sym typeface="Symbol" panose="05050102010706020507" pitchFamily="18" charset="2"/>
              </a:rPr>
              <a:t>f.  n.  </a:t>
            </a:r>
            <a:r>
              <a:rPr lang="en-US" altLang="zh-CN" dirty="0"/>
              <a:t>if  (n == 0)  then  1  else  n * f(n-1)</a:t>
            </a:r>
            <a:r>
              <a:rPr lang="en-US" altLang="zh-CN" sz="3200" dirty="0"/>
              <a:t>)</a:t>
            </a:r>
            <a:r>
              <a:rPr lang="en-US" altLang="zh-CN" dirty="0"/>
              <a:t> fact</a:t>
            </a:r>
          </a:p>
          <a:p>
            <a:pPr marL="457200" lvl="1" indent="0">
              <a:buNone/>
            </a:pP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Let  F = </a:t>
            </a:r>
            <a:r>
              <a:rPr lang="en-US" altLang="zh-CN" dirty="0">
                <a:sym typeface="Symbol" panose="05050102010706020507" pitchFamily="18" charset="2"/>
              </a:rPr>
              <a:t>f.  n.  </a:t>
            </a:r>
            <a:r>
              <a:rPr lang="en-US" altLang="zh-CN" dirty="0"/>
              <a:t>if  (n == 0)  then  1  else  n * f(n-1).</a:t>
            </a:r>
          </a:p>
          <a:p>
            <a:pPr marL="457200" lvl="1" indent="0">
              <a:buNone/>
            </a:pPr>
            <a:r>
              <a:rPr lang="en-US" altLang="zh-CN" dirty="0"/>
              <a:t>Then   fact = F fact.   So fact is a </a:t>
            </a:r>
            <a:r>
              <a:rPr lang="en-US" altLang="zh-CN" dirty="0" err="1"/>
              <a:t>fixpoint</a:t>
            </a:r>
            <a:r>
              <a:rPr lang="en-US" altLang="zh-CN" dirty="0"/>
              <a:t> of F. </a:t>
            </a:r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86687900"/>
      </p:ext>
    </p:extLst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In </a:t>
            </a:r>
            <a:r>
              <a:rPr lang="en-US" altLang="zh-CN" dirty="0">
                <a:sym typeface="Symbol" panose="05050102010706020507" pitchFamily="18" charset="2"/>
              </a:rPr>
              <a:t>-c</a:t>
            </a:r>
            <a:r>
              <a:rPr lang="en-US" altLang="zh-CN" dirty="0"/>
              <a:t>alculus, every term has a </a:t>
            </a:r>
            <a:r>
              <a:rPr lang="en-US" altLang="zh-CN" dirty="0" err="1"/>
              <a:t>fixpoint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628650" y="2021305"/>
            <a:ext cx="7886700" cy="4247148"/>
          </a:xfrm>
        </p:spPr>
        <p:txBody>
          <a:bodyPr>
            <a:normAutofit/>
          </a:bodyPr>
          <a:lstStyle/>
          <a:p>
            <a:r>
              <a:rPr lang="en-US" altLang="zh-CN" dirty="0" err="1">
                <a:solidFill>
                  <a:srgbClr val="FF0000"/>
                </a:solidFill>
              </a:rPr>
              <a:t>Fixpoint</a:t>
            </a:r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 err="1">
                <a:solidFill>
                  <a:srgbClr val="FF0000"/>
                </a:solidFill>
              </a:rPr>
              <a:t>combinator</a:t>
            </a:r>
            <a:r>
              <a:rPr lang="en-US" altLang="zh-CN" dirty="0">
                <a:solidFill>
                  <a:srgbClr val="FF0000"/>
                </a:solidFill>
              </a:rPr>
              <a:t> </a:t>
            </a:r>
            <a:r>
              <a:rPr lang="en-US" altLang="zh-CN" dirty="0"/>
              <a:t>is a higher-order function h satisfying</a:t>
            </a:r>
          </a:p>
          <a:p>
            <a:pPr marL="0" indent="0">
              <a:buNone/>
            </a:pPr>
            <a:r>
              <a:rPr lang="en-US" altLang="zh-CN" dirty="0"/>
              <a:t>              for all f,    (h f) gives a </a:t>
            </a:r>
            <a:r>
              <a:rPr lang="en-US" altLang="zh-CN" dirty="0" err="1"/>
              <a:t>fixpoint</a:t>
            </a:r>
            <a:r>
              <a:rPr lang="en-US" altLang="zh-CN" dirty="0"/>
              <a:t> of f</a:t>
            </a:r>
          </a:p>
          <a:p>
            <a:pPr marL="0" indent="0">
              <a:buNone/>
            </a:pPr>
            <a:r>
              <a:rPr lang="en-US" altLang="zh-CN" dirty="0"/>
              <a:t>                        i.e.   h f = f (h f)</a:t>
            </a:r>
          </a:p>
          <a:p>
            <a:pPr lvl="1">
              <a:spcBef>
                <a:spcPts val="2400"/>
              </a:spcBef>
            </a:pPr>
            <a:r>
              <a:rPr lang="en-US" altLang="zh-CN" dirty="0"/>
              <a:t>Turing’s </a:t>
            </a:r>
            <a:r>
              <a:rPr lang="en-US" altLang="zh-CN" dirty="0" err="1"/>
              <a:t>fixpoint</a:t>
            </a:r>
            <a:r>
              <a:rPr lang="en-US" altLang="zh-CN" dirty="0"/>
              <a:t> </a:t>
            </a:r>
            <a:r>
              <a:rPr lang="en-US" altLang="zh-CN" dirty="0" err="1"/>
              <a:t>combinator</a:t>
            </a:r>
            <a:r>
              <a:rPr lang="en-US" altLang="zh-CN" dirty="0"/>
              <a:t> </a:t>
            </a:r>
            <a:r>
              <a:rPr lang="en-US" altLang="zh-CN" dirty="0">
                <a:sym typeface="Symbol" panose="05050102010706020507" pitchFamily="18" charset="2"/>
              </a:rPr>
              <a:t></a:t>
            </a:r>
            <a:endParaRPr lang="en-US" altLang="zh-CN" dirty="0"/>
          </a:p>
          <a:p>
            <a:pPr marL="457200" lvl="1" indent="0">
              <a:buNone/>
            </a:pPr>
            <a:r>
              <a:rPr lang="en-US" altLang="zh-CN" dirty="0"/>
              <a:t>    Let  A  =  </a:t>
            </a:r>
            <a:r>
              <a:rPr lang="en-US" altLang="zh-CN" dirty="0">
                <a:sym typeface="Symbol" panose="05050102010706020507" pitchFamily="18" charset="2"/>
              </a:rPr>
              <a:t>x. y. y (x </a:t>
            </a:r>
            <a:r>
              <a:rPr lang="en-US" altLang="zh-CN" dirty="0" err="1">
                <a:sym typeface="Symbol" panose="05050102010706020507" pitchFamily="18" charset="2"/>
              </a:rPr>
              <a:t>x</a:t>
            </a:r>
            <a:r>
              <a:rPr lang="en-US" altLang="zh-CN" dirty="0">
                <a:sym typeface="Symbol" panose="05050102010706020507" pitchFamily="18" charset="2"/>
              </a:rPr>
              <a:t> y)  and   = A </a:t>
            </a:r>
            <a:r>
              <a:rPr lang="en-US" altLang="zh-CN" dirty="0" err="1">
                <a:sym typeface="Symbol" panose="05050102010706020507" pitchFamily="18" charset="2"/>
              </a:rPr>
              <a:t>A</a:t>
            </a:r>
            <a:endParaRPr lang="en-US" altLang="zh-CN" dirty="0"/>
          </a:p>
          <a:p>
            <a:pPr lvl="1">
              <a:spcBef>
                <a:spcPts val="1800"/>
              </a:spcBef>
            </a:pPr>
            <a:r>
              <a:rPr lang="en-US" altLang="zh-CN" dirty="0"/>
              <a:t>Church’s </a:t>
            </a:r>
            <a:r>
              <a:rPr lang="en-US" altLang="zh-CN" dirty="0" err="1"/>
              <a:t>fixpoint</a:t>
            </a:r>
            <a:r>
              <a:rPr lang="en-US" altLang="zh-CN" dirty="0"/>
              <a:t> </a:t>
            </a:r>
            <a:r>
              <a:rPr lang="en-US" altLang="zh-CN" dirty="0" err="1"/>
              <a:t>combinator</a:t>
            </a:r>
            <a:r>
              <a:rPr lang="en-US" altLang="zh-CN" dirty="0"/>
              <a:t> </a:t>
            </a:r>
            <a:r>
              <a:rPr lang="en-US" altLang="zh-CN" b="1" dirty="0"/>
              <a:t>Y</a:t>
            </a:r>
          </a:p>
          <a:p>
            <a:pPr marL="457200" lvl="1" indent="0">
              <a:buNone/>
            </a:pPr>
            <a:r>
              <a:rPr lang="en-US" altLang="zh-CN" dirty="0"/>
              <a:t>    Let  </a:t>
            </a:r>
            <a:r>
              <a:rPr lang="en-US" altLang="zh-CN" b="1" dirty="0"/>
              <a:t>Y</a:t>
            </a:r>
            <a:r>
              <a:rPr lang="en-US" altLang="zh-CN" dirty="0"/>
              <a:t> =  </a:t>
            </a:r>
            <a:r>
              <a:rPr lang="en-US" altLang="zh-CN" dirty="0">
                <a:sym typeface="Symbol" panose="05050102010706020507" pitchFamily="18" charset="2"/>
              </a:rPr>
              <a:t>f. (x. f (x x)) (x. f (x x)) </a:t>
            </a:r>
            <a:endParaRPr lang="en-US" altLang="zh-CN" dirty="0"/>
          </a:p>
          <a:p>
            <a:endParaRPr lang="en-US" altLang="zh-CN" dirty="0"/>
          </a:p>
        </p:txBody>
      </p:sp>
    </p:spTree>
    <p:extLst>
      <p:ext uri="{BB962C8B-B14F-4D97-AF65-F5344CB8AC3E}">
        <p14:creationId xmlns:p14="http://schemas.microsoft.com/office/powerpoint/2010/main" val="318434074"/>
      </p:ext>
    </p:extLst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Turing’s </a:t>
            </a:r>
            <a:r>
              <a:rPr lang="en-US" altLang="zh-CN" dirty="0" err="1"/>
              <a:t>fixpoint</a:t>
            </a:r>
            <a:r>
              <a:rPr lang="en-US" altLang="zh-CN" dirty="0"/>
              <a:t> </a:t>
            </a:r>
            <a:r>
              <a:rPr lang="en-US" altLang="zh-CN" dirty="0" err="1"/>
              <a:t>combinator</a:t>
            </a:r>
            <a:r>
              <a:rPr lang="en-US" altLang="zh-CN" dirty="0">
                <a:sym typeface="Symbol" panose="05050102010706020507" pitchFamily="18" charset="2"/>
              </a:rPr>
              <a:t> </a:t>
            </a:r>
            <a:endParaRPr lang="zh-CN" altLang="en-US" dirty="0"/>
          </a:p>
        </p:txBody>
      </p:sp>
      <p:sp>
        <p:nvSpPr>
          <p:cNvPr id="5" name="内容占位符 4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228600" lvl="1">
              <a:spcBef>
                <a:spcPts val="1000"/>
              </a:spcBef>
            </a:pPr>
            <a:r>
              <a:rPr lang="en-US" altLang="zh-CN" sz="2800" dirty="0"/>
              <a:t>Let  A  =  </a:t>
            </a:r>
            <a:r>
              <a:rPr lang="en-US" altLang="zh-CN" sz="2800" dirty="0">
                <a:sym typeface="Symbol" panose="05050102010706020507" pitchFamily="18" charset="2"/>
              </a:rPr>
              <a:t>x. y. y (x </a:t>
            </a:r>
            <a:r>
              <a:rPr lang="en-US" altLang="zh-CN" sz="2800" dirty="0" err="1">
                <a:sym typeface="Symbol" panose="05050102010706020507" pitchFamily="18" charset="2"/>
              </a:rPr>
              <a:t>x</a:t>
            </a:r>
            <a:r>
              <a:rPr lang="en-US" altLang="zh-CN" sz="2800" dirty="0">
                <a:sym typeface="Symbol" panose="05050102010706020507" pitchFamily="18" charset="2"/>
              </a:rPr>
              <a:t> y)  and   = A </a:t>
            </a:r>
            <a:r>
              <a:rPr lang="en-US" altLang="zh-CN" sz="2800" dirty="0" err="1">
                <a:sym typeface="Symbol" panose="05050102010706020507" pitchFamily="18" charset="2"/>
              </a:rPr>
              <a:t>A</a:t>
            </a:r>
            <a:endParaRPr lang="en-US" altLang="zh-CN" sz="2800" dirty="0">
              <a:sym typeface="Symbol" panose="05050102010706020507" pitchFamily="18" charset="2"/>
            </a:endParaRPr>
          </a:p>
          <a:p>
            <a:pPr marL="228600" lvl="1">
              <a:spcBef>
                <a:spcPts val="1000"/>
              </a:spcBef>
            </a:pPr>
            <a:endParaRPr lang="en-US" altLang="zh-CN" sz="2800" dirty="0">
              <a:sym typeface="Symbol" panose="05050102010706020507" pitchFamily="18" charset="2"/>
            </a:endParaRPr>
          </a:p>
          <a:p>
            <a:pPr marL="228600" lvl="1">
              <a:spcBef>
                <a:spcPts val="1000"/>
              </a:spcBef>
            </a:pPr>
            <a:r>
              <a:rPr lang="en-US" altLang="zh-CN" sz="2800" dirty="0">
                <a:sym typeface="Symbol" panose="05050102010706020507" pitchFamily="18" charset="2"/>
              </a:rPr>
              <a:t>Let’s prove:    for all f,   </a:t>
            </a:r>
            <a:r>
              <a:rPr lang="en-US" altLang="zh-CN" sz="2800" dirty="0"/>
              <a:t> f = f (</a:t>
            </a:r>
            <a:r>
              <a:rPr lang="en-US" altLang="zh-CN" sz="2800" dirty="0">
                <a:sym typeface="Symbol" panose="05050102010706020507" pitchFamily="18" charset="2"/>
              </a:rPr>
              <a:t></a:t>
            </a:r>
            <a:r>
              <a:rPr lang="en-US" altLang="zh-CN" sz="2800" dirty="0"/>
              <a:t> f)</a:t>
            </a:r>
          </a:p>
          <a:p>
            <a:pPr marL="228600" lvl="1">
              <a:spcBef>
                <a:spcPts val="1000"/>
              </a:spcBef>
            </a:pPr>
            <a:endParaRPr lang="en-US" altLang="zh-CN" sz="2800" dirty="0"/>
          </a:p>
          <a:p>
            <a:pPr marL="228600" lvl="1">
              <a:spcBef>
                <a:spcPts val="1000"/>
              </a:spcBef>
            </a:pPr>
            <a:endParaRPr lang="en-US" altLang="zh-CN" sz="2800" dirty="0"/>
          </a:p>
          <a:p>
            <a:pPr marL="228600" lvl="1">
              <a:spcBef>
                <a:spcPts val="1000"/>
              </a:spcBef>
            </a:pPr>
            <a:endParaRPr lang="en-US" altLang="zh-CN" sz="2800" dirty="0"/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697943813"/>
      </p:ext>
    </p:extLst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Solving fact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Let  F = </a:t>
            </a:r>
            <a:r>
              <a:rPr lang="en-US" altLang="zh-CN" dirty="0">
                <a:sym typeface="Symbol" panose="05050102010706020507" pitchFamily="18" charset="2"/>
              </a:rPr>
              <a:t>f.  n.  </a:t>
            </a:r>
            <a:r>
              <a:rPr lang="en-US" altLang="zh-CN" dirty="0"/>
              <a:t>if  (n == 0)  then  1  else  n * f(n-1).</a:t>
            </a:r>
          </a:p>
          <a:p>
            <a:pPr marL="0" indent="0">
              <a:buNone/>
            </a:pPr>
            <a:r>
              <a:rPr lang="en-US" altLang="zh-CN" dirty="0"/>
              <a:t>fact is a </a:t>
            </a:r>
            <a:r>
              <a:rPr lang="en-US" altLang="zh-CN" dirty="0" err="1"/>
              <a:t>fixpoint</a:t>
            </a:r>
            <a:r>
              <a:rPr lang="en-US" altLang="zh-CN" dirty="0"/>
              <a:t> of F. </a:t>
            </a:r>
          </a:p>
          <a:p>
            <a:pPr marL="0" indent="0">
              <a:buNone/>
            </a:pPr>
            <a:endParaRPr lang="en-US" altLang="zh-CN" dirty="0"/>
          </a:p>
          <a:p>
            <a:pPr marL="0" indent="0">
              <a:buNone/>
            </a:pPr>
            <a:r>
              <a:rPr lang="en-US" altLang="zh-CN" dirty="0"/>
              <a:t>fact = </a:t>
            </a:r>
            <a:r>
              <a:rPr lang="en-US" altLang="zh-CN" dirty="0">
                <a:sym typeface="Symbol" panose="05050102010706020507" pitchFamily="18" charset="2"/>
              </a:rPr>
              <a:t> F</a:t>
            </a:r>
          </a:p>
          <a:p>
            <a:pPr marL="0" indent="0">
              <a:buNone/>
            </a:pPr>
            <a:r>
              <a:rPr lang="en-US" altLang="zh-CN" dirty="0"/>
              <a:t>The right-hand side is a closed lambda term that represents the factorial function.</a:t>
            </a:r>
          </a:p>
          <a:p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651989052"/>
      </p:ext>
    </p:extLst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Comments on computability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0" indent="0">
              <a:buNone/>
            </a:pPr>
            <a:r>
              <a:rPr lang="en-US" altLang="zh-CN" dirty="0"/>
              <a:t>Turing’s </a:t>
            </a:r>
            <a:r>
              <a:rPr lang="en-US" altLang="zh-CN" dirty="0">
                <a:solidFill>
                  <a:srgbClr val="FF0000"/>
                </a:solidFill>
              </a:rPr>
              <a:t>Turing machine</a:t>
            </a:r>
            <a:r>
              <a:rPr lang="en-US" altLang="zh-CN" dirty="0"/>
              <a:t>, Church’s </a:t>
            </a:r>
            <a:r>
              <a:rPr lang="en-US" altLang="zh-CN" dirty="0">
                <a:solidFill>
                  <a:srgbClr val="FF0000"/>
                </a:solidFill>
                <a:sym typeface="Symbol" panose="05050102010706020507" pitchFamily="18" charset="2"/>
              </a:rPr>
              <a:t></a:t>
            </a:r>
            <a:r>
              <a:rPr lang="en-US" altLang="zh-CN" dirty="0">
                <a:solidFill>
                  <a:srgbClr val="FF0000"/>
                </a:solidFill>
              </a:rPr>
              <a:t>-calculus </a:t>
            </a:r>
            <a:r>
              <a:rPr lang="en-US" altLang="zh-CN" dirty="0"/>
              <a:t>and Gödel’s </a:t>
            </a:r>
            <a:r>
              <a:rPr lang="en-US" altLang="zh-CN" dirty="0">
                <a:solidFill>
                  <a:srgbClr val="FF0000"/>
                </a:solidFill>
              </a:rPr>
              <a:t>general recursive functions </a:t>
            </a:r>
            <a:r>
              <a:rPr lang="en-US" altLang="zh-CN" dirty="0"/>
              <a:t>are equivalent to each other in the sense that they define the same class of functions (</a:t>
            </a:r>
            <a:r>
              <a:rPr lang="en-US" altLang="zh-CN" dirty="0" err="1"/>
              <a:t>a.k.a</a:t>
            </a:r>
            <a:r>
              <a:rPr lang="en-US" altLang="zh-CN" dirty="0"/>
              <a:t> </a:t>
            </a:r>
            <a:r>
              <a:rPr lang="en-US" altLang="zh-CN" dirty="0">
                <a:solidFill>
                  <a:srgbClr val="FF0000"/>
                </a:solidFill>
              </a:rPr>
              <a:t>computable functions</a:t>
            </a:r>
            <a:r>
              <a:rPr lang="en-US" altLang="zh-CN" dirty="0"/>
              <a:t>). </a:t>
            </a:r>
          </a:p>
          <a:p>
            <a:pPr marL="0" indent="0">
              <a:buNone/>
            </a:pPr>
            <a:r>
              <a:rPr lang="en-US" altLang="zh-CN" dirty="0"/>
              <a:t>This is proved by Church, Kleene, Rosser, and Turing.</a:t>
            </a:r>
            <a:endParaRPr lang="zh-CN" altLang="en-US" dirty="0"/>
          </a:p>
        </p:txBody>
      </p:sp>
    </p:spTree>
    <p:extLst>
      <p:ext uri="{BB962C8B-B14F-4D97-AF65-F5344CB8AC3E}">
        <p14:creationId xmlns:p14="http://schemas.microsoft.com/office/powerpoint/2010/main" val="2423354110"/>
      </p:ext>
    </p:extLst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Programming in </a:t>
            </a:r>
            <a:r>
              <a:rPr lang="en-US" altLang="zh-CN" dirty="0">
                <a:sym typeface="Symbol" panose="05050102010706020507" pitchFamily="18" charset="2"/>
              </a:rPr>
              <a:t>-c</a:t>
            </a:r>
            <a:r>
              <a:rPr lang="en-US" altLang="zh-CN" dirty="0"/>
              <a:t>alculus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solidFill>
                  <a:srgbClr val="FF0000"/>
                </a:solidFill>
              </a:rPr>
              <a:t>Booleans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Natural numbers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Pairs</a:t>
            </a:r>
          </a:p>
          <a:p>
            <a:r>
              <a:rPr lang="en-US" altLang="zh-CN" dirty="0"/>
              <a:t>Lists</a:t>
            </a:r>
          </a:p>
          <a:p>
            <a:r>
              <a:rPr lang="en-US" altLang="zh-CN" dirty="0"/>
              <a:t>Trees</a:t>
            </a:r>
          </a:p>
          <a:p>
            <a:r>
              <a:rPr lang="en-US" altLang="zh-CN" dirty="0">
                <a:solidFill>
                  <a:srgbClr val="FF0000"/>
                </a:solidFill>
              </a:rPr>
              <a:t>Recursive functions</a:t>
            </a:r>
          </a:p>
          <a:p>
            <a:r>
              <a:rPr lang="en-US" altLang="zh-CN" dirty="0"/>
              <a:t>…</a:t>
            </a:r>
          </a:p>
          <a:p>
            <a:pPr lvl="1"/>
            <a:endParaRPr lang="zh-CN" altLang="en-US" dirty="0"/>
          </a:p>
        </p:txBody>
      </p:sp>
      <p:sp>
        <p:nvSpPr>
          <p:cNvPr id="4" name="文本框 3"/>
          <p:cNvSpPr txBox="1"/>
          <p:nvPr/>
        </p:nvSpPr>
        <p:spPr>
          <a:xfrm>
            <a:off x="758426" y="5558589"/>
            <a:ext cx="748852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b="1" i="1" dirty="0"/>
              <a:t>Read supplementary materials on course website</a:t>
            </a:r>
            <a:endParaRPr lang="zh-CN" altLang="en-US" sz="2800" b="1" i="1" dirty="0"/>
          </a:p>
        </p:txBody>
      </p:sp>
    </p:spTree>
    <p:extLst>
      <p:ext uri="{BB962C8B-B14F-4D97-AF65-F5344CB8AC3E}">
        <p14:creationId xmlns:p14="http://schemas.microsoft.com/office/powerpoint/2010/main" val="3706173058"/>
      </p:ext>
    </p:extLst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Main points about </a:t>
            </a:r>
            <a:r>
              <a:rPr lang="en-US" altLang="zh-CN" dirty="0">
                <a:sym typeface="Symbol" panose="05050102010706020507" pitchFamily="18" charset="2"/>
              </a:rPr>
              <a:t>-</a:t>
            </a:r>
            <a:r>
              <a:rPr lang="en-US" altLang="zh-CN" dirty="0"/>
              <a:t>calculus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altLang="zh-CN" dirty="0">
                <a:sym typeface="Symbol" panose="05050102010706020507" pitchFamily="18" charset="2"/>
              </a:rPr>
              <a:t>Succinct function expressions</a:t>
            </a:r>
          </a:p>
          <a:p>
            <a:pPr lvl="1"/>
            <a:r>
              <a:rPr lang="zh-CN" altLang="en-US" dirty="0">
                <a:sym typeface="Symbol" panose="05050102010706020507" pitchFamily="18" charset="2"/>
              </a:rPr>
              <a:t></a:t>
            </a:r>
            <a:endParaRPr lang="en-US" altLang="zh-CN" dirty="0">
              <a:sym typeface="Symbol" panose="05050102010706020507" pitchFamily="18" charset="2"/>
            </a:endParaRPr>
          </a:p>
          <a:p>
            <a:pPr lvl="1"/>
            <a:r>
              <a:rPr lang="en-US" altLang="zh-CN" dirty="0">
                <a:sym typeface="Symbol" panose="05050102010706020507" pitchFamily="18" charset="2"/>
              </a:rPr>
              <a:t>Bound variables can be renamed</a:t>
            </a:r>
          </a:p>
          <a:p>
            <a:pPr>
              <a:spcBef>
                <a:spcPts val="1800"/>
              </a:spcBef>
            </a:pPr>
            <a:r>
              <a:rPr lang="en-US" altLang="zh-CN" dirty="0">
                <a:sym typeface="Symbol" panose="05050102010706020507" pitchFamily="18" charset="2"/>
              </a:rPr>
              <a:t>Reduction via substitution</a:t>
            </a:r>
          </a:p>
          <a:p>
            <a:pPr>
              <a:spcBef>
                <a:spcPts val="1800"/>
              </a:spcBef>
            </a:pPr>
            <a:r>
              <a:rPr lang="en-US" altLang="zh-CN" dirty="0">
                <a:sym typeface="Symbol" panose="05050102010706020507" pitchFamily="18" charset="2"/>
              </a:rPr>
              <a:t>Can be extended with</a:t>
            </a:r>
          </a:p>
          <a:p>
            <a:pPr lvl="1"/>
            <a:r>
              <a:rPr lang="en-US" altLang="zh-CN" dirty="0">
                <a:sym typeface="Symbol" panose="05050102010706020507" pitchFamily="18" charset="2"/>
              </a:rPr>
              <a:t>Types (next class)</a:t>
            </a:r>
          </a:p>
          <a:p>
            <a:pPr lvl="1"/>
            <a:r>
              <a:rPr lang="en-US" altLang="zh-CN" dirty="0">
                <a:sym typeface="Symbol" panose="05050102010706020507" pitchFamily="18" charset="2"/>
              </a:rPr>
              <a:t>Side-effects (not covered)</a:t>
            </a:r>
          </a:p>
        </p:txBody>
      </p:sp>
    </p:spTree>
    <p:extLst>
      <p:ext uri="{BB962C8B-B14F-4D97-AF65-F5344CB8AC3E}">
        <p14:creationId xmlns:p14="http://schemas.microsoft.com/office/powerpoint/2010/main" val="329472230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主题">
  <a:themeElements>
    <a:clrScheme name="Office 主题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主题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主题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11075</TotalTime>
  <Words>5737</Words>
  <Application>Microsoft Office PowerPoint</Application>
  <PresentationFormat>全屏显示(4:3)</PresentationFormat>
  <Paragraphs>675</Paragraphs>
  <Slides>76</Slides>
  <Notes>10</Notes>
  <HiddenSlides>0</HiddenSlides>
  <MMClips>0</MMClips>
  <ScaleCrop>false</ScaleCrop>
  <HeadingPairs>
    <vt:vector size="6" baseType="variant">
      <vt:variant>
        <vt:lpstr>已用的字体</vt:lpstr>
      </vt:variant>
      <vt:variant>
        <vt:i4>6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76</vt:i4>
      </vt:variant>
    </vt:vector>
  </HeadingPairs>
  <TitlesOfParts>
    <vt:vector size="83" baseType="lpstr">
      <vt:lpstr>Arial</vt:lpstr>
      <vt:lpstr>Calibri</vt:lpstr>
      <vt:lpstr>Calibri Light</vt:lpstr>
      <vt:lpstr>Cambria Math</vt:lpstr>
      <vt:lpstr>Symbol</vt:lpstr>
      <vt:lpstr>Wingdings</vt:lpstr>
      <vt:lpstr>Office 主题</vt:lpstr>
      <vt:lpstr>Lambda Calculus</vt:lpstr>
      <vt:lpstr>What is -calculus </vt:lpstr>
      <vt:lpstr>Why learn -calculus</vt:lpstr>
      <vt:lpstr>Overview: -calculus as a language</vt:lpstr>
      <vt:lpstr>Syntax</vt:lpstr>
      <vt:lpstr>Syntax</vt:lpstr>
      <vt:lpstr>Conventions</vt:lpstr>
      <vt:lpstr>Higher-order functions</vt:lpstr>
      <vt:lpstr>Higher-order functions</vt:lpstr>
      <vt:lpstr>Curried functions</vt:lpstr>
      <vt:lpstr>Free and bound variables</vt:lpstr>
      <vt:lpstr>Free and bound variables</vt:lpstr>
      <vt:lpstr>Free and bound variables</vt:lpstr>
      <vt:lpstr>Free and bound variables</vt:lpstr>
      <vt:lpstr>Formal definitions about free and bound variables</vt:lpstr>
      <vt:lpstr>Formal definitions about free and bound variables</vt:lpstr>
      <vt:lpstr>Main points till now</vt:lpstr>
      <vt:lpstr>Overview of reduction</vt:lpstr>
      <vt:lpstr>Substitution</vt:lpstr>
      <vt:lpstr>Substitution – avoid name capture</vt:lpstr>
      <vt:lpstr>Substitution – avoid name capture</vt:lpstr>
      <vt:lpstr>Substitution</vt:lpstr>
      <vt:lpstr>Examples of substitution </vt:lpstr>
      <vt:lpstr>Reduction rules</vt:lpstr>
      <vt:lpstr>Examples</vt:lpstr>
      <vt:lpstr>Examples</vt:lpstr>
      <vt:lpstr>Examples</vt:lpstr>
      <vt:lpstr>Examples</vt:lpstr>
      <vt:lpstr>Normal form</vt:lpstr>
      <vt:lpstr>Confluence (Church-Rosser Property)</vt:lpstr>
      <vt:lpstr>Formalizing Confluence Theorem</vt:lpstr>
      <vt:lpstr>Non-terminating reduction</vt:lpstr>
      <vt:lpstr>Term may have both terminating and non-terminating reduction sequences</vt:lpstr>
      <vt:lpstr>Reduction strategies</vt:lpstr>
      <vt:lpstr>Reduction strategies – examples </vt:lpstr>
      <vt:lpstr>Reduction strategies – examples </vt:lpstr>
      <vt:lpstr>Reduction strategies</vt:lpstr>
      <vt:lpstr>Evaluation</vt:lpstr>
      <vt:lpstr>Evaluation</vt:lpstr>
      <vt:lpstr>Normal-order reduction &amp; evaluation</vt:lpstr>
      <vt:lpstr>Normal-order evaluation rules</vt:lpstr>
      <vt:lpstr>Normal-order evaluation – example </vt:lpstr>
      <vt:lpstr>Recall the reduction strategies</vt:lpstr>
      <vt:lpstr>Eager evaluation rules</vt:lpstr>
      <vt:lpstr>Eager evaluation  – example </vt:lpstr>
      <vt:lpstr>Normal-order evaluation rules (small-step)</vt:lpstr>
      <vt:lpstr>Eager evaluation rules (small-step)</vt:lpstr>
      <vt:lpstr>Main points till now</vt:lpstr>
      <vt:lpstr>Programming in -calculus</vt:lpstr>
      <vt:lpstr>Programming in -calculus</vt:lpstr>
      <vt:lpstr>Programming in -calculus</vt:lpstr>
      <vt:lpstr>Programming in -calculus</vt:lpstr>
      <vt:lpstr>Programming in -calculus</vt:lpstr>
      <vt:lpstr>Programming in -calculus</vt:lpstr>
      <vt:lpstr>Programming in -calculus</vt:lpstr>
      <vt:lpstr>Programming in -calculus</vt:lpstr>
      <vt:lpstr>Programming in -calculus</vt:lpstr>
      <vt:lpstr>Programming in -calculus</vt:lpstr>
      <vt:lpstr>Programming in -calculus</vt:lpstr>
      <vt:lpstr>Programming in -calculus</vt:lpstr>
      <vt:lpstr>Programming in -calculus</vt:lpstr>
      <vt:lpstr>Programming in -calculus</vt:lpstr>
      <vt:lpstr>Programming in -calculus</vt:lpstr>
      <vt:lpstr>Programming in -calculus</vt:lpstr>
      <vt:lpstr>Programming in -calculus</vt:lpstr>
      <vt:lpstr>Programming in -calculus</vt:lpstr>
      <vt:lpstr>Programming in -calculus</vt:lpstr>
      <vt:lpstr>Programming in -calculus</vt:lpstr>
      <vt:lpstr>Fixpoint in arithmetic</vt:lpstr>
      <vt:lpstr>fact is a fixpoint of a function</vt:lpstr>
      <vt:lpstr>In -calculus, every term has a fixpoint</vt:lpstr>
      <vt:lpstr>Turing’s fixpoint combinator </vt:lpstr>
      <vt:lpstr>Solving fact</vt:lpstr>
      <vt:lpstr>Comments on computability</vt:lpstr>
      <vt:lpstr>Programming in -calculus</vt:lpstr>
      <vt:lpstr>Main points about -calculus</vt:lpstr>
    </vt:vector>
  </TitlesOfParts>
  <Company>USTC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Lambda Calculus</dc:title>
  <dc:creator>Hongjin Liang</dc:creator>
  <cp:lastModifiedBy>新宇 冯</cp:lastModifiedBy>
  <cp:revision>2128</cp:revision>
  <dcterms:created xsi:type="dcterms:W3CDTF">2015-12-12T01:36:01Z</dcterms:created>
  <dcterms:modified xsi:type="dcterms:W3CDTF">2026-09-16T05:37:18Z</dcterms:modified>
</cp:coreProperties>
</file>