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48" r:id="rId2"/>
    <p:sldMasterId id="2147483696" r:id="rId3"/>
    <p:sldMasterId id="2147483708" r:id="rId4"/>
    <p:sldMasterId id="2147483724" r:id="rId5"/>
    <p:sldMasterId id="2147483727" r:id="rId6"/>
    <p:sldMasterId id="2147483735" r:id="rId7"/>
    <p:sldMasterId id="2147483750" r:id="rId8"/>
    <p:sldMasterId id="2147483763" r:id="rId9"/>
  </p:sldMasterIdLst>
  <p:notesMasterIdLst>
    <p:notesMasterId r:id="rId145"/>
  </p:notesMasterIdLst>
  <p:handoutMasterIdLst>
    <p:handoutMasterId r:id="rId146"/>
  </p:handoutMasterIdLst>
  <p:sldIdLst>
    <p:sldId id="285" r:id="rId10"/>
    <p:sldId id="274" r:id="rId11"/>
    <p:sldId id="287" r:id="rId12"/>
    <p:sldId id="257" r:id="rId13"/>
    <p:sldId id="289" r:id="rId14"/>
    <p:sldId id="412" r:id="rId15"/>
    <p:sldId id="292" r:id="rId16"/>
    <p:sldId id="293" r:id="rId17"/>
    <p:sldId id="294" r:id="rId18"/>
    <p:sldId id="295" r:id="rId19"/>
    <p:sldId id="291" r:id="rId20"/>
    <p:sldId id="296" r:id="rId21"/>
    <p:sldId id="290" r:id="rId22"/>
    <p:sldId id="297" r:id="rId23"/>
    <p:sldId id="409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410" r:id="rId51"/>
    <p:sldId id="325" r:id="rId52"/>
    <p:sldId id="328" r:id="rId53"/>
    <p:sldId id="2142533564" r:id="rId54"/>
    <p:sldId id="2142533649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411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91" r:id="rId77"/>
    <p:sldId id="349" r:id="rId78"/>
    <p:sldId id="350" r:id="rId79"/>
    <p:sldId id="351" r:id="rId80"/>
    <p:sldId id="392" r:id="rId81"/>
    <p:sldId id="352" r:id="rId82"/>
    <p:sldId id="390" r:id="rId83"/>
    <p:sldId id="353" r:id="rId84"/>
    <p:sldId id="413" r:id="rId85"/>
    <p:sldId id="405" r:id="rId86"/>
    <p:sldId id="406" r:id="rId87"/>
    <p:sldId id="407" r:id="rId88"/>
    <p:sldId id="354" r:id="rId89"/>
    <p:sldId id="355" r:id="rId90"/>
    <p:sldId id="385" r:id="rId91"/>
    <p:sldId id="357" r:id="rId92"/>
    <p:sldId id="358" r:id="rId93"/>
    <p:sldId id="359" r:id="rId94"/>
    <p:sldId id="360" r:id="rId95"/>
    <p:sldId id="393" r:id="rId96"/>
    <p:sldId id="362" r:id="rId97"/>
    <p:sldId id="386" r:id="rId98"/>
    <p:sldId id="364" r:id="rId99"/>
    <p:sldId id="365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9" r:id="rId112"/>
    <p:sldId id="380" r:id="rId113"/>
    <p:sldId id="381" r:id="rId114"/>
    <p:sldId id="382" r:id="rId115"/>
    <p:sldId id="383" r:id="rId116"/>
    <p:sldId id="384" r:id="rId117"/>
    <p:sldId id="389" r:id="rId118"/>
    <p:sldId id="388" r:id="rId119"/>
    <p:sldId id="414" r:id="rId120"/>
    <p:sldId id="2142533650" r:id="rId121"/>
    <p:sldId id="2142533651" r:id="rId122"/>
    <p:sldId id="2142533652" r:id="rId123"/>
    <p:sldId id="2142533653" r:id="rId124"/>
    <p:sldId id="2142533654" r:id="rId125"/>
    <p:sldId id="2142533655" r:id="rId126"/>
    <p:sldId id="2142533656" r:id="rId127"/>
    <p:sldId id="2142533657" r:id="rId128"/>
    <p:sldId id="2142533658" r:id="rId129"/>
    <p:sldId id="2142533659" r:id="rId130"/>
    <p:sldId id="2142533660" r:id="rId131"/>
    <p:sldId id="2142533661" r:id="rId132"/>
    <p:sldId id="2142533662" r:id="rId133"/>
    <p:sldId id="2142533663" r:id="rId134"/>
    <p:sldId id="2142533664" r:id="rId135"/>
    <p:sldId id="2142533665" r:id="rId136"/>
    <p:sldId id="1073" r:id="rId137"/>
    <p:sldId id="1075" r:id="rId138"/>
    <p:sldId id="1074" r:id="rId139"/>
    <p:sldId id="1080" r:id="rId140"/>
    <p:sldId id="1081" r:id="rId141"/>
    <p:sldId id="1082" r:id="rId142"/>
    <p:sldId id="1083" r:id="rId143"/>
    <p:sldId id="1084" r:id="rId1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6E0006-4A3E-42A6-A562-8B68E48F8D8D}">
          <p14:sldIdLst>
            <p14:sldId id="285"/>
            <p14:sldId id="274"/>
            <p14:sldId id="287"/>
          </p14:sldIdLst>
        </p14:section>
        <p14:section name="无标题节" id="{D2C6FCAF-8DAB-4AC4-B700-A78A1A3A5FC4}">
          <p14:sldIdLst>
            <p14:sldId id="257"/>
            <p14:sldId id="289"/>
            <p14:sldId id="412"/>
            <p14:sldId id="292"/>
            <p14:sldId id="293"/>
            <p14:sldId id="294"/>
            <p14:sldId id="295"/>
            <p14:sldId id="291"/>
            <p14:sldId id="296"/>
            <p14:sldId id="290"/>
            <p14:sldId id="297"/>
            <p14:sldId id="409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410"/>
            <p14:sldId id="325"/>
            <p14:sldId id="328"/>
            <p14:sldId id="2142533564"/>
            <p14:sldId id="2142533649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411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91"/>
            <p14:sldId id="349"/>
            <p14:sldId id="350"/>
            <p14:sldId id="351"/>
            <p14:sldId id="392"/>
            <p14:sldId id="352"/>
          </p14:sldIdLst>
        </p14:section>
        <p14:section name="无标题节" id="{99CFE1DC-C6F0-47DE-BBCB-3BDADB32ADC4}">
          <p14:sldIdLst>
            <p14:sldId id="390"/>
            <p14:sldId id="353"/>
            <p14:sldId id="413"/>
            <p14:sldId id="405"/>
            <p14:sldId id="406"/>
            <p14:sldId id="407"/>
            <p14:sldId id="354"/>
            <p14:sldId id="355"/>
            <p14:sldId id="385"/>
            <p14:sldId id="357"/>
            <p14:sldId id="358"/>
            <p14:sldId id="359"/>
            <p14:sldId id="360"/>
            <p14:sldId id="393"/>
            <p14:sldId id="362"/>
            <p14:sldId id="386"/>
            <p14:sldId id="364"/>
            <p14:sldId id="365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9"/>
            <p14:sldId id="380"/>
            <p14:sldId id="381"/>
            <p14:sldId id="382"/>
            <p14:sldId id="383"/>
            <p14:sldId id="384"/>
            <p14:sldId id="389"/>
            <p14:sldId id="388"/>
            <p14:sldId id="414"/>
            <p14:sldId id="2142533650"/>
            <p14:sldId id="2142533651"/>
            <p14:sldId id="2142533652"/>
            <p14:sldId id="2142533653"/>
            <p14:sldId id="2142533654"/>
            <p14:sldId id="2142533655"/>
            <p14:sldId id="2142533656"/>
            <p14:sldId id="2142533657"/>
            <p14:sldId id="2142533658"/>
            <p14:sldId id="2142533659"/>
            <p14:sldId id="2142533660"/>
            <p14:sldId id="2142533661"/>
            <p14:sldId id="2142533662"/>
            <p14:sldId id="2142533663"/>
            <p14:sldId id="2142533664"/>
            <p14:sldId id="2142533665"/>
            <p14:sldId id="1073"/>
            <p14:sldId id="1075"/>
            <p14:sldId id="1074"/>
            <p14:sldId id="1080"/>
            <p14:sldId id="1081"/>
            <p14:sldId id="1082"/>
            <p14:sldId id="1083"/>
            <p14:sldId id="10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99CC00"/>
    <a:srgbClr val="006699"/>
    <a:srgbClr val="3333CC"/>
    <a:srgbClr val="A50021"/>
    <a:srgbClr val="CC0099"/>
    <a:srgbClr val="CC0066"/>
    <a:srgbClr val="800000"/>
    <a:srgbClr val="99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7" autoAdjust="0"/>
    <p:restoredTop sz="95232" autoAdjust="0"/>
  </p:normalViewPr>
  <p:slideViewPr>
    <p:cSldViewPr snapToGrid="0">
      <p:cViewPr varScale="1">
        <p:scale>
          <a:sx n="94" d="100"/>
          <a:sy n="94" d="100"/>
        </p:scale>
        <p:origin x="66" y="1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2"/>
    </p:cViewPr>
  </p:sorterViewPr>
  <p:notesViewPr>
    <p:cSldViewPr snapToGrid="0">
      <p:cViewPr varScale="1">
        <p:scale>
          <a:sx n="82" d="100"/>
          <a:sy n="82" d="100"/>
        </p:scale>
        <p:origin x="279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slide" Target="slides/slide129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53" Type="http://schemas.openxmlformats.org/officeDocument/2006/relationships/slide" Target="slides/slide44.xml"/><Relationship Id="rId74" Type="http://schemas.openxmlformats.org/officeDocument/2006/relationships/slide" Target="slides/slide65.xml"/><Relationship Id="rId128" Type="http://schemas.openxmlformats.org/officeDocument/2006/relationships/slide" Target="slides/slide119.xml"/><Relationship Id="rId14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slide" Target="slides/slide13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50" Type="http://schemas.openxmlformats.org/officeDocument/2006/relationships/tableStyles" Target="tableStyles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slide" Target="slides/slide131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slide" Target="slides/slide132.xml"/><Relationship Id="rId14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14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slide" Target="slides/slide13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slide" Target="slides/slide134.xml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6" Type="http://schemas.openxmlformats.org/officeDocument/2006/relationships/slide" Target="slides/slide7.xml"/><Relationship Id="rId37" Type="http://schemas.openxmlformats.org/officeDocument/2006/relationships/slide" Target="slides/slide28.xml"/><Relationship Id="rId58" Type="http://schemas.openxmlformats.org/officeDocument/2006/relationships/slide" Target="slides/slide49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44" Type="http://schemas.openxmlformats.org/officeDocument/2006/relationships/slide" Target="slides/slide135.xml"/><Relationship Id="rId90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/>
              <a:t>Benchmark</a:t>
            </a:r>
            <a:r>
              <a:rPr lang="en-US" altLang="zh-CN" sz="1600" baseline="0"/>
              <a:t> </a:t>
            </a:r>
            <a:r>
              <a:rPr lang="zh-CN" altLang="en-US" sz="1600"/>
              <a:t>内存屏障优化前后对比</a:t>
            </a:r>
          </a:p>
        </c:rich>
      </c:tx>
      <c:layout>
        <c:manualLayout>
          <c:xMode val="edge"/>
          <c:yMode val="edge"/>
          <c:x val="0.287139835152079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5588705708661409E-2"/>
          <c:y val="0.10816590131853461"/>
          <c:w val="0.86597821099715067"/>
          <c:h val="0.61661733411556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基线(未优化)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binarytrees
+12.29%</c:v>
                </c:pt>
                <c:pt idx="1">
                  <c:v>fannkuchredux
+11.31%</c:v>
                </c:pt>
                <c:pt idx="2">
                  <c:v>fasta
+11.51%</c:v>
                </c:pt>
                <c:pt idx="3">
                  <c:v>knucleotide
+12.91%</c:v>
                </c:pt>
                <c:pt idx="4">
                  <c:v>mandelbrot
+6.38%</c:v>
                </c:pt>
                <c:pt idx="5">
                  <c:v>nbody
+48.85%</c:v>
                </c:pt>
                <c:pt idx="6">
                  <c:v>regexredux
+6.12%</c:v>
                </c:pt>
                <c:pt idx="7">
                  <c:v>revcomp
+1.41%</c:v>
                </c:pt>
                <c:pt idx="8">
                  <c:v>spectralnorm
+4.58%</c:v>
                </c:pt>
                <c:pt idx="9">
                  <c:v>gameoflive
+31.50%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5.6710000000000003</c:v>
                </c:pt>
                <c:pt idx="1">
                  <c:v>0.38900000000000001</c:v>
                </c:pt>
                <c:pt idx="2">
                  <c:v>4.0590000000000002</c:v>
                </c:pt>
                <c:pt idx="3">
                  <c:v>3.5</c:v>
                </c:pt>
                <c:pt idx="4">
                  <c:v>1.8640000000000001</c:v>
                </c:pt>
                <c:pt idx="5">
                  <c:v>24.478999999999999</c:v>
                </c:pt>
                <c:pt idx="6">
                  <c:v>7.8470000000000004</c:v>
                </c:pt>
                <c:pt idx="7">
                  <c:v>2.6179999999999999</c:v>
                </c:pt>
                <c:pt idx="8">
                  <c:v>7.3559999999999999</c:v>
                </c:pt>
                <c:pt idx="9">
                  <c:v>8.1329999999999991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2-4AE1-B2BD-602979925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读写屏障优化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binarytrees
+12.29%</c:v>
                </c:pt>
                <c:pt idx="1">
                  <c:v>fannkuchredux
+11.31%</c:v>
                </c:pt>
                <c:pt idx="2">
                  <c:v>fasta
+11.51%</c:v>
                </c:pt>
                <c:pt idx="3">
                  <c:v>knucleotide
+12.91%</c:v>
                </c:pt>
                <c:pt idx="4">
                  <c:v>mandelbrot
+6.38%</c:v>
                </c:pt>
                <c:pt idx="5">
                  <c:v>nbody
+48.85%</c:v>
                </c:pt>
                <c:pt idx="6">
                  <c:v>regexredux
+6.12%</c:v>
                </c:pt>
                <c:pt idx="7">
                  <c:v>revcomp
+1.41%</c:v>
                </c:pt>
                <c:pt idx="8">
                  <c:v>spectralnorm
+4.58%</c:v>
                </c:pt>
                <c:pt idx="9">
                  <c:v>gameoflive
+31.50%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4.9740000000000002</c:v>
                </c:pt>
                <c:pt idx="1">
                  <c:v>0.34499999999999997</c:v>
                </c:pt>
                <c:pt idx="2">
                  <c:v>3.5920000000000001</c:v>
                </c:pt>
                <c:pt idx="3">
                  <c:v>3.048</c:v>
                </c:pt>
                <c:pt idx="4">
                  <c:v>1.7450000000000001</c:v>
                </c:pt>
                <c:pt idx="5">
                  <c:v>12.52</c:v>
                </c:pt>
                <c:pt idx="6">
                  <c:v>7.367</c:v>
                </c:pt>
                <c:pt idx="7">
                  <c:v>2.629</c:v>
                </c:pt>
                <c:pt idx="8">
                  <c:v>7.0190000000000001</c:v>
                </c:pt>
                <c:pt idx="9">
                  <c:v>5.5709999999999997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2-4AE1-B2BD-602979925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2614527"/>
        <c:axId val="147778959"/>
      </c:barChart>
      <c:catAx>
        <c:axId val="209261452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7778959"/>
        <c:crossesAt val="0"/>
        <c:auto val="1"/>
        <c:lblAlgn val="ctr"/>
        <c:lblOffset val="100"/>
        <c:tickMarkSkip val="1"/>
        <c:noMultiLvlLbl val="0"/>
      </c:catAx>
      <c:valAx>
        <c:axId val="147778959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dirty="0"/>
                  <a:t>运行时间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秒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1.2681377397292077E-3"/>
              <c:y val="2.593660968660968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2614527"/>
        <c:crossesAt val="1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escape analysis &amp; </a:t>
            </a:r>
            <a:r>
              <a:rPr lang="en-US" altLang="zh-CN" dirty="0" err="1"/>
              <a:t>sroa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柱子1!$M$10</c:f>
              <c:strCache>
                <c:ptCount val="1"/>
                <c:pt idx="0">
                  <c:v>ea-sroa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柱子1!$L$11:$L$18</c:f>
              <c:strCache>
                <c:ptCount val="8"/>
                <c:pt idx="0">
                  <c:v>RunParameterlessStaticFunction</c:v>
                </c:pt>
                <c:pt idx="1">
                  <c:v>RunParameterlessCall</c:v>
                </c:pt>
                <c:pt idx="2">
                  <c:v>3d-cube</c:v>
                </c:pt>
                <c:pt idx="3">
                  <c:v>string-fasta</c:v>
                </c:pt>
                <c:pt idx="4">
                  <c:v>ObjectArray</c:v>
                </c:pt>
                <c:pt idx="5">
                  <c:v>BoolArray</c:v>
                </c:pt>
                <c:pt idx="6">
                  <c:v>ai-astar</c:v>
                </c:pt>
                <c:pt idx="7">
                  <c:v>raytrace</c:v>
                </c:pt>
              </c:strCache>
            </c:strRef>
          </c:cat>
          <c:val>
            <c:numRef>
              <c:f>柱子1!$M$11:$M$18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7-4FE7-A31A-5AF19DA93A27}"/>
            </c:ext>
          </c:extLst>
        </c:ser>
        <c:ser>
          <c:idx val="1"/>
          <c:order val="1"/>
          <c:tx>
            <c:strRef>
              <c:f>柱子1!$N$10</c:f>
              <c:strCache>
                <c:ptCount val="1"/>
                <c:pt idx="0">
                  <c:v>noea-sroa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柱子1!$L$11:$L$18</c:f>
              <c:strCache>
                <c:ptCount val="8"/>
                <c:pt idx="0">
                  <c:v>RunParameterlessStaticFunction</c:v>
                </c:pt>
                <c:pt idx="1">
                  <c:v>RunParameterlessCall</c:v>
                </c:pt>
                <c:pt idx="2">
                  <c:v>3d-cube</c:v>
                </c:pt>
                <c:pt idx="3">
                  <c:v>string-fasta</c:v>
                </c:pt>
                <c:pt idx="4">
                  <c:v>ObjectArray</c:v>
                </c:pt>
                <c:pt idx="5">
                  <c:v>BoolArray</c:v>
                </c:pt>
                <c:pt idx="6">
                  <c:v>ai-astar</c:v>
                </c:pt>
                <c:pt idx="7">
                  <c:v>raytrace</c:v>
                </c:pt>
              </c:strCache>
            </c:strRef>
          </c:cat>
          <c:val>
            <c:numRef>
              <c:f>柱子1!$N$11:$N$18</c:f>
              <c:numCache>
                <c:formatCode>General</c:formatCode>
                <c:ptCount val="8"/>
                <c:pt idx="0">
                  <c:v>4.2658389111119916</c:v>
                </c:pt>
                <c:pt idx="1">
                  <c:v>2.8018125453913476</c:v>
                </c:pt>
                <c:pt idx="2">
                  <c:v>2.0961612567594354</c:v>
                </c:pt>
                <c:pt idx="3">
                  <c:v>1.3776353812240425</c:v>
                </c:pt>
                <c:pt idx="4">
                  <c:v>1.3320740721475202</c:v>
                </c:pt>
                <c:pt idx="5">
                  <c:v>1.316682857147093</c:v>
                </c:pt>
                <c:pt idx="6">
                  <c:v>1.3791010068057945</c:v>
                </c:pt>
                <c:pt idx="7">
                  <c:v>1.2198041108026887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7-4FE7-A31A-5AF19DA93A27}"/>
            </c:ext>
          </c:extLst>
        </c:ser>
        <c:ser>
          <c:idx val="2"/>
          <c:order val="2"/>
          <c:tx>
            <c:strRef>
              <c:f>柱子1!$O$10</c:f>
              <c:strCache>
                <c:ptCount val="1"/>
                <c:pt idx="0">
                  <c:v>ea-nosroa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柱子1!$L$11:$L$18</c:f>
              <c:strCache>
                <c:ptCount val="8"/>
                <c:pt idx="0">
                  <c:v>RunParameterlessStaticFunction</c:v>
                </c:pt>
                <c:pt idx="1">
                  <c:v>RunParameterlessCall</c:v>
                </c:pt>
                <c:pt idx="2">
                  <c:v>3d-cube</c:v>
                </c:pt>
                <c:pt idx="3">
                  <c:v>string-fasta</c:v>
                </c:pt>
                <c:pt idx="4">
                  <c:v>ObjectArray</c:v>
                </c:pt>
                <c:pt idx="5">
                  <c:v>BoolArray</c:v>
                </c:pt>
                <c:pt idx="6">
                  <c:v>ai-astar</c:v>
                </c:pt>
                <c:pt idx="7">
                  <c:v>raytrace</c:v>
                </c:pt>
              </c:strCache>
            </c:strRef>
          </c:cat>
          <c:val>
            <c:numRef>
              <c:f>柱子1!$O$11:$O$18</c:f>
              <c:numCache>
                <c:formatCode>General</c:formatCode>
                <c:ptCount val="8"/>
                <c:pt idx="0">
                  <c:v>9.4773938241778559</c:v>
                </c:pt>
                <c:pt idx="1">
                  <c:v>6.170765428819303</c:v>
                </c:pt>
                <c:pt idx="2">
                  <c:v>2.3092222400099938</c:v>
                </c:pt>
                <c:pt idx="3">
                  <c:v>2.6049667500881832</c:v>
                </c:pt>
                <c:pt idx="4">
                  <c:v>2.050556841530339</c:v>
                </c:pt>
                <c:pt idx="5">
                  <c:v>1.3522183965185059</c:v>
                </c:pt>
                <c:pt idx="6">
                  <c:v>2.0196511164063993</c:v>
                </c:pt>
                <c:pt idx="7">
                  <c:v>0.99943854842901625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7-4FE7-A31A-5AF19DA93A27}"/>
            </c:ext>
          </c:extLst>
        </c:ser>
        <c:ser>
          <c:idx val="3"/>
          <c:order val="3"/>
          <c:tx>
            <c:strRef>
              <c:f>柱子1!$P$10</c:f>
              <c:strCache>
                <c:ptCount val="1"/>
                <c:pt idx="0">
                  <c:v>noea-nosroa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柱子1!$L$11:$L$18</c:f>
              <c:strCache>
                <c:ptCount val="8"/>
                <c:pt idx="0">
                  <c:v>RunParameterlessStaticFunction</c:v>
                </c:pt>
                <c:pt idx="1">
                  <c:v>RunParameterlessCall</c:v>
                </c:pt>
                <c:pt idx="2">
                  <c:v>3d-cube</c:v>
                </c:pt>
                <c:pt idx="3">
                  <c:v>string-fasta</c:v>
                </c:pt>
                <c:pt idx="4">
                  <c:v>ObjectArray</c:v>
                </c:pt>
                <c:pt idx="5">
                  <c:v>BoolArray</c:v>
                </c:pt>
                <c:pt idx="6">
                  <c:v>ai-astar</c:v>
                </c:pt>
                <c:pt idx="7">
                  <c:v>raytrace</c:v>
                </c:pt>
              </c:strCache>
            </c:strRef>
          </c:cat>
          <c:val>
            <c:numRef>
              <c:f>柱子1!$P$11:$P$18</c:f>
              <c:numCache>
                <c:formatCode>General</c:formatCode>
                <c:ptCount val="8"/>
                <c:pt idx="0">
                  <c:v>11.353240392358773</c:v>
                </c:pt>
                <c:pt idx="1">
                  <c:v>6.5442931242528983</c:v>
                </c:pt>
                <c:pt idx="2">
                  <c:v>2.866231251404177</c:v>
                </c:pt>
                <c:pt idx="3">
                  <c:v>2.6524163054852927</c:v>
                </c:pt>
                <c:pt idx="4">
                  <c:v>2.0897604619105827</c:v>
                </c:pt>
                <c:pt idx="5">
                  <c:v>1.3474280681190749</c:v>
                </c:pt>
                <c:pt idx="6">
                  <c:v>1.7111754002030448</c:v>
                </c:pt>
                <c:pt idx="7">
                  <c:v>1.2266776548411413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7-4FE7-A31A-5AF19DA93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97057504"/>
        <c:axId val="-797035200"/>
      </c:barChart>
      <c:catAx>
        <c:axId val="-7970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97035200"/>
        <c:crosses val="autoZero"/>
        <c:auto val="1"/>
        <c:lblAlgn val="ctr"/>
        <c:lblOffset val="100"/>
        <c:noMultiLvlLbl val="0"/>
      </c:catAx>
      <c:valAx>
        <c:axId val="-79703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970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DECAC6C-4EE8-410B-A2B6-13A09874A1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213197-59A9-4977-AB79-9269775659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1E822-F0F3-4437-8661-1018A6B27DB1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983CC7-BB79-4595-8110-5CE4F6D3D7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214FB3-C8E6-42CD-9EED-17B1A9677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C3148-4757-439F-9E9C-9C5E915756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0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A506-D0E7-4308-B298-FAFFB04B8D4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A6BF-B02B-4178-B152-462194CF5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54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A6BF-B02B-4178-B152-462194CF591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6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需要结合值类型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1A6BF-B02B-4178-B152-462194CF5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6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1A6BF-B02B-4178-B152-462194CF5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4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1A6BF-B02B-4178-B152-462194CF5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6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AC297-5FC0-4D89-B374-9F4A0A4833C8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36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AC297-5FC0-4D89-B374-9F4A0A4833C8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1A6BF-B02B-4178-B152-462194CF5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0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E88E-1DEE-4724-A597-DE14C1CB206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47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1A6BF-B02B-4178-B152-462194CF5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3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1A6BF-B02B-4178-B152-462194CF5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8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68286" y="1411884"/>
            <a:ext cx="7087261" cy="998538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CD5D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3057" y="2812741"/>
            <a:ext cx="9144000" cy="417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103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5937" y="280845"/>
            <a:ext cx="10514589" cy="59021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灯片编号占位符 6"/>
          <p:cNvSpPr txBox="1">
            <a:spLocks/>
          </p:cNvSpPr>
          <p:nvPr userDrawn="1"/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B7B23-4BC0-4FCE-904C-84E70E67ADA1}" type="slidenum">
              <a:rPr lang="zh-CN" altLang="en-US" b="0" smtClean="0"/>
              <a:pPr/>
              <a:t>‹#›</a:t>
            </a:fld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72788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置陈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1355725"/>
            <a:ext cx="10512425" cy="41465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灯片编号占位符 6"/>
          <p:cNvSpPr txBox="1">
            <a:spLocks/>
          </p:cNvSpPr>
          <p:nvPr userDrawn="1"/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B7B23-4BC0-4FCE-904C-84E70E67ADA1}" type="slidenum">
              <a:rPr lang="zh-CN" altLang="en-US" b="0" smtClean="0"/>
              <a:pPr/>
              <a:t>‹#›</a:t>
            </a:fld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79112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提问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314825" y="1355725"/>
            <a:ext cx="7037388" cy="414655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灯片编号占位符 6"/>
          <p:cNvSpPr txBox="1">
            <a:spLocks/>
          </p:cNvSpPr>
          <p:nvPr userDrawn="1"/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B7B23-4BC0-4FCE-904C-84E70E67ADA1}" type="slidenum">
              <a:rPr lang="zh-CN" altLang="en-US" b="0" smtClean="0"/>
              <a:pPr/>
              <a:t>‹#›</a:t>
            </a:fld>
            <a:endParaRPr lang="zh-CN" altLang="en-US" b="0" dirty="0"/>
          </a:p>
        </p:txBody>
      </p:sp>
      <p:sp>
        <p:nvSpPr>
          <p:cNvPr id="3" name="矩形 2"/>
          <p:cNvSpPr/>
          <p:nvPr userDrawn="1"/>
        </p:nvSpPr>
        <p:spPr>
          <a:xfrm>
            <a:off x="921914" y="1174536"/>
            <a:ext cx="322146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700" b="0" cap="none" spc="0" dirty="0">
                <a:ln w="0"/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700" b="0" cap="none" spc="0" dirty="0">
              <a:ln w="0"/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4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DB7B23-4BC0-4FCE-904C-84E70E67ADA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9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16" y="1843089"/>
            <a:ext cx="10118107" cy="3013725"/>
          </a:xfrm>
          <a:prstGeom prst="rect">
            <a:avLst/>
          </a:prstGeom>
        </p:spPr>
        <p:txBody>
          <a:bodyPr tIns="90000" bIns="90000"/>
          <a:lstStyle>
            <a:lvl1pPr marL="412585" indent="-398304">
              <a:lnSpc>
                <a:spcPct val="70000"/>
              </a:lnSpc>
              <a:buFont typeface="+mj-lt"/>
              <a:buAutoNum type="arabicPeriod"/>
              <a:tabLst/>
              <a:defRPr sz="21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585" indent="-398304">
              <a:buFont typeface="+mj-lt"/>
              <a:buAutoNum type="arabicPeriod"/>
              <a:tabLst/>
              <a:defRPr/>
            </a:lvl2pPr>
            <a:lvl3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516" y="1349255"/>
            <a:ext cx="885621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558" y="630374"/>
            <a:ext cx="1147037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599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76807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4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5939" y="280846"/>
            <a:ext cx="10514589" cy="590218"/>
          </a:xfrm>
          <a:prstGeom prst="rect">
            <a:avLst/>
          </a:prstGeom>
        </p:spPr>
        <p:txBody>
          <a:bodyPr/>
          <a:lstStyle>
            <a:lvl1pPr>
              <a:defRPr sz="2799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7718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44450"/>
            <a:ext cx="10327216" cy="8715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69953" y="1641476"/>
            <a:ext cx="10572749" cy="4194175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481488" y="6489713"/>
            <a:ext cx="926881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666666"/>
                </a:solidFill>
              </a:rPr>
              <a:t>Page </a:t>
            </a:r>
            <a:fld id="{4A6366CD-8FEB-403D-8474-6A47FC1BDF65}" type="slidenum">
              <a:rPr lang="de-DE" altLang="zh-CN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1525" y="160338"/>
            <a:ext cx="11496856" cy="792162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20565" y="1104905"/>
            <a:ext cx="11477811" cy="5021269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buFont typeface="Wingdings" pitchFamily="2" charset="2"/>
              <a:buChar char="Ø"/>
              <a:defRPr>
                <a:latin typeface="+mn-lt"/>
                <a:ea typeface="华文细黑" pitchFamily="2" charset="-122"/>
              </a:defRPr>
            </a:lvl1pPr>
            <a:lvl2pPr>
              <a:lnSpc>
                <a:spcPct val="130000"/>
              </a:lnSpc>
              <a:buFont typeface="Wingdings" pitchFamily="2" charset="2"/>
              <a:buChar char="p"/>
              <a:defRPr>
                <a:latin typeface="+mn-lt"/>
                <a:ea typeface="华文细黑" pitchFamily="2" charset="-122"/>
              </a:defRPr>
            </a:lvl2pPr>
            <a:lvl3pPr>
              <a:lnSpc>
                <a:spcPct val="130000"/>
              </a:lnSpc>
              <a:buFont typeface="Wingdings" pitchFamily="2" charset="2"/>
              <a:buChar char="ü"/>
              <a:defRPr>
                <a:latin typeface="+mn-lt"/>
                <a:ea typeface="华文细黑" pitchFamily="2" charset="-122"/>
              </a:defRPr>
            </a:lvl3pPr>
            <a:lvl4pPr>
              <a:lnSpc>
                <a:spcPct val="130000"/>
              </a:lnSpc>
              <a:defRPr>
                <a:latin typeface="+mn-lt"/>
                <a:ea typeface="华文细黑" pitchFamily="2" charset="-122"/>
              </a:defRPr>
            </a:lvl4pPr>
            <a:lvl5pPr>
              <a:lnSpc>
                <a:spcPct val="130000"/>
              </a:lnSpc>
              <a:defRPr>
                <a:latin typeface="+mn-lt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6554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690" y="44443"/>
            <a:ext cx="10752513" cy="782457"/>
          </a:xfrm>
          <a:prstGeom prst="rect">
            <a:avLst/>
          </a:prstGeom>
        </p:spPr>
        <p:txBody>
          <a:bodyPr/>
          <a:lstStyle>
            <a:lvl1pPr>
              <a:defRPr sz="2798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20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2">
            <a:extLst>
              <a:ext uri="{FF2B5EF4-FFF2-40B4-BE49-F238E27FC236}">
                <a16:creationId xmlns:a16="http://schemas.microsoft.com/office/drawing/2014/main" id="{2B0C7CE3-5F6A-4413-9CBE-902FDABB8283}"/>
              </a:ext>
            </a:extLst>
          </p:cNvPr>
          <p:cNvSpPr txBox="1">
            <a:spLocks/>
          </p:cNvSpPr>
          <p:nvPr userDrawn="1"/>
        </p:nvSpPr>
        <p:spPr>
          <a:xfrm>
            <a:off x="2631168" y="1949904"/>
            <a:ext cx="6251575" cy="9985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85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5000" dirty="0">
                <a:solidFill>
                  <a:srgbClr val="CA555A"/>
                </a:solidFill>
              </a:rPr>
              <a:t>THANK YOU</a:t>
            </a:r>
            <a:endParaRPr lang="zh-CN" altLang="en-US" sz="5000" dirty="0">
              <a:solidFill>
                <a:srgbClr val="CA5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6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000" y="151200"/>
            <a:ext cx="10327216" cy="871538"/>
          </a:xfrm>
          <a:prstGeom prst="rect">
            <a:avLst/>
          </a:prstGeom>
        </p:spPr>
        <p:txBody>
          <a:bodyPr anchor="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69952" y="1641476"/>
            <a:ext cx="5183716" cy="419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56876" y="1641476"/>
            <a:ext cx="5185833" cy="419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481488" y="6489713"/>
            <a:ext cx="926881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666666"/>
                </a:solidFill>
              </a:rPr>
              <a:t>Page </a:t>
            </a:r>
            <a:fld id="{44E5E0EC-368E-47B7-8DB2-AAE37EFDAE74}" type="slidenum">
              <a:rPr lang="de-DE" altLang="zh-CN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5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481488" y="6489713"/>
            <a:ext cx="926881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666666"/>
                </a:solidFill>
              </a:rPr>
              <a:t>Page </a:t>
            </a:r>
            <a:fld id="{554D8F51-904D-4D0F-B693-677457E4780F}" type="slidenum">
              <a:rPr lang="de-DE" altLang="zh-CN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481488" y="6489713"/>
            <a:ext cx="926881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666666"/>
                </a:solidFill>
              </a:rPr>
              <a:t>Page </a:t>
            </a:r>
            <a:fld id="{8A13D998-DA63-4249-BF28-E63277925DD2}" type="slidenum">
              <a:rPr lang="de-DE" altLang="zh-CN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8CE728CB-C68C-40E0-BBAF-DCBD8E86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5578475"/>
            <a:ext cx="1093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2">
            <a:extLst>
              <a:ext uri="{FF2B5EF4-FFF2-40B4-BE49-F238E27FC236}">
                <a16:creationId xmlns:a16="http://schemas.microsoft.com/office/drawing/2014/main" id="{3003A9C0-BF11-4992-B647-F91E873DE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84225"/>
            <a:ext cx="121904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880FD8F-21A6-464A-AFA5-3A7328B230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950" y="327025"/>
            <a:ext cx="12509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270" tIns="39135" rIns="78270" bIns="39135">
            <a:spAutoFit/>
          </a:bodyPr>
          <a:lstStyle>
            <a:lvl1pPr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500">
                <a:solidFill>
                  <a:srgbClr val="666666"/>
                </a:solidFill>
                <a:latin typeface="FrutigerNext LT Regular" panose="020B0803040504020204" pitchFamily="34" charset="0"/>
                <a:ea typeface="MS PGothic" panose="020B0600070205080204" pitchFamily="34" charset="-128"/>
              </a:rPr>
              <a:t>01.Nov 2013</a:t>
            </a:r>
            <a:endParaRPr lang="en-US" altLang="zh-CN" sz="2100">
              <a:ea typeface="MS PGothic" panose="020B0600070205080204" pitchFamily="34" charset="-128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B19FA6D-3D6B-4E5E-A814-FD1542E4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6205538"/>
            <a:ext cx="27574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270" tIns="39135" rIns="78270" bIns="39135">
            <a:spAutoFit/>
          </a:bodyPr>
          <a:lstStyle>
            <a:lvl1pPr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>
                <a:latin typeface="FrutigerNext LT Bold" panose="020B0803040504020204" pitchFamily="34" charset="0"/>
                <a:ea typeface="MS PGothic" panose="020B0600070205080204" pitchFamily="34" charset="-128"/>
              </a:rPr>
              <a:t>HUAWEI TECHNOLOGIES CO., LTD.</a:t>
            </a:r>
            <a:endParaRPr lang="en-US" altLang="zh-CN" sz="2100">
              <a:ea typeface="MS PGothic" panose="020B0600070205080204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ADA98BD-FED2-4188-A167-9E5978C3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3984625"/>
            <a:ext cx="20034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0" rIns="91364" bIns="4568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800"/>
              <a:t>www.huawei.com</a:t>
            </a:r>
          </a:p>
        </p:txBody>
      </p:sp>
    </p:spTree>
    <p:extLst>
      <p:ext uri="{BB962C8B-B14F-4D97-AF65-F5344CB8AC3E}">
        <p14:creationId xmlns:p14="http://schemas.microsoft.com/office/powerpoint/2010/main" val="705806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90B38C-E523-4C99-B7C1-2C2D9D203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25E20782-02EA-4F0E-9BD6-5A0832E4C328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22432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5CFEE6-D1C0-48D5-9F5B-8B97FD7E2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8761569D-07BC-4D2E-BDC8-7333BF5BD0FA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23096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908050"/>
            <a:ext cx="5562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562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26449D-D60D-4EE4-B48A-C8970A2C7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6A68EA19-895D-4284-AF71-D75DB9DCAF27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6643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FA7B6-1814-4E49-A602-3DFAD8FBD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E1444EE6-7AD5-4246-965E-3236A72BB805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8401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6725A84-0B73-49DF-BB5D-627D4666C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121B50C9-FBA2-452D-80ED-5BF7828CED83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72128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D3C59C5-FE88-426E-937E-4DF445898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0FD139E4-A3BF-4D81-A012-BD8D5A492992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463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5455" y="484045"/>
            <a:ext cx="7804728" cy="5902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5455" y="1361601"/>
            <a:ext cx="9060873" cy="4351338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F0FF2C-1418-4E25-A3CE-810A4C068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2C07A4CF-6F2C-492E-BA49-A290E3A12B89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44869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E3E837-BCD5-4BAD-9CC4-116FF1524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DA0C94B9-DE62-4FCA-A00E-0D551999DA35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84123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C5C78-BB20-4FB7-A5C5-B7BEF0B1F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44631304-E49B-4DCB-8848-C85209C797F7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53723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28101" y="115889"/>
            <a:ext cx="2832100" cy="6010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1" y="115889"/>
            <a:ext cx="8293100" cy="6010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48D176-1FE5-4100-9048-50660C23B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C71C8C2E-2B47-4425-B7F1-6A238D4450DC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2921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33" y="115888"/>
            <a:ext cx="10752667" cy="6334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908050"/>
            <a:ext cx="5562600" cy="52181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562600" cy="52181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72593E-91E7-462E-B9AC-EA80842A6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D26E56AA-D4AA-4EE2-82DB-3C07ACBDC368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9503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025" y="240457"/>
            <a:ext cx="10907897" cy="10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>
            <a:lvl1pPr marL="0" indent="0">
              <a:buFont typeface="Arial" pitchFamily="34" charset="0"/>
              <a:buNone/>
              <a:defRPr lang="zh-CN" altLang="en-US" dirty="0">
                <a:latin typeface="+mj-lt"/>
                <a:ea typeface="黑体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9079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107"/>
            <a:ext cx="12192000" cy="68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1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背景图案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204"/>
            <a:ext cx="12285407" cy="69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96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alphaModFix amt="59000"/>
          </a:blip>
          <a:srcRect t="14841"/>
          <a:stretch>
            <a:fillRect/>
          </a:stretch>
        </p:blipFill>
        <p:spPr>
          <a:xfrm rot="16200000">
            <a:off x="554551" y="-564825"/>
            <a:ext cx="736027" cy="1845129"/>
          </a:xfrm>
          <a:prstGeom prst="rect">
            <a:avLst/>
          </a:prstGeom>
        </p:spPr>
      </p:pic>
      <p:pic>
        <p:nvPicPr>
          <p:cNvPr id="12" name="图片 11" descr="资源 1@4x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620" y="200680"/>
            <a:ext cx="1379119" cy="291075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 i="0">
                <a:solidFill>
                  <a:srgbClr val="24161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22" name="内容占位符 21"/>
          <p:cNvSpPr>
            <a:spLocks noGrp="1"/>
          </p:cNvSpPr>
          <p:nvPr>
            <p:ph sz="quarter" idx="10"/>
          </p:nvPr>
        </p:nvSpPr>
        <p:spPr>
          <a:xfrm>
            <a:off x="838199" y="1314449"/>
            <a:ext cx="10515599" cy="500415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241613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  <a:lvl2pPr>
              <a:defRPr sz="1800" b="0" i="0">
                <a:solidFill>
                  <a:srgbClr val="241613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2pPr>
            <a:lvl3pPr>
              <a:defRPr sz="1600" b="0" i="0">
                <a:solidFill>
                  <a:srgbClr val="241613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3pPr>
            <a:lvl4pPr>
              <a:defRPr sz="1200" b="0" i="0">
                <a:solidFill>
                  <a:srgbClr val="241613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4pPr>
            <a:lvl5pPr>
              <a:defRPr sz="1200" b="0" i="0">
                <a:solidFill>
                  <a:srgbClr val="241613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850201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1"/>
            <a:ext cx="12201373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0738" y="2130702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646" y="907093"/>
            <a:ext cx="6557247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1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897" y="1949372"/>
            <a:ext cx="6533290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399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231" y="6227191"/>
            <a:ext cx="1616538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7612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5763" y="232640"/>
            <a:ext cx="10515600" cy="511175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pa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17" y="1843089"/>
            <a:ext cx="4990475" cy="3013725"/>
          </a:xfrm>
          <a:prstGeom prst="rect">
            <a:avLst/>
          </a:prstGeom>
        </p:spPr>
        <p:txBody>
          <a:bodyPr tIns="90000" bIns="90000"/>
          <a:lstStyle>
            <a:lvl1pPr marL="412585" indent="-398304">
              <a:lnSpc>
                <a:spcPct val="70000"/>
              </a:lnSpc>
              <a:buFont typeface="+mj-lt"/>
              <a:buAutoNum type="arabicPeriod"/>
              <a:tabLst/>
              <a:defRPr sz="21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585" indent="-398304">
              <a:buFont typeface="+mj-lt"/>
              <a:buAutoNum type="arabicPeriod"/>
              <a:tabLst/>
              <a:defRPr/>
            </a:lvl2pPr>
            <a:lvl3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516" y="1349255"/>
            <a:ext cx="885621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558" y="630374"/>
            <a:ext cx="1147037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5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751403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621" y="1501989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8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AF307D-40F4-EC4C-9108-79E948007529}"/>
              </a:ext>
            </a:extLst>
          </p:cNvPr>
          <p:cNvSpPr txBox="1"/>
          <p:nvPr userDrawn="1"/>
        </p:nvSpPr>
        <p:spPr>
          <a:xfrm>
            <a:off x="607249" y="1402065"/>
            <a:ext cx="3919503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38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684058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5939" y="280846"/>
            <a:ext cx="10514589" cy="590218"/>
          </a:xfrm>
          <a:prstGeom prst="rect">
            <a:avLst/>
          </a:prstGeom>
        </p:spPr>
        <p:txBody>
          <a:bodyPr/>
          <a:lstStyle>
            <a:lvl1pPr>
              <a:defRPr sz="2799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32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2" y="456134"/>
            <a:ext cx="10736445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593" indent="0" algn="ctr">
              <a:buNone/>
              <a:defRPr sz="2597"/>
            </a:lvl2pPr>
            <a:lvl3pPr marL="1187185" indent="0" algn="ctr">
              <a:buNone/>
              <a:defRPr sz="2337"/>
            </a:lvl3pPr>
            <a:lvl4pPr marL="1780779" indent="0" algn="ctr">
              <a:buNone/>
              <a:defRPr sz="2078"/>
            </a:lvl4pPr>
            <a:lvl5pPr marL="2374370" indent="0" algn="ctr">
              <a:buNone/>
              <a:defRPr sz="2078"/>
            </a:lvl5pPr>
            <a:lvl6pPr marL="2967962" indent="0" algn="ctr">
              <a:buNone/>
              <a:defRPr sz="2078"/>
            </a:lvl6pPr>
            <a:lvl7pPr marL="3561554" indent="0" algn="ctr">
              <a:buNone/>
              <a:defRPr sz="2078"/>
            </a:lvl7pPr>
            <a:lvl8pPr marL="4155149" indent="0" algn="ctr">
              <a:buNone/>
              <a:defRPr sz="2078"/>
            </a:lvl8pPr>
            <a:lvl9pPr marL="4748741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5738" y="1512876"/>
            <a:ext cx="10729366" cy="4690459"/>
          </a:xfrm>
          <a:prstGeom prst="rect">
            <a:avLst/>
          </a:prstGeom>
        </p:spPr>
        <p:txBody>
          <a:bodyPr lIns="0" tIns="0" rIns="0" bIns="0"/>
          <a:lstStyle>
            <a:lvl1pPr marL="179295" marR="0" indent="-168188" algn="l" defTabSz="118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464" algn="ctr"/>
              </a:tabLst>
              <a:defRPr sz="17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56" marR="0" indent="-168188" algn="l" defTabSz="118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464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007" marR="0" indent="-168188" algn="l" defTabSz="118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464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578" indent="-171071">
              <a:buFont typeface="Arial" panose="020B0604020202020204" pitchFamily="34" charset="0"/>
              <a:buChar char="•"/>
              <a:tabLst>
                <a:tab pos="1207796" algn="ctr"/>
              </a:tabLst>
              <a:defRPr sz="1299" baseline="0"/>
            </a:lvl4pPr>
            <a:lvl5pPr marL="525578" indent="-171071">
              <a:buFont typeface="Arial" panose="020B0604020202020204" pitchFamily="34" charset="0"/>
              <a:buChar char="•"/>
              <a:tabLst>
                <a:tab pos="1207796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56" marR="0" lvl="1" indent="-168188" algn="l" defTabSz="118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464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007" marR="0" lvl="2" indent="-168188" algn="l" defTabSz="118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464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007" marR="0" lvl="2" indent="-168188" algn="l" defTabSz="118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464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5655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149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双栏，带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5939" y="280846"/>
            <a:ext cx="10514589" cy="590218"/>
          </a:xfrm>
          <a:prstGeom prst="rect">
            <a:avLst/>
          </a:prstGeom>
        </p:spPr>
        <p:txBody>
          <a:bodyPr/>
          <a:lstStyle>
            <a:lvl1pPr>
              <a:defRPr sz="2799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844675"/>
            <a:ext cx="4933950" cy="3868264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7" name="灯片编号占位符 6"/>
          <p:cNvSpPr txBox="1">
            <a:spLocks/>
          </p:cNvSpPr>
          <p:nvPr userDrawn="1"/>
        </p:nvSpPr>
        <p:spPr>
          <a:xfrm>
            <a:off x="1" y="6492877"/>
            <a:ext cx="1057564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B7B23-4BC0-4FCE-904C-84E70E67ADA1}" type="slidenum">
              <a:rPr lang="zh-CN" altLang="en-US" sz="1200" b="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200" b="0" dirty="0">
              <a:solidFill>
                <a:prstClr val="black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6419850" y="1844675"/>
            <a:ext cx="4932364" cy="3868264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1" hasCustomPrompt="1"/>
          </p:nvPr>
        </p:nvSpPr>
        <p:spPr>
          <a:xfrm>
            <a:off x="838200" y="1352551"/>
            <a:ext cx="4933950" cy="34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插入描述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2" hasCustomPrompt="1"/>
          </p:nvPr>
        </p:nvSpPr>
        <p:spPr>
          <a:xfrm>
            <a:off x="6419850" y="1352551"/>
            <a:ext cx="4932364" cy="34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插入描述</a:t>
            </a:r>
          </a:p>
        </p:txBody>
      </p:sp>
    </p:spTree>
    <p:extLst>
      <p:ext uri="{BB962C8B-B14F-4D97-AF65-F5344CB8AC3E}">
        <p14:creationId xmlns:p14="http://schemas.microsoft.com/office/powerpoint/2010/main" val="1935091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  <p15:guide id="11" pos="3636">
          <p15:clr>
            <a:srgbClr val="FBAE40"/>
          </p15:clr>
        </p15:guide>
        <p15:guide id="12" pos="4044">
          <p15:clr>
            <a:srgbClr val="FBAE40"/>
          </p15:clr>
        </p15:guide>
        <p15:guide id="13" orient="horz" pos="1071">
          <p15:clr>
            <a:srgbClr val="FBAE40"/>
          </p15:clr>
        </p15:guide>
        <p15:guide id="14" orient="horz" pos="11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000" y="151200"/>
            <a:ext cx="11100701" cy="87153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001" y="1197363"/>
            <a:ext cx="11100701" cy="463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481488" y="6489713"/>
            <a:ext cx="926881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666666"/>
                </a:solidFill>
              </a:rPr>
              <a:t>Page </a:t>
            </a:r>
            <a:fld id="{73E8625F-1A83-446C-8B3D-22F27EECD1C0}" type="slidenum">
              <a:rPr lang="de-DE" altLang="zh-CN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08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20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14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8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0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6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29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41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31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27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98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621" y="1501989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7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16" y="1843089"/>
            <a:ext cx="10118107" cy="3013725"/>
          </a:xfrm>
          <a:prstGeom prst="rect">
            <a:avLst/>
          </a:prstGeom>
        </p:spPr>
        <p:txBody>
          <a:bodyPr tIns="90000" bIns="90000"/>
          <a:lstStyle>
            <a:lvl1pPr marL="412585" indent="-398304">
              <a:lnSpc>
                <a:spcPct val="70000"/>
              </a:lnSpc>
              <a:buFont typeface="+mj-lt"/>
              <a:buAutoNum type="arabicPeriod"/>
              <a:tabLst/>
              <a:defRPr sz="21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585" indent="-398304">
              <a:buFont typeface="+mj-lt"/>
              <a:buAutoNum type="arabicPeriod"/>
              <a:tabLst/>
              <a:defRPr/>
            </a:lvl2pPr>
            <a:lvl3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1" indent="0">
              <a:buFont typeface="+mj-lt"/>
              <a:buNone/>
              <a:tabLst/>
              <a:defRPr sz="2199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516" y="1349255"/>
            <a:ext cx="885621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558" y="630374"/>
            <a:ext cx="1147037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599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612203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784" y="2118321"/>
            <a:ext cx="5451853" cy="1969711"/>
          </a:xfrm>
          <a:prstGeom prst="rect">
            <a:avLst/>
          </a:prstGeom>
        </p:spPr>
        <p:txBody>
          <a:bodyPr/>
          <a:lstStyle>
            <a:lvl1pPr>
              <a:defRPr sz="3999" b="0">
                <a:solidFill>
                  <a:schemeClr val="tx2"/>
                </a:solidFill>
                <a:latin typeface="FrutigerNext LT Light" pitchFamily="34" charset="0"/>
              </a:defRPr>
            </a:lvl1pPr>
          </a:lstStyle>
          <a:p>
            <a:r>
              <a:rPr lang="en-US" altLang="zh-CN" dirty="0"/>
              <a:t>HEADLINE TEXT TO BE </a:t>
            </a:r>
            <a:br>
              <a:rPr lang="en-US" altLang="zh-CN" dirty="0"/>
            </a:br>
            <a:r>
              <a:rPr lang="en-US" altLang="zh-CN" dirty="0"/>
              <a:t>PLACED HERE HEADLINE </a:t>
            </a:r>
            <a:br>
              <a:rPr lang="en-US" altLang="zh-CN" dirty="0"/>
            </a:br>
            <a:r>
              <a:rPr lang="en-US" altLang="zh-CN" dirty="0"/>
              <a:t>TEXT TO BE PLACED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4260551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5" y="308867"/>
            <a:ext cx="11582400" cy="707135"/>
          </a:xfrm>
          <a:prstGeom prst="rect">
            <a:avLst/>
          </a:prstGeom>
        </p:spPr>
        <p:txBody>
          <a:bodyPr lIns="91382" tIns="45693" rIns="91382" bIns="45693"/>
          <a:lstStyle>
            <a:lvl1pPr>
              <a:defRPr sz="3732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8865" y="1235456"/>
            <a:ext cx="11582400" cy="4977672"/>
          </a:xfrm>
          <a:prstGeom prst="rect">
            <a:avLst/>
          </a:prstGeom>
        </p:spPr>
        <p:txBody>
          <a:bodyPr lIns="91382" tIns="45693" rIns="91382" bIns="45693"/>
          <a:lstStyle>
            <a:lvl1pPr>
              <a:lnSpc>
                <a:spcPct val="120000"/>
              </a:lnSpc>
              <a:defRPr sz="2666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239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806387"/>
      </p:ext>
    </p:extLst>
  </p:cSld>
  <p:clrMapOvr>
    <a:masterClrMapping/>
  </p:clrMapOvr>
  <p:transition advClick="0" advTm="800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181" y="308605"/>
            <a:ext cx="109078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Font typeface="Arial" pitchFamily="34" charset="0"/>
              <a:buNone/>
              <a:defRPr lang="zh-CN" altLang="en-US" sz="3599" b="0" dirty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6739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5937" y="280845"/>
            <a:ext cx="10514589" cy="59021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361601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7" name="灯片编号占位符 6"/>
          <p:cNvSpPr txBox="1">
            <a:spLocks/>
          </p:cNvSpPr>
          <p:nvPr userDrawn="1"/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B7B23-4BC0-4FCE-904C-84E70E67ADA1}" type="slidenum">
              <a:rPr lang="zh-CN" altLang="en-US" b="0" smtClean="0"/>
              <a:pPr/>
              <a:t>‹#›</a:t>
            </a:fld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33696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pos="32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3600" userDrawn="1">
          <p15:clr>
            <a:srgbClr val="FBAE40"/>
          </p15:clr>
        </p15:guide>
        <p15:guide id="7" orient="horz" pos="854" userDrawn="1">
          <p15:clr>
            <a:srgbClr val="FBAE40"/>
          </p15:clr>
        </p15:guide>
        <p15:guide id="8" orient="horz" pos="550" userDrawn="1">
          <p15:clr>
            <a:srgbClr val="FBAE40"/>
          </p15:clr>
        </p15:guide>
        <p15:guide id="9" orient="horz" pos="174" userDrawn="1">
          <p15:clr>
            <a:srgbClr val="FBAE40"/>
          </p15:clr>
        </p15:guide>
        <p15:guide id="10" pos="69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5937" y="280845"/>
            <a:ext cx="10514589" cy="59021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361601"/>
            <a:ext cx="493395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7" name="灯片编号占位符 6"/>
          <p:cNvSpPr txBox="1">
            <a:spLocks/>
          </p:cNvSpPr>
          <p:nvPr userDrawn="1"/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B7B23-4BC0-4FCE-904C-84E70E67ADA1}" type="slidenum">
              <a:rPr lang="zh-CN" altLang="en-US" b="0" smtClean="0"/>
              <a:pPr/>
              <a:t>‹#›</a:t>
            </a:fld>
            <a:endParaRPr lang="zh-CN" altLang="en-US" b="0" dirty="0"/>
          </a:p>
        </p:txBody>
      </p:sp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6419850" y="1361601"/>
            <a:ext cx="4932363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544126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36" userDrawn="1">
          <p15:clr>
            <a:srgbClr val="FBAE40"/>
          </p15:clr>
        </p15:guide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  <p15:guide id="11" pos="40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栏，带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5937" y="280845"/>
            <a:ext cx="10514589" cy="59021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1844675"/>
            <a:ext cx="4933950" cy="38682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7" name="灯片编号占位符 6"/>
          <p:cNvSpPr txBox="1">
            <a:spLocks/>
          </p:cNvSpPr>
          <p:nvPr userDrawn="1"/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B7B23-4BC0-4FCE-904C-84E70E67ADA1}" type="slidenum">
              <a:rPr lang="zh-CN" altLang="en-US" b="0" smtClean="0"/>
              <a:pPr/>
              <a:t>‹#›</a:t>
            </a:fld>
            <a:endParaRPr lang="zh-CN" altLang="en-US" b="0" dirty="0"/>
          </a:p>
        </p:txBody>
      </p:sp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6419850" y="1844675"/>
            <a:ext cx="4932363" cy="38682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1" hasCustomPrompt="1"/>
          </p:nvPr>
        </p:nvSpPr>
        <p:spPr>
          <a:xfrm>
            <a:off x="838200" y="1352550"/>
            <a:ext cx="4933950" cy="34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插入描述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2" hasCustomPrompt="1"/>
          </p:nvPr>
        </p:nvSpPr>
        <p:spPr>
          <a:xfrm>
            <a:off x="6419850" y="1352550"/>
            <a:ext cx="4932363" cy="34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插入描述</a:t>
            </a:r>
          </a:p>
        </p:txBody>
      </p:sp>
    </p:spTree>
    <p:extLst>
      <p:ext uri="{BB962C8B-B14F-4D97-AF65-F5344CB8AC3E}">
        <p14:creationId xmlns:p14="http://schemas.microsoft.com/office/powerpoint/2010/main" val="283932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071" userDrawn="1">
          <p15:clr>
            <a:srgbClr val="FBAE40"/>
          </p15:clr>
        </p15:guide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600">
          <p15:clr>
            <a:srgbClr val="FBAE40"/>
          </p15:clr>
        </p15:guide>
        <p15:guide id="7" orient="horz" pos="854">
          <p15:clr>
            <a:srgbClr val="FBAE40"/>
          </p15:clr>
        </p15:guide>
        <p15:guide id="8" orient="horz" pos="550">
          <p15:clr>
            <a:srgbClr val="FBAE40"/>
          </p15:clr>
        </p15:guide>
        <p15:guide id="9" orient="horz" pos="174">
          <p15:clr>
            <a:srgbClr val="FBAE40"/>
          </p15:clr>
        </p15:guide>
        <p15:guide id="10" pos="6947">
          <p15:clr>
            <a:srgbClr val="FBAE40"/>
          </p15:clr>
        </p15:guide>
        <p15:guide id="11" pos="3636">
          <p15:clr>
            <a:srgbClr val="FBAE40"/>
          </p15:clr>
        </p15:guide>
        <p15:guide id="12" pos="4044">
          <p15:clr>
            <a:srgbClr val="FBAE40"/>
          </p15:clr>
        </p15:guide>
        <p15:guide id="13" orient="horz" pos="116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14300" y="-157843"/>
            <a:ext cx="12192000" cy="685074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2" y="-157843"/>
            <a:ext cx="12313068" cy="701584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10182" y="-90715"/>
            <a:ext cx="12313068" cy="694871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714F4E-A714-416E-BB88-65C8C43BB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47" t="-1891" r="-24576" b="-2431"/>
          <a:stretch/>
        </p:blipFill>
        <p:spPr>
          <a:xfrm>
            <a:off x="0" y="460694"/>
            <a:ext cx="4607522" cy="5835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71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1057564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DB7B23-4BC0-4FCE-904C-84E70E67AD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06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0" r:id="rId2"/>
    <p:sldLayoutId id="2147483711" r:id="rId3"/>
    <p:sldLayoutId id="2147483722" r:id="rId4"/>
    <p:sldLayoutId id="2147483712" r:id="rId5"/>
    <p:sldLayoutId id="2147483713" r:id="rId6"/>
    <p:sldLayoutId id="2147483704" r:id="rId7"/>
    <p:sldLayoutId id="214748372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3B5DF7-50BE-4476-A194-762BA6C49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546"/>
          <a:stretch/>
        </p:blipFill>
        <p:spPr>
          <a:xfrm>
            <a:off x="3771900" y="2368128"/>
            <a:ext cx="4648200" cy="4489872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F6BC62C7-BC6E-40D4-9260-1E0CE266C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710" y="3988117"/>
            <a:ext cx="10467975" cy="1990725"/>
          </a:xfrm>
          <a:prstGeom prst="rect">
            <a:avLst/>
          </a:prstGeom>
        </p:spPr>
      </p:pic>
      <p:sp>
        <p:nvSpPr>
          <p:cNvPr id="4" name="标题 12">
            <a:extLst>
              <a:ext uri="{FF2B5EF4-FFF2-40B4-BE49-F238E27FC236}">
                <a16:creationId xmlns:a16="http://schemas.microsoft.com/office/drawing/2014/main" id="{2B0C7CE3-5F6A-4413-9CBE-902FDABB8283}"/>
              </a:ext>
            </a:extLst>
          </p:cNvPr>
          <p:cNvSpPr txBox="1">
            <a:spLocks/>
          </p:cNvSpPr>
          <p:nvPr userDrawn="1"/>
        </p:nvSpPr>
        <p:spPr>
          <a:xfrm>
            <a:off x="3066597" y="2368128"/>
            <a:ext cx="6251575" cy="9985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85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5000" dirty="0">
                <a:solidFill>
                  <a:prstClr val="white">
                    <a:lumMod val="95000"/>
                  </a:prstClr>
                </a:solidFill>
              </a:rPr>
              <a:t>THANK YOU</a:t>
            </a:r>
            <a:endParaRPr lang="zh-CN" altLang="en-US" sz="50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040" y="6356939"/>
            <a:ext cx="3502597" cy="23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900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3846" y="6402808"/>
            <a:ext cx="499534" cy="138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3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85671" y="2625418"/>
            <a:ext cx="1967205" cy="4233487"/>
            <a:chOff x="5343885" y="-48809"/>
            <a:chExt cx="3271316" cy="7037231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4" y="1694545"/>
              <a:ext cx="1052647" cy="20459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06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09"/>
              <a:ext cx="726486" cy="20459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06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06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94" y="6323417"/>
            <a:ext cx="1270304" cy="2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1187185" rtl="0" eaLnBrk="1" latinLnBrk="0" hangingPunct="1">
        <a:lnSpc>
          <a:spcPct val="90000"/>
        </a:lnSpc>
        <a:spcBef>
          <a:spcPct val="0"/>
        </a:spcBef>
        <a:buNone/>
        <a:defRPr sz="5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797" indent="-296797" algn="l" defTabSz="118718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4" kern="1200">
          <a:solidFill>
            <a:schemeClr val="tx1"/>
          </a:solidFill>
          <a:latin typeface="+mn-lt"/>
          <a:ea typeface="+mn-ea"/>
          <a:cs typeface="+mn-cs"/>
        </a:defRPr>
      </a:lvl1pPr>
      <a:lvl2pPr marL="890389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6" kern="1200">
          <a:solidFill>
            <a:schemeClr val="tx1"/>
          </a:solidFill>
          <a:latin typeface="+mn-lt"/>
          <a:ea typeface="+mn-ea"/>
          <a:cs typeface="+mn-cs"/>
        </a:defRPr>
      </a:lvl2pPr>
      <a:lvl3pPr marL="1483981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574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165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4759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352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1944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5536" indent="-296797" algn="l" defTabSz="11871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593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185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779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370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7962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554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149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8741" algn="l" defTabSz="1187185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042" y="6356939"/>
            <a:ext cx="1462895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55" fontAlgn="auto">
              <a:spcBef>
                <a:spcPts val="0"/>
              </a:spcBef>
              <a:spcAft>
                <a:spcPts val="0"/>
              </a:spcAft>
            </a:pPr>
            <a:r>
              <a:rPr lang="en-US" sz="974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3846" y="6402806"/>
            <a:ext cx="499534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048" fontAlgn="auto">
              <a:spcBef>
                <a:spcPts val="0"/>
              </a:spcBef>
              <a:spcAft>
                <a:spcPts val="0"/>
              </a:spcAft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04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020" y="6319874"/>
            <a:ext cx="1268579" cy="271153"/>
          </a:xfrm>
          <a:prstGeom prst="rect">
            <a:avLst/>
          </a:prstGeom>
        </p:spPr>
      </p:pic>
      <p:grpSp>
        <p:nvGrpSpPr>
          <p:cNvPr id="25" name="组合 24"/>
          <p:cNvGrpSpPr/>
          <p:nvPr userDrawn="1"/>
        </p:nvGrpSpPr>
        <p:grpSpPr>
          <a:xfrm>
            <a:off x="12211507" y="2931938"/>
            <a:ext cx="1982142" cy="3934682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8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642"/>
              <a:ext cx="1982912" cy="3811978"/>
              <a:chOff x="12216278" y="3054642"/>
              <a:chExt cx="1982912" cy="3811978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642"/>
                <a:ext cx="569387" cy="180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65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4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2" r:id="rId4"/>
    <p:sldLayoutId id="2147483733" r:id="rId5"/>
    <p:sldLayoutId id="214748373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186729" rtl="0" eaLnBrk="1" latinLnBrk="0" hangingPunct="1">
        <a:lnSpc>
          <a:spcPct val="90000"/>
        </a:lnSpc>
        <a:spcBef>
          <a:spcPct val="0"/>
        </a:spcBef>
        <a:buNone/>
        <a:defRPr sz="57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682" indent="-296682" algn="l" defTabSz="1186729" rtl="0" eaLnBrk="1" latinLnBrk="0" hangingPunct="1">
        <a:lnSpc>
          <a:spcPct val="90000"/>
        </a:lnSpc>
        <a:spcBef>
          <a:spcPts val="1297"/>
        </a:spcBef>
        <a:buFont typeface="Arial" panose="020B0604020202020204" pitchFamily="34" charset="0"/>
        <a:buChar char="•"/>
        <a:defRPr sz="3634" kern="1200">
          <a:solidFill>
            <a:schemeClr val="tx1"/>
          </a:solidFill>
          <a:latin typeface="+mn-lt"/>
          <a:ea typeface="+mn-ea"/>
          <a:cs typeface="+mn-cs"/>
        </a:defRPr>
      </a:lvl1pPr>
      <a:lvl2pPr marL="890048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6" kern="1200">
          <a:solidFill>
            <a:schemeClr val="tx1"/>
          </a:solidFill>
          <a:latin typeface="+mn-lt"/>
          <a:ea typeface="+mn-ea"/>
          <a:cs typeface="+mn-cs"/>
        </a:defRPr>
      </a:lvl2pPr>
      <a:lvl3pPr marL="1483412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6" kern="1200">
          <a:solidFill>
            <a:schemeClr val="tx1"/>
          </a:solidFill>
          <a:latin typeface="+mn-lt"/>
          <a:ea typeface="+mn-ea"/>
          <a:cs typeface="+mn-cs"/>
        </a:defRPr>
      </a:lvl3pPr>
      <a:lvl4pPr marL="2076778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4pPr>
      <a:lvl5pPr marL="2670142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5pPr>
      <a:lvl6pPr marL="3263508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6pPr>
      <a:lvl7pPr marL="3856872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7pPr>
      <a:lvl8pPr marL="4450237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8pPr>
      <a:lvl9pPr marL="5043602" indent="-296682" algn="l" defTabSz="118672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1pPr>
      <a:lvl2pPr marL="593366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2pPr>
      <a:lvl3pPr marL="1186729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3pPr>
      <a:lvl4pPr marL="1780096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4pPr>
      <a:lvl5pPr marL="2373461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5pPr>
      <a:lvl6pPr marL="2966825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6pPr>
      <a:lvl7pPr marL="3560190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7pPr>
      <a:lvl8pPr marL="4153557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8pPr>
      <a:lvl9pPr marL="4746919" algn="l" defTabSz="1186729" rtl="0" eaLnBrk="1" latinLnBrk="0" hangingPunct="1">
        <a:defRPr sz="23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7CC1B3-2E06-4A1C-89DF-0F6022A31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0263" y="115888"/>
            <a:ext cx="107521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270" tIns="39135" rIns="78270" bIns="39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CB03E2-0D03-4E57-AE81-D7D50CDFA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8050"/>
            <a:ext cx="113284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28" name="Picture 4" descr="7">
            <a:extLst>
              <a:ext uri="{FF2B5EF4-FFF2-40B4-BE49-F238E27FC236}">
                <a16:creationId xmlns:a16="http://schemas.microsoft.com/office/drawing/2014/main" id="{929D3A9D-5377-4A96-8E6B-8C4140E9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413"/>
            <a:ext cx="121904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>
            <a:extLst>
              <a:ext uri="{FF2B5EF4-FFF2-40B4-BE49-F238E27FC236}">
                <a16:creationId xmlns:a16="http://schemas.microsoft.com/office/drawing/2014/main" id="{A1396DBA-8DEF-470E-BEDA-F0ADAE24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6434138"/>
            <a:ext cx="1939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276" tIns="39141" rIns="78276" bIns="39141">
            <a:spAutoFit/>
          </a:bodyPr>
          <a:lstStyle>
            <a:lvl1pPr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>
                <a:latin typeface="FrutigerNext LT Bold" panose="020B0803040504020204" pitchFamily="34" charset="0"/>
                <a:ea typeface="MS PGothic" panose="020B0600070205080204" pitchFamily="34" charset="-128"/>
              </a:rPr>
              <a:t>HUAWEI </a:t>
            </a:r>
            <a:r>
              <a:rPr lang="en-US" altLang="zh-CN" sz="1200">
                <a:solidFill>
                  <a:srgbClr val="990000"/>
                </a:solidFill>
                <a:latin typeface="FrutigerNext LT Bold" panose="020B0803040504020204" pitchFamily="34" charset="0"/>
                <a:ea typeface="MS PGothic" panose="020B0600070205080204" pitchFamily="34" charset="-128"/>
              </a:rPr>
              <a:t>CONFIDENTIAL</a:t>
            </a:r>
            <a:endParaRPr lang="en-US" altLang="zh-CN" sz="2100">
              <a:solidFill>
                <a:srgbClr val="990000"/>
              </a:solidFill>
              <a:ea typeface="MS PGothic" panose="020B0600070205080204" pitchFamily="34" charset="-128"/>
            </a:endParaRP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942C94C3-F8BA-4DA3-B7A2-37A260E5EB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05750" y="6400800"/>
            <a:ext cx="14097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00">
                <a:latin typeface="FrutigerNext LT Medium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 altLang="zh-CN"/>
          </a:p>
          <a:p>
            <a:pPr>
              <a:defRPr/>
            </a:pPr>
            <a:r>
              <a:rPr lang="de-DE" altLang="zh-CN"/>
              <a:t>Page </a:t>
            </a:r>
            <a:fld id="{6AC6963A-81C6-43E2-93E5-A534ACEE7AF8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  <p:pic>
        <p:nvPicPr>
          <p:cNvPr id="1031" name="Picture 7" descr="8">
            <a:extLst>
              <a:ext uri="{FF2B5EF4-FFF2-40B4-BE49-F238E27FC236}">
                <a16:creationId xmlns:a16="http://schemas.microsoft.com/office/drawing/2014/main" id="{54A9A46D-1D74-4336-B88F-2E6699A0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6408738"/>
            <a:ext cx="17462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>
            <a:extLst>
              <a:ext uri="{FF2B5EF4-FFF2-40B4-BE49-F238E27FC236}">
                <a16:creationId xmlns:a16="http://schemas.microsoft.com/office/drawing/2014/main" id="{6270F2F4-CA24-48E6-A963-A31DC8FE3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6407150"/>
            <a:ext cx="3705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315" tIns="39159" rIns="78315" bIns="39159">
            <a:spAutoFit/>
          </a:bodyPr>
          <a:lstStyle>
            <a:lvl1pPr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84225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500">
                <a:ea typeface="楷体_GB2312" panose="02010609030101010101" pitchFamily="49" charset="-122"/>
              </a:rPr>
              <a:t>内部资料 注意保密</a:t>
            </a:r>
          </a:p>
        </p:txBody>
      </p:sp>
    </p:spTree>
    <p:extLst>
      <p:ext uri="{BB962C8B-B14F-4D97-AF65-F5344CB8AC3E}">
        <p14:creationId xmlns:p14="http://schemas.microsoft.com/office/powerpoint/2010/main" val="14473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 ftr="0"/>
  <p:txStyles>
    <p:titleStyle>
      <a:lvl1pPr algn="l" defTabSz="7842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7842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2pPr>
      <a:lvl3pPr algn="l" defTabSz="7842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3pPr>
      <a:lvl4pPr algn="l" defTabSz="7842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4pPr>
      <a:lvl5pPr algn="l" defTabSz="7842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5pPr>
      <a:lvl6pPr marL="457200" algn="l" defTabSz="784225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6pPr>
      <a:lvl7pPr marL="914400" algn="l" defTabSz="784225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7pPr>
      <a:lvl8pPr marL="1371600" algn="l" defTabSz="784225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8pPr>
      <a:lvl9pPr marL="1828800" algn="l" defTabSz="784225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ea typeface="宋体" pitchFamily="2" charset="-122"/>
        </a:defRPr>
      </a:lvl9pPr>
    </p:titleStyle>
    <p:bodyStyle>
      <a:lvl1pPr marL="252413" indent="-252413" algn="l" defTabSz="671513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09550" algn="l" defTabSz="671513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2pPr>
      <a:lvl3pPr marL="839788" indent="-168275" algn="l" defTabSz="671513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</a:defRPr>
      </a:lvl3pPr>
      <a:lvl4pPr marL="1174750" indent="-168275" algn="l" defTabSz="671513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1509713" indent="-166688" algn="l" defTabSz="671513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1966913" indent="-166688" algn="l" defTabSz="671513" rtl="0" fontAlgn="base">
        <a:lnSpc>
          <a:spcPct val="140000"/>
        </a:lnSpc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424113" indent="-166688" algn="l" defTabSz="671513" rtl="0" fontAlgn="base">
        <a:lnSpc>
          <a:spcPct val="140000"/>
        </a:lnSpc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2881313" indent="-166688" algn="l" defTabSz="671513" rtl="0" fontAlgn="base">
        <a:lnSpc>
          <a:spcPct val="140000"/>
        </a:lnSpc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338513" indent="-166688" algn="l" defTabSz="671513" rtl="0" fontAlgn="base">
        <a:lnSpc>
          <a:spcPct val="140000"/>
        </a:lnSpc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5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028D-DD4B-4F13-9AE7-031F10544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AD38-7572-4146-A9D7-AE76AD02C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5/2754169.2754187" TargetMode="Externa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youtu.be/T2WViuD5GrQ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dk.org/jeps/450" TargetMode="External"/><Relationship Id="rId1" Type="http://schemas.openxmlformats.org/officeDocument/2006/relationships/slideLayout" Target="../slideLayouts/slideLayout4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Relationship Id="rId5" Type="http://schemas.openxmlformats.org/officeDocument/2006/relationships/hyperlink" Target="https://youtu.be/T2WViuD5GrQ" TargetMode="External"/><Relationship Id="rId4" Type="http://schemas.openxmlformats.org/officeDocument/2006/relationships/image" Target="../media/image28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technetwork/tutorials/tutorials-1876574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5/2258996.2259004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youtu.be/T2WViuD5GrQ" TargetMode="External"/><Relationship Id="rId4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youtu.be/T2WViuD5GrQ" TargetMode="External"/><Relationship Id="rId4" Type="http://schemas.openxmlformats.org/officeDocument/2006/relationships/image" Target="../media/image2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youtu.be/T2WViuD5GrQ" TargetMode="External"/><Relationship Id="rId4" Type="http://schemas.openxmlformats.org/officeDocument/2006/relationships/image" Target="../media/image2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9058" y="1557851"/>
            <a:ext cx="7346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垃圾回收基础知识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43100" y="2476500"/>
            <a:ext cx="423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杨勇勇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yangyongyong@huawei.com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22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基本概念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堆（</a:t>
            </a:r>
            <a:r>
              <a:rPr lang="en-US" altLang="zh-CN" dirty="0"/>
              <a:t>heap</a:t>
            </a:r>
            <a:r>
              <a:rPr lang="zh-CN" altLang="en-US" dirty="0"/>
              <a:t>）：堆里可以分配对象，堆由</a:t>
            </a:r>
            <a:r>
              <a:rPr lang="en-US" altLang="zh-CN" dirty="0"/>
              <a:t>GC</a:t>
            </a:r>
            <a:r>
              <a:rPr lang="zh-CN" altLang="en-US" dirty="0"/>
              <a:t>管理。</a:t>
            </a:r>
            <a:endParaRPr lang="en-US" altLang="zh-CN" dirty="0"/>
          </a:p>
          <a:p>
            <a:r>
              <a:rPr lang="zh-CN" altLang="en-US" dirty="0"/>
              <a:t>对象（</a:t>
            </a:r>
            <a:r>
              <a:rPr lang="en-US" altLang="zh-CN" dirty="0"/>
              <a:t>object</a:t>
            </a:r>
            <a:r>
              <a:rPr lang="zh-CN" altLang="en-US" dirty="0"/>
              <a:t>）：在堆上分配的存储空间。</a:t>
            </a:r>
            <a:endParaRPr lang="en-US" altLang="zh-CN" dirty="0"/>
          </a:p>
          <a:p>
            <a:r>
              <a:rPr lang="zh-CN" altLang="en-US" dirty="0"/>
              <a:t>引用（</a:t>
            </a:r>
            <a:r>
              <a:rPr lang="en-US" altLang="zh-CN" dirty="0"/>
              <a:t>reference</a:t>
            </a:r>
            <a:r>
              <a:rPr lang="zh-CN" altLang="en-US" dirty="0"/>
              <a:t>）：指向一个对象的指针。</a:t>
            </a:r>
            <a:endParaRPr lang="en-US" altLang="zh-CN" dirty="0"/>
          </a:p>
          <a:p>
            <a:r>
              <a:rPr lang="zh-CN" altLang="en-US" dirty="0"/>
              <a:t>根（</a:t>
            </a:r>
            <a:r>
              <a:rPr lang="en-US" altLang="zh-CN" dirty="0"/>
              <a:t>root</a:t>
            </a:r>
            <a:r>
              <a:rPr lang="zh-CN" altLang="en-US" dirty="0"/>
              <a:t>）：从堆外指向堆内的引用。</a:t>
            </a:r>
          </a:p>
        </p:txBody>
      </p:sp>
      <p:sp>
        <p:nvSpPr>
          <p:cNvPr id="4" name="矩形 3"/>
          <p:cNvSpPr/>
          <p:nvPr/>
        </p:nvSpPr>
        <p:spPr>
          <a:xfrm>
            <a:off x="3375025" y="3248382"/>
            <a:ext cx="1397330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19" name="矩形 18"/>
          <p:cNvSpPr/>
          <p:nvPr/>
        </p:nvSpPr>
        <p:spPr>
          <a:xfrm>
            <a:off x="3375025" y="3847025"/>
            <a:ext cx="1397330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0" name="矩形 19"/>
          <p:cNvSpPr/>
          <p:nvPr/>
        </p:nvSpPr>
        <p:spPr>
          <a:xfrm>
            <a:off x="3375025" y="4445668"/>
            <a:ext cx="1397330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2" name="矩形 21"/>
          <p:cNvSpPr/>
          <p:nvPr/>
        </p:nvSpPr>
        <p:spPr>
          <a:xfrm>
            <a:off x="3375025" y="5044311"/>
            <a:ext cx="1397330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5" name="椭圆 4"/>
          <p:cNvSpPr/>
          <p:nvPr/>
        </p:nvSpPr>
        <p:spPr>
          <a:xfrm>
            <a:off x="6481762" y="3787980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3" name="椭圆 22"/>
          <p:cNvSpPr/>
          <p:nvPr/>
        </p:nvSpPr>
        <p:spPr>
          <a:xfrm>
            <a:off x="8023576" y="4218405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4" name="椭圆 23"/>
          <p:cNvSpPr/>
          <p:nvPr/>
        </p:nvSpPr>
        <p:spPr>
          <a:xfrm>
            <a:off x="7495071" y="3521003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5" name="椭圆 24"/>
          <p:cNvSpPr/>
          <p:nvPr/>
        </p:nvSpPr>
        <p:spPr>
          <a:xfrm>
            <a:off x="8456958" y="2211682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6" name="椭圆 25"/>
          <p:cNvSpPr/>
          <p:nvPr/>
        </p:nvSpPr>
        <p:spPr>
          <a:xfrm>
            <a:off x="8984008" y="4153233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8" name="椭圆 27"/>
          <p:cNvSpPr/>
          <p:nvPr/>
        </p:nvSpPr>
        <p:spPr>
          <a:xfrm>
            <a:off x="6682334" y="2779103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0" name="椭圆 29"/>
          <p:cNvSpPr/>
          <p:nvPr/>
        </p:nvSpPr>
        <p:spPr>
          <a:xfrm>
            <a:off x="6946789" y="4613875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5" name="椭圆 34"/>
          <p:cNvSpPr/>
          <p:nvPr/>
        </p:nvSpPr>
        <p:spPr>
          <a:xfrm>
            <a:off x="9749380" y="2844901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2" name="直接箭头连接符 11"/>
          <p:cNvCxnSpPr>
            <a:stCxn id="4" idx="3"/>
            <a:endCxn id="5" idx="2"/>
          </p:cNvCxnSpPr>
          <p:nvPr/>
        </p:nvCxnSpPr>
        <p:spPr>
          <a:xfrm>
            <a:off x="4772356" y="3432241"/>
            <a:ext cx="1709407" cy="661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19" idx="3"/>
            <a:endCxn id="28" idx="2"/>
          </p:cNvCxnSpPr>
          <p:nvPr/>
        </p:nvCxnSpPr>
        <p:spPr>
          <a:xfrm flipV="1">
            <a:off x="4772356" y="3084983"/>
            <a:ext cx="1909979" cy="9459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0" idx="3"/>
            <a:endCxn id="5" idx="3"/>
          </p:cNvCxnSpPr>
          <p:nvPr/>
        </p:nvCxnSpPr>
        <p:spPr>
          <a:xfrm flipV="1">
            <a:off x="4772355" y="4310151"/>
            <a:ext cx="1798997" cy="319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2" idx="3"/>
            <a:endCxn id="30" idx="2"/>
          </p:cNvCxnSpPr>
          <p:nvPr/>
        </p:nvCxnSpPr>
        <p:spPr>
          <a:xfrm flipV="1">
            <a:off x="4772355" y="4919756"/>
            <a:ext cx="2174434" cy="308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0" idx="7"/>
            <a:endCxn id="23" idx="3"/>
          </p:cNvCxnSpPr>
          <p:nvPr/>
        </p:nvCxnSpPr>
        <p:spPr>
          <a:xfrm>
            <a:off x="7468960" y="4703465"/>
            <a:ext cx="644206" cy="3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5" idx="6"/>
            <a:endCxn id="24" idx="2"/>
          </p:cNvCxnSpPr>
          <p:nvPr/>
        </p:nvCxnSpPr>
        <p:spPr>
          <a:xfrm flipV="1">
            <a:off x="7093523" y="3826884"/>
            <a:ext cx="401547" cy="266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6" idx="2"/>
            <a:endCxn id="23" idx="6"/>
          </p:cNvCxnSpPr>
          <p:nvPr/>
        </p:nvCxnSpPr>
        <p:spPr>
          <a:xfrm flipH="1">
            <a:off x="8635337" y="4459114"/>
            <a:ext cx="348671" cy="65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5" idx="5"/>
            <a:endCxn id="35" idx="2"/>
          </p:cNvCxnSpPr>
          <p:nvPr/>
        </p:nvCxnSpPr>
        <p:spPr>
          <a:xfrm>
            <a:off x="8979129" y="2733853"/>
            <a:ext cx="770251" cy="416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椭圆 142"/>
          <p:cNvSpPr/>
          <p:nvPr/>
        </p:nvSpPr>
        <p:spPr>
          <a:xfrm>
            <a:off x="8635337" y="3225605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46" name="直接箭头连接符 145"/>
          <p:cNvCxnSpPr>
            <a:stCxn id="143" idx="4"/>
            <a:endCxn id="26" idx="0"/>
          </p:cNvCxnSpPr>
          <p:nvPr/>
        </p:nvCxnSpPr>
        <p:spPr>
          <a:xfrm>
            <a:off x="8941218" y="3837366"/>
            <a:ext cx="348671" cy="315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35" idx="1"/>
            <a:endCxn id="25" idx="6"/>
          </p:cNvCxnSpPr>
          <p:nvPr/>
        </p:nvCxnSpPr>
        <p:spPr>
          <a:xfrm flipH="1" flipV="1">
            <a:off x="9068719" y="2517562"/>
            <a:ext cx="770251" cy="416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矩形 130"/>
          <p:cNvSpPr/>
          <p:nvPr/>
        </p:nvSpPr>
        <p:spPr>
          <a:xfrm>
            <a:off x="3033124" y="2998551"/>
            <a:ext cx="2033105" cy="2657896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002091" y="1878631"/>
            <a:ext cx="4594961" cy="3650112"/>
          </a:xfrm>
          <a:prstGeom prst="rect">
            <a:avLst/>
          </a:prstGeom>
          <a:noFill/>
          <a:ln w="31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033124" y="5675647"/>
            <a:ext cx="2033105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根集合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6002091" y="5537202"/>
            <a:ext cx="4594961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堆</a:t>
            </a:r>
          </a:p>
        </p:txBody>
      </p:sp>
    </p:spTree>
    <p:extLst>
      <p:ext uri="{BB962C8B-B14F-4D97-AF65-F5344CB8AC3E}">
        <p14:creationId xmlns:p14="http://schemas.microsoft.com/office/powerpoint/2010/main" val="31999055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86154" y="2205565"/>
            <a:ext cx="863759" cy="2303356"/>
            <a:chOff x="1691680" y="2204864"/>
            <a:chExt cx="864096" cy="2304256"/>
          </a:xfrm>
          <a:solidFill>
            <a:schemeClr val="bg1"/>
          </a:solidFill>
        </p:grpSpPr>
        <p:sp>
          <p:nvSpPr>
            <p:cNvPr id="5" name="椭圆 4"/>
            <p:cNvSpPr/>
            <p:nvPr/>
          </p:nvSpPr>
          <p:spPr bwMode="auto">
            <a:xfrm>
              <a:off x="1763688" y="2204864"/>
              <a:ext cx="792088" cy="792088"/>
            </a:xfrm>
            <a:prstGeom prst="ellipse">
              <a:avLst/>
            </a:prstGeom>
            <a:grpFill/>
            <a:ln w="76200">
              <a:solidFill>
                <a:srgbClr val="33CCFF"/>
              </a:solidFill>
              <a:prstDash val="soli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sz="1399" dirty="0" err="1">
                <a:latin typeface="Arial" charset="0"/>
                <a:ea typeface="宋体" charset="-122"/>
              </a:endParaRPr>
            </a:p>
          </p:txBody>
        </p:sp>
        <p:cxnSp>
          <p:nvCxnSpPr>
            <p:cNvPr id="6" name="直接连接符 5"/>
            <p:cNvCxnSpPr>
              <a:stCxn id="5" idx="4"/>
            </p:cNvCxnSpPr>
            <p:nvPr/>
          </p:nvCxnSpPr>
          <p:spPr bwMode="auto">
            <a:xfrm flipH="1">
              <a:off x="2123728" y="2996952"/>
              <a:ext cx="36004" cy="1080120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1763688" y="3284984"/>
              <a:ext cx="792088" cy="0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 bwMode="auto">
            <a:xfrm flipH="1">
              <a:off x="1691680" y="4077072"/>
              <a:ext cx="432048" cy="432048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auto">
            <a:xfrm>
              <a:off x="2141730" y="4077072"/>
              <a:ext cx="414046" cy="414046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椭圆形标注 9"/>
          <p:cNvSpPr/>
          <p:nvPr/>
        </p:nvSpPr>
        <p:spPr bwMode="auto">
          <a:xfrm>
            <a:off x="5969843" y="934426"/>
            <a:ext cx="1885214" cy="1342897"/>
          </a:xfrm>
          <a:prstGeom prst="wedgeEllipseCallout">
            <a:avLst>
              <a:gd name="adj1" fmla="val -62326"/>
              <a:gd name="adj2" fmla="val 50259"/>
            </a:avLst>
          </a:prstGeom>
          <a:solidFill>
            <a:schemeClr val="bg1"/>
          </a:solidFill>
          <a:ln w="38100">
            <a:solidFill>
              <a:srgbClr val="33CCFF"/>
            </a:solidFill>
            <a:prstDash val="soli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我正在做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跟我握个手吧！</a:t>
            </a:r>
            <a:endParaRPr lang="en-US" sz="1399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996978" y="2277322"/>
            <a:ext cx="863759" cy="2303356"/>
            <a:chOff x="1691680" y="2204864"/>
            <a:chExt cx="864096" cy="2304256"/>
          </a:xfrm>
          <a:solidFill>
            <a:schemeClr val="bg1"/>
          </a:solidFill>
        </p:grpSpPr>
        <p:sp>
          <p:nvSpPr>
            <p:cNvPr id="12" name="椭圆 11"/>
            <p:cNvSpPr/>
            <p:nvPr/>
          </p:nvSpPr>
          <p:spPr bwMode="auto">
            <a:xfrm>
              <a:off x="1763688" y="2204864"/>
              <a:ext cx="792088" cy="792088"/>
            </a:xfrm>
            <a:prstGeom prst="ellipse">
              <a:avLst/>
            </a:prstGeom>
            <a:grpFill/>
            <a:ln w="76200">
              <a:solidFill>
                <a:srgbClr val="FF6699"/>
              </a:solidFill>
              <a:prstDash val="soli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sz="1399" dirty="0" err="1">
                <a:latin typeface="Arial" charset="0"/>
                <a:ea typeface="宋体" charset="-122"/>
              </a:endParaRPr>
            </a:p>
          </p:txBody>
        </p:sp>
        <p:cxnSp>
          <p:nvCxnSpPr>
            <p:cNvPr id="13" name="直接连接符 12"/>
            <p:cNvCxnSpPr>
              <a:stCxn id="12" idx="4"/>
            </p:cNvCxnSpPr>
            <p:nvPr/>
          </p:nvCxnSpPr>
          <p:spPr bwMode="auto">
            <a:xfrm flipH="1">
              <a:off x="2123728" y="2996952"/>
              <a:ext cx="36004" cy="1080120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>
              <a:off x="1763688" y="3284984"/>
              <a:ext cx="792088" cy="0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 bwMode="auto">
            <a:xfrm flipH="1">
              <a:off x="1691680" y="4077072"/>
              <a:ext cx="432048" cy="432048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auto">
            <a:xfrm>
              <a:off x="2141730" y="4077072"/>
              <a:ext cx="414046" cy="414046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椭圆形标注 16"/>
          <p:cNvSpPr/>
          <p:nvPr/>
        </p:nvSpPr>
        <p:spPr bwMode="auto">
          <a:xfrm>
            <a:off x="8205198" y="1269826"/>
            <a:ext cx="1885213" cy="719799"/>
          </a:xfrm>
          <a:prstGeom prst="wedgeEllipseCallout">
            <a:avLst>
              <a:gd name="adj1" fmla="val 21114"/>
              <a:gd name="adj2" fmla="val 78516"/>
            </a:avLst>
          </a:prstGeom>
          <a:solidFill>
            <a:schemeClr val="bg1"/>
          </a:solidFill>
          <a:ln w="38100">
            <a:solidFill>
              <a:srgbClr val="FF6699"/>
            </a:solidFill>
            <a:prstDash val="soli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我正在运行，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稍等我一下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98235" y="4724861"/>
            <a:ext cx="2015437" cy="369188"/>
          </a:xfrm>
          <a:prstGeom prst="rect">
            <a:avLst/>
          </a:prstGeom>
          <a:noFill/>
          <a:ln w="762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</a:t>
            </a:r>
            <a:endParaRPr 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57129" y="4724861"/>
            <a:ext cx="2015437" cy="369188"/>
          </a:xfrm>
          <a:prstGeom prst="rect">
            <a:avLst/>
          </a:prstGeom>
          <a:noFill/>
          <a:ln w="762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mutator</a:t>
            </a:r>
            <a:r>
              <a: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</a:t>
            </a:r>
            <a:endParaRPr 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0078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1177C4-2A08-4212-9A85-BF224BF6F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82" y="110358"/>
            <a:ext cx="6410326" cy="4807745"/>
          </a:xfrm>
          <a:prstGeom prst="rect">
            <a:avLst/>
          </a:prstGeom>
        </p:spPr>
      </p:pic>
      <p:sp>
        <p:nvSpPr>
          <p:cNvPr id="5" name="标题 2">
            <a:extLst>
              <a:ext uri="{FF2B5EF4-FFF2-40B4-BE49-F238E27FC236}">
                <a16:creationId xmlns:a16="http://schemas.microsoft.com/office/drawing/2014/main" id="{B1A11375-6488-4DD0-A756-555E3987FBD5}"/>
              </a:ext>
            </a:extLst>
          </p:cNvPr>
          <p:cNvSpPr txBox="1">
            <a:spLocks/>
          </p:cNvSpPr>
          <p:nvPr/>
        </p:nvSpPr>
        <p:spPr>
          <a:xfrm>
            <a:off x="2181882" y="5226269"/>
            <a:ext cx="6410326" cy="1332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应用线程好比汽车，</a:t>
            </a:r>
            <a:endParaRPr lang="en-US" altLang="zh-CN" sz="2400" dirty="0"/>
          </a:p>
          <a:p>
            <a:r>
              <a:rPr lang="zh-CN" altLang="en-US" sz="2400" dirty="0"/>
              <a:t>应用代码好比行车道，</a:t>
            </a:r>
            <a:endParaRPr lang="en-US" altLang="zh-CN" sz="2400" dirty="0"/>
          </a:p>
          <a:p>
            <a:r>
              <a:rPr lang="zh-CN" altLang="en-US" sz="2400" dirty="0"/>
              <a:t>安全点就是道路上的红绿灯</a:t>
            </a:r>
          </a:p>
        </p:txBody>
      </p:sp>
    </p:spTree>
    <p:extLst>
      <p:ext uri="{BB962C8B-B14F-4D97-AF65-F5344CB8AC3E}">
        <p14:creationId xmlns:p14="http://schemas.microsoft.com/office/powerpoint/2010/main" val="29666972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应用线程不能在任意位置停下来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/>
              <a:t>线程可能处于不安全的状态</a:t>
            </a:r>
            <a:endParaRPr lang="en-US" altLang="zh-CN" b="1" dirty="0"/>
          </a:p>
          <a:p>
            <a:r>
              <a:rPr lang="zh-CN" altLang="en-US" dirty="0"/>
              <a:t>线程可能握着锁</a:t>
            </a:r>
            <a:endParaRPr lang="en-US" altLang="zh-CN" dirty="0"/>
          </a:p>
          <a:p>
            <a:pPr lvl="1"/>
            <a:r>
              <a:rPr lang="zh-CN" altLang="en-US" dirty="0"/>
              <a:t>不能用</a:t>
            </a:r>
            <a:r>
              <a:rPr lang="en-US" altLang="zh-CN" dirty="0"/>
              <a:t>UNIX signal</a:t>
            </a:r>
            <a:r>
              <a:rPr lang="zh-CN" altLang="en-US" dirty="0"/>
              <a:t>。</a:t>
            </a:r>
            <a:endParaRPr lang="en-US" altLang="zh-CN" dirty="0"/>
          </a:p>
          <a:p>
            <a:pPr lvl="2"/>
            <a:r>
              <a:rPr lang="zh-CN" altLang="en-US" dirty="0">
                <a:solidFill>
                  <a:srgbClr val="FF0000"/>
                </a:solidFill>
              </a:rPr>
              <a:t>安全红线：不能在信号处理函数里阻塞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/>
              <a:t>UNIX signal</a:t>
            </a:r>
            <a:r>
              <a:rPr lang="zh-CN" altLang="en-US" dirty="0"/>
              <a:t>可能让线程在任何位置停下来</a:t>
            </a:r>
            <a:endParaRPr lang="en-US" altLang="zh-CN" dirty="0"/>
          </a:p>
          <a:p>
            <a:pPr lvl="2"/>
            <a:r>
              <a:rPr lang="zh-CN" altLang="en-US" dirty="0"/>
              <a:t>甚至在</a:t>
            </a:r>
            <a:r>
              <a:rPr lang="en-US" altLang="zh-CN" dirty="0" err="1"/>
              <a:t>printf</a:t>
            </a:r>
            <a:r>
              <a:rPr lang="zh-CN" altLang="en-US" dirty="0"/>
              <a:t>执行了一半的地方</a:t>
            </a:r>
            <a:endParaRPr lang="en-US" altLang="zh-CN" dirty="0"/>
          </a:p>
          <a:p>
            <a:r>
              <a:rPr lang="zh-CN" altLang="en-US" dirty="0"/>
              <a:t>线程可能在做“对于</a:t>
            </a:r>
            <a:r>
              <a:rPr lang="en-US" altLang="zh-CN" dirty="0"/>
              <a:t>GC</a:t>
            </a:r>
            <a:r>
              <a:rPr lang="zh-CN" altLang="en-US" dirty="0"/>
              <a:t>来说原子的操作”</a:t>
            </a:r>
            <a:endParaRPr lang="en-US" altLang="zh-CN" dirty="0"/>
          </a:p>
          <a:p>
            <a:pPr lvl="1"/>
            <a:r>
              <a:rPr lang="en-US" altLang="zh-CN" dirty="0"/>
              <a:t>atomic with respect to GC</a:t>
            </a:r>
          </a:p>
          <a:p>
            <a:pPr lvl="1"/>
            <a:r>
              <a:rPr lang="zh-CN" altLang="en-US" dirty="0"/>
              <a:t>无需加锁，但不能让</a:t>
            </a:r>
            <a:r>
              <a:rPr lang="en-US" altLang="zh-CN" dirty="0"/>
              <a:t>GC</a:t>
            </a:r>
            <a:r>
              <a:rPr lang="zh-CN" altLang="en-US" dirty="0"/>
              <a:t>看到做了一半</a:t>
            </a:r>
            <a:endParaRPr lang="en-US" altLang="zh-CN" dirty="0"/>
          </a:p>
          <a:p>
            <a:pPr lvl="1"/>
            <a:r>
              <a:rPr lang="zh-CN" altLang="en-US" dirty="0"/>
              <a:t>例如：正在分配对象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但对象的头还没有写好</a:t>
            </a:r>
          </a:p>
          <a:p>
            <a:pPr lvl="1"/>
            <a:r>
              <a:rPr lang="zh-CN" altLang="en-US" dirty="0"/>
              <a:t>例如：在执行</a:t>
            </a:r>
            <a:r>
              <a:rPr lang="en-US" altLang="zh-CN" dirty="0"/>
              <a:t>write barrier</a:t>
            </a:r>
          </a:p>
          <a:p>
            <a:pPr lvl="2"/>
            <a:r>
              <a:rPr lang="zh-CN" altLang="en-US" dirty="0"/>
              <a:t>例如：写了</a:t>
            </a:r>
            <a:r>
              <a:rPr lang="en-US" altLang="zh-CN" dirty="0"/>
              <a:t>field</a:t>
            </a:r>
            <a:r>
              <a:rPr lang="zh-CN" altLang="en-US" dirty="0"/>
              <a:t>，却没有给目标对象标记成灰色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6870991" y="4114564"/>
            <a:ext cx="4172030" cy="160247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atomic </a:t>
            </a:r>
            <a:r>
              <a:rPr kumimoji="1" lang="en-US" altLang="zh-CN" sz="1799" b="1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write_barrier</a:t>
            </a:r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() {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</a:t>
            </a:r>
            <a:r>
              <a:rPr kumimoji="1" lang="en-US" altLang="zh-CN" sz="1799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source.field</a:t>
            </a:r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= target</a:t>
            </a:r>
          </a:p>
          <a:p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&lt;</a:t>
            </a:r>
            <a:r>
              <a:rPr lang="zh-CN" altLang="en-US" sz="1799" dirty="0">
                <a:solidFill>
                  <a:srgbClr val="FF0000"/>
                </a:solidFill>
              </a:rPr>
              <a:t>☠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被中断</a:t>
            </a:r>
            <a:r>
              <a:rPr lang="zh-CN" altLang="en-US" sz="1799" dirty="0">
                <a:solidFill>
                  <a:srgbClr val="FF0000"/>
                </a:solidFill>
              </a:rPr>
              <a:t>☠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</a:t>
            </a:r>
            <a:r>
              <a:rPr kumimoji="1" lang="en-US" altLang="zh-CN" sz="1799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SetGrey</a:t>
            </a:r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(target)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}</a:t>
            </a:r>
            <a:endParaRPr kumimoji="1" lang="zh-CN" altLang="en-US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70991" y="1856550"/>
            <a:ext cx="4172030" cy="21562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atomic </a:t>
            </a:r>
            <a:r>
              <a:rPr kumimoji="1" lang="en-US" altLang="zh-CN" sz="1799" b="1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new_object</a:t>
            </a:r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() {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= </a:t>
            </a:r>
            <a:r>
              <a:rPr kumimoji="1" lang="en-US" altLang="zh-CN" sz="1799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free_pointer</a:t>
            </a:r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</a:t>
            </a:r>
            <a:r>
              <a:rPr kumimoji="1" lang="en-US" altLang="zh-CN" sz="1799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free_pointer</a:t>
            </a:r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+= OBJ_SIZE</a:t>
            </a:r>
          </a:p>
          <a:p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&lt;</a:t>
            </a:r>
            <a:r>
              <a:rPr lang="zh-CN" altLang="en-US" sz="1799" dirty="0">
                <a:solidFill>
                  <a:srgbClr val="FF0000"/>
                </a:solidFill>
              </a:rPr>
              <a:t>☠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被中断</a:t>
            </a:r>
            <a:r>
              <a:rPr lang="zh-CN" altLang="en-US" sz="1799" dirty="0">
                <a:solidFill>
                  <a:srgbClr val="FF0000"/>
                </a:solidFill>
              </a:rPr>
              <a:t>☠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</a:t>
            </a:r>
          </a:p>
          <a:p>
            <a:r>
              <a:rPr kumimoji="1" lang="en-US" altLang="zh-CN" sz="1799" dirty="0"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</a:t>
            </a:r>
            <a:r>
              <a:rPr kumimoji="1" lang="en-US" altLang="zh-CN" sz="1799" dirty="0" err="1"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object.header</a:t>
            </a:r>
            <a:r>
              <a:rPr kumimoji="1" lang="en-US" altLang="zh-CN" sz="1799" dirty="0"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= </a:t>
            </a:r>
            <a:r>
              <a:rPr kumimoji="1" lang="en-US" altLang="zh-CN" sz="1799" dirty="0" err="1"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TypeInfo</a:t>
            </a:r>
            <a:endParaRPr kumimoji="1" lang="en-US" altLang="zh-CN" sz="1799" dirty="0"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r>
              <a:rPr kumimoji="1" lang="en-US" altLang="zh-CN" sz="1799" dirty="0"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</a:t>
            </a:r>
            <a:r>
              <a:rPr kumimoji="1" lang="en-US" altLang="zh-CN" sz="1799" dirty="0" err="1"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object.color</a:t>
            </a:r>
            <a:r>
              <a:rPr kumimoji="1" lang="en-US" altLang="zh-CN" sz="1799" dirty="0"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= BLACK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}</a:t>
            </a:r>
            <a:endParaRPr kumimoji="1" lang="zh-CN" altLang="en-US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93514" y="953801"/>
            <a:ext cx="4926985" cy="49491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algn="l"/>
            <a:r>
              <a:rPr kumimoji="1" lang="en-US" altLang="zh-CN" sz="1799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printf</a:t>
            </a:r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(“hello\n”); 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// 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拿着</a:t>
            </a:r>
            <a:r>
              <a:rPr kumimoji="1" lang="en-US" altLang="zh-CN" sz="1799" dirty="0" err="1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stdout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的锁</a:t>
            </a: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85E97EE6-14C4-4920-A7E5-EA6A049D4DA4}"/>
              </a:ext>
            </a:extLst>
          </p:cNvPr>
          <p:cNvSpPr txBox="1">
            <a:spLocks/>
          </p:cNvSpPr>
          <p:nvPr/>
        </p:nvSpPr>
        <p:spPr>
          <a:xfrm>
            <a:off x="425669" y="5904200"/>
            <a:ext cx="7654159" cy="590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应用线程只能在安全点停下来才是</a:t>
            </a:r>
            <a:r>
              <a:rPr lang="zh-CN" altLang="en-US" dirty="0">
                <a:solidFill>
                  <a:srgbClr val="FF0000"/>
                </a:solidFill>
              </a:rPr>
              <a:t>安全</a:t>
            </a:r>
            <a:r>
              <a:rPr lang="zh-CN" altLang="en-US" dirty="0">
                <a:solidFill>
                  <a:schemeClr val="tx1"/>
                </a:solidFill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27086199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safepoint</a:t>
            </a:r>
            <a:r>
              <a:rPr lang="en-US" altLang="zh-CN" dirty="0"/>
              <a:t>(</a:t>
            </a:r>
            <a:r>
              <a:rPr lang="en-US" altLang="zh-CN" dirty="0" err="1"/>
              <a:t>yieldpoint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到达</a:t>
            </a:r>
            <a:r>
              <a:rPr lang="en-US" altLang="zh-CN" dirty="0" err="1"/>
              <a:t>safepoint</a:t>
            </a:r>
            <a:r>
              <a:rPr lang="zh-CN" altLang="en-US" dirty="0"/>
              <a:t>时，</a:t>
            </a:r>
            <a:r>
              <a:rPr lang="en-US" altLang="zh-CN" dirty="0"/>
              <a:t>Mutator</a:t>
            </a:r>
            <a:r>
              <a:rPr lang="zh-CN" altLang="en-US" b="1" i="1" u="sng" dirty="0"/>
              <a:t>主动查询</a:t>
            </a:r>
            <a:r>
              <a:rPr lang="en-US" altLang="zh-CN" b="1" i="1" u="sng" dirty="0"/>
              <a:t>GC</a:t>
            </a:r>
            <a:r>
              <a:rPr lang="zh-CN" altLang="en-US" b="1" i="1" u="sng" dirty="0"/>
              <a:t>是否被触发</a:t>
            </a:r>
            <a:endParaRPr lang="en-US" altLang="zh-CN" b="1" i="1" u="sng" dirty="0"/>
          </a:p>
          <a:p>
            <a:endParaRPr lang="en-US" altLang="zh-CN" dirty="0"/>
          </a:p>
          <a:p>
            <a:r>
              <a:rPr lang="en-US" altLang="zh-CN" dirty="0"/>
              <a:t>Mutator</a:t>
            </a:r>
            <a:r>
              <a:rPr lang="zh-CN" altLang="en-US" dirty="0"/>
              <a:t>必须能够</a:t>
            </a:r>
            <a:r>
              <a:rPr lang="zh-CN" altLang="en-US" b="1" dirty="0"/>
              <a:t>及时</a:t>
            </a:r>
            <a:r>
              <a:rPr lang="zh-CN" altLang="en-US" dirty="0"/>
              <a:t>响应</a:t>
            </a:r>
            <a:endParaRPr lang="en-US" altLang="zh-CN" dirty="0"/>
          </a:p>
          <a:p>
            <a:pPr lvl="1"/>
            <a:r>
              <a:rPr lang="zh-CN" altLang="en-US" dirty="0"/>
              <a:t>插入在循环的开头或回边</a:t>
            </a:r>
            <a:endParaRPr lang="en-US" altLang="zh-CN" dirty="0"/>
          </a:p>
          <a:p>
            <a:pPr lvl="2"/>
            <a:r>
              <a:rPr lang="zh-CN" altLang="en-US" dirty="0"/>
              <a:t>确保大循环中能及时执行到一个</a:t>
            </a:r>
            <a:r>
              <a:rPr lang="en-US" altLang="zh-CN" dirty="0" err="1"/>
              <a:t>safepoint</a:t>
            </a:r>
            <a:endParaRPr lang="zh-CN" altLang="en-US" dirty="0"/>
          </a:p>
          <a:p>
            <a:pPr lvl="1"/>
            <a:r>
              <a:rPr lang="zh-CN" altLang="en-US" dirty="0"/>
              <a:t>插入在函数的开头或结尾</a:t>
            </a:r>
            <a:endParaRPr lang="en-US" altLang="zh-CN" dirty="0"/>
          </a:p>
          <a:p>
            <a:pPr lvl="2"/>
            <a:r>
              <a:rPr lang="zh-CN" altLang="en-US" dirty="0"/>
              <a:t>确保大量递归调用时能及时执行到一个</a:t>
            </a:r>
            <a:r>
              <a:rPr lang="en-US" altLang="zh-CN" dirty="0" err="1"/>
              <a:t>safepoint</a:t>
            </a:r>
            <a:endParaRPr lang="en-US" altLang="zh-CN" dirty="0"/>
          </a:p>
          <a:p>
            <a:pPr lvl="1"/>
            <a:r>
              <a:rPr lang="zh-CN" altLang="en-US" dirty="0"/>
              <a:t>（直线型代码一般不是问题）</a:t>
            </a:r>
            <a:endParaRPr lang="en-US" altLang="zh-CN" dirty="0"/>
          </a:p>
          <a:p>
            <a:pPr lvl="2"/>
            <a:r>
              <a:rPr lang="zh-CN" altLang="en-US" dirty="0"/>
              <a:t>（</a:t>
            </a:r>
            <a:r>
              <a:rPr lang="en-US" altLang="zh-CN" dirty="0"/>
              <a:t>CPU</a:t>
            </a:r>
            <a:r>
              <a:rPr lang="zh-CN" altLang="en-US" dirty="0"/>
              <a:t>一毫秒能执行几十万条指令）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7080460" y="691113"/>
            <a:ext cx="4172030" cy="547856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public static void foo() {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x = …;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y = …;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while (…) {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    x = …;</a:t>
            </a:r>
          </a:p>
          <a:p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    &lt;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自动插入的</a:t>
            </a:r>
            <a:r>
              <a:rPr kumimoji="1" lang="en-US" altLang="zh-CN" sz="1799" dirty="0" err="1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safepoint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}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z = …;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…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bar();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…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&lt;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自动插入的</a:t>
            </a:r>
            <a:r>
              <a:rPr kumimoji="1" lang="en-US" altLang="zh-CN" sz="1799" dirty="0" err="1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safepoint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return;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}</a:t>
            </a:r>
            <a:endParaRPr kumimoji="1" lang="zh-CN" altLang="en-US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5776777" y="2958563"/>
            <a:ext cx="1180639" cy="637926"/>
          </a:xfrm>
          <a:prstGeom prst="borderCallout1">
            <a:avLst>
              <a:gd name="adj1" fmla="val 12780"/>
              <a:gd name="adj2" fmla="val 100840"/>
              <a:gd name="adj3" fmla="val -59141"/>
              <a:gd name="adj4" fmla="val 20390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循环回边</a:t>
            </a:r>
          </a:p>
        </p:txBody>
      </p:sp>
      <p:sp>
        <p:nvSpPr>
          <p:cNvPr id="7" name="线形标注 1 6"/>
          <p:cNvSpPr/>
          <p:nvPr/>
        </p:nvSpPr>
        <p:spPr>
          <a:xfrm>
            <a:off x="5598963" y="5104746"/>
            <a:ext cx="1180639" cy="637926"/>
          </a:xfrm>
          <a:prstGeom prst="borderCallout1">
            <a:avLst>
              <a:gd name="adj1" fmla="val 14272"/>
              <a:gd name="adj2" fmla="val 100034"/>
              <a:gd name="adj3" fmla="val 39366"/>
              <a:gd name="adj4" fmla="val 17164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函数末尾</a:t>
            </a:r>
          </a:p>
        </p:txBody>
      </p:sp>
    </p:spTree>
    <p:extLst>
      <p:ext uri="{BB962C8B-B14F-4D97-AF65-F5344CB8AC3E}">
        <p14:creationId xmlns:p14="http://schemas.microsoft.com/office/powerpoint/2010/main" val="14131453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safepoint</a:t>
            </a:r>
            <a:r>
              <a:rPr lang="zh-CN" altLang="en-US" dirty="0"/>
              <a:t>如何高效地实现</a:t>
            </a:r>
          </a:p>
        </p:txBody>
      </p:sp>
    </p:spTree>
    <p:extLst>
      <p:ext uri="{BB962C8B-B14F-4D97-AF65-F5344CB8AC3E}">
        <p14:creationId xmlns:p14="http://schemas.microsoft.com/office/powerpoint/2010/main" val="13136046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safepoint</a:t>
            </a:r>
            <a:r>
              <a:rPr lang="zh-CN" altLang="en-US" dirty="0"/>
              <a:t>的特点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经常被执行，却很少真正被触发</a:t>
            </a:r>
            <a:endParaRPr lang="en-US" altLang="zh-CN" dirty="0"/>
          </a:p>
          <a:p>
            <a:r>
              <a:rPr lang="zh-CN" altLang="en-US" dirty="0"/>
              <a:t>一个</a:t>
            </a:r>
            <a:r>
              <a:rPr lang="en-US" altLang="zh-CN" dirty="0"/>
              <a:t>Java</a:t>
            </a:r>
            <a:r>
              <a:rPr lang="zh-CN" altLang="en-US" dirty="0"/>
              <a:t>程序每秒钟执行</a:t>
            </a:r>
            <a:r>
              <a:rPr lang="en-US" altLang="zh-CN" dirty="0" err="1"/>
              <a:t>safepoint</a:t>
            </a:r>
            <a:r>
              <a:rPr lang="zh-CN" altLang="en-US" dirty="0"/>
              <a:t>多达</a:t>
            </a:r>
            <a:r>
              <a:rPr lang="en-US" altLang="zh-CN" dirty="0"/>
              <a:t>1</a:t>
            </a:r>
            <a:r>
              <a:rPr lang="zh-CN" altLang="en-US" dirty="0"/>
              <a:t>亿次</a:t>
            </a:r>
            <a:endParaRPr lang="en-US" altLang="zh-CN" dirty="0"/>
          </a:p>
          <a:p>
            <a:pPr lvl="1"/>
            <a:r>
              <a:rPr lang="zh-CN" altLang="en-US" dirty="0"/>
              <a:t>每</a:t>
            </a:r>
            <a:r>
              <a:rPr lang="en-US" altLang="zh-CN" dirty="0"/>
              <a:t>10ns</a:t>
            </a:r>
            <a:r>
              <a:rPr lang="zh-CN" altLang="en-US" dirty="0"/>
              <a:t>（约</a:t>
            </a:r>
            <a:r>
              <a:rPr lang="en-US" altLang="zh-CN" dirty="0"/>
              <a:t>40</a:t>
            </a:r>
            <a:r>
              <a:rPr lang="zh-CN" altLang="en-US" dirty="0"/>
              <a:t>个指令周期）执行一次</a:t>
            </a:r>
            <a:endParaRPr lang="en-US" altLang="zh-CN" dirty="0"/>
          </a:p>
          <a:p>
            <a:pPr lvl="1"/>
            <a:r>
              <a:rPr lang="zh-CN" altLang="en-US" dirty="0"/>
              <a:t>每</a:t>
            </a:r>
            <a:r>
              <a:rPr lang="en-US" altLang="zh-CN" dirty="0"/>
              <a:t>20000</a:t>
            </a:r>
            <a:r>
              <a:rPr lang="zh-CN" altLang="en-US" dirty="0"/>
              <a:t>次执行（每</a:t>
            </a:r>
            <a:r>
              <a:rPr lang="en-US" altLang="zh-CN" dirty="0"/>
              <a:t>20ms</a:t>
            </a:r>
            <a:r>
              <a:rPr lang="zh-CN" altLang="en-US" dirty="0"/>
              <a:t>）中只有一次被触发</a:t>
            </a:r>
            <a:endParaRPr lang="en-US" altLang="zh-CN" dirty="0"/>
          </a:p>
          <a:p>
            <a:pPr lvl="1"/>
            <a:r>
              <a:rPr lang="zh-CN" altLang="en-US" dirty="0"/>
              <a:t>约每</a:t>
            </a:r>
            <a:r>
              <a:rPr lang="en-US" altLang="zh-CN" dirty="0"/>
              <a:t>1000000</a:t>
            </a:r>
            <a:r>
              <a:rPr lang="zh-CN" altLang="en-US" dirty="0"/>
              <a:t>次执行中只有一次因</a:t>
            </a:r>
            <a:r>
              <a:rPr lang="en-US" altLang="zh-CN" dirty="0"/>
              <a:t>GC</a:t>
            </a:r>
            <a:r>
              <a:rPr lang="zh-CN" altLang="en-US" dirty="0"/>
              <a:t>而触发</a:t>
            </a:r>
          </a:p>
          <a:p>
            <a:pPr lvl="2"/>
            <a:r>
              <a:rPr lang="zh-CN" altLang="en-US" dirty="0"/>
              <a:t>注：统计来自</a:t>
            </a:r>
            <a:r>
              <a:rPr lang="en-US" altLang="zh-CN" dirty="0" err="1"/>
              <a:t>JikesRVM</a:t>
            </a:r>
            <a:r>
              <a:rPr lang="zh-CN" altLang="en-US" dirty="0"/>
              <a:t>。</a:t>
            </a:r>
            <a:r>
              <a:rPr lang="en-US" altLang="zh-CN" dirty="0" err="1"/>
              <a:t>JikesRVM</a:t>
            </a:r>
            <a:r>
              <a:rPr lang="zh-CN" altLang="en-US" dirty="0"/>
              <a:t>使用</a:t>
            </a:r>
            <a:r>
              <a:rPr lang="en-US" altLang="zh-CN" dirty="0" err="1"/>
              <a:t>safepoint</a:t>
            </a:r>
            <a:r>
              <a:rPr lang="zh-CN" altLang="en-US" dirty="0"/>
              <a:t>做</a:t>
            </a:r>
            <a:r>
              <a:rPr lang="en-US" altLang="zh-CN" dirty="0"/>
              <a:t>profiling</a:t>
            </a:r>
            <a:r>
              <a:rPr lang="zh-CN" altLang="en-US" dirty="0"/>
              <a:t>和</a:t>
            </a:r>
            <a:r>
              <a:rPr lang="en-US" altLang="zh-CN" dirty="0"/>
              <a:t>biased locking</a:t>
            </a:r>
            <a:r>
              <a:rPr lang="zh-CN" altLang="en-US" dirty="0"/>
              <a:t>，触发频率远大于其他</a:t>
            </a:r>
            <a:r>
              <a:rPr lang="en-US" altLang="zh-CN" dirty="0"/>
              <a:t>VM</a:t>
            </a:r>
          </a:p>
        </p:txBody>
      </p:sp>
      <p:sp>
        <p:nvSpPr>
          <p:cNvPr id="9" name="内容占位符 8"/>
          <p:cNvSpPr txBox="1">
            <a:spLocks noGrp="1"/>
          </p:cNvSpPr>
          <p:nvPr>
            <p:ph idx="10"/>
          </p:nvPr>
        </p:nvSpPr>
        <p:spPr>
          <a:xfrm>
            <a:off x="6419850" y="1361601"/>
            <a:ext cx="4932363" cy="4114476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marL="11109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for (long </a:t>
            </a:r>
            <a:r>
              <a:rPr kumimoji="1" lang="en-US" altLang="zh-CN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= 0; </a:t>
            </a:r>
            <a:r>
              <a:rPr kumimoji="1" lang="en-US" altLang="zh-CN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&lt; </a:t>
            </a:r>
            <a:r>
              <a:rPr kumimoji="1"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1000000000</a:t>
            </a: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; </a:t>
            </a:r>
            <a:r>
              <a:rPr kumimoji="1" lang="en-US" altLang="zh-CN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++) {</a:t>
            </a:r>
          </a:p>
          <a:p>
            <a:pPr marL="11109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s = s + a;</a:t>
            </a:r>
          </a:p>
          <a:p>
            <a:pPr marL="11109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a = a + </a:t>
            </a:r>
            <a:r>
              <a:rPr kumimoji="1" lang="en-US" altLang="zh-CN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;</a:t>
            </a:r>
          </a:p>
          <a:p>
            <a:pPr marL="11109" indent="0">
              <a:buNone/>
            </a:pPr>
            <a:endParaRPr kumimoji="1" lang="en-US" altLang="zh-CN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marL="11109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if (</a:t>
            </a:r>
            <a:r>
              <a:rPr kumimoji="1" lang="en-US" altLang="zh-CN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blahblah</a:t>
            </a: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) {</a:t>
            </a:r>
          </a:p>
          <a:p>
            <a:pPr marL="11109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   </a:t>
            </a:r>
            <a:r>
              <a:rPr kumimoji="1" lang="en-US" altLang="zh-CN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blahblah</a:t>
            </a: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;</a:t>
            </a:r>
          </a:p>
          <a:p>
            <a:pPr marL="11109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}</a:t>
            </a:r>
          </a:p>
          <a:p>
            <a:pPr marL="11109" indent="0">
              <a:buNone/>
            </a:pPr>
            <a:endParaRPr kumimoji="1" lang="en-US" altLang="zh-CN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marL="11109" indent="0">
              <a:buNone/>
            </a:pPr>
            <a:r>
              <a:rPr kumimoji="1"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&lt;</a:t>
            </a:r>
            <a:r>
              <a:rPr kumimoji="1" lang="zh-CN" altLang="en-US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自动插入的</a:t>
            </a:r>
            <a:r>
              <a:rPr kumimoji="1" lang="en-US" altLang="zh-CN" dirty="0" err="1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safepoint</a:t>
            </a:r>
            <a:r>
              <a:rPr kumimoji="1"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&gt;;</a:t>
            </a:r>
          </a:p>
          <a:p>
            <a:pPr marL="11109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}</a:t>
            </a:r>
            <a:endParaRPr kumimoji="1" lang="zh-CN" altLang="en-US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791" y="6007125"/>
            <a:ext cx="91696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参考文献：</a:t>
            </a:r>
            <a:r>
              <a:rPr lang="en-US" altLang="zh-CN" sz="1200" dirty="0"/>
              <a:t> Yi Lin, </a:t>
            </a:r>
            <a:r>
              <a:rPr lang="en-US" altLang="zh-CN" sz="1200" dirty="0" err="1"/>
              <a:t>Kunshan</a:t>
            </a:r>
            <a:r>
              <a:rPr lang="en-US" altLang="zh-CN" sz="1200" dirty="0"/>
              <a:t> Wang, Stephen M. Blackburn, Antony L. Hosking, and Michael Norrish. </a:t>
            </a:r>
            <a:r>
              <a:rPr lang="en-US" altLang="zh-CN" sz="1200" b="1" dirty="0"/>
              <a:t>Stop and go: understanding </a:t>
            </a:r>
            <a:r>
              <a:rPr lang="en-US" altLang="zh-CN" sz="1200" b="1" dirty="0" err="1"/>
              <a:t>yieldpoint</a:t>
            </a:r>
            <a:r>
              <a:rPr lang="en-US" altLang="zh-CN" sz="1200" b="1" dirty="0"/>
              <a:t> behavior</a:t>
            </a:r>
            <a:r>
              <a:rPr lang="en-US" altLang="zh-CN" sz="1200" dirty="0"/>
              <a:t>. </a:t>
            </a:r>
            <a:r>
              <a:rPr lang="en-US" altLang="zh-CN" sz="1200" i="1" dirty="0"/>
              <a:t>In Proceedings of the 2015 International Symposium on Memory Management (ISMM ’15). Association for Computing Machinery, New York, NY, USA, 70–80</a:t>
            </a:r>
            <a:r>
              <a:rPr lang="en-US" altLang="zh-CN" sz="1200" dirty="0"/>
              <a:t>. </a:t>
            </a:r>
            <a:r>
              <a:rPr lang="en-US" altLang="zh-CN" sz="1200" dirty="0">
                <a:hlinkClick r:id="rId2"/>
              </a:rPr>
              <a:t>https://doi.org/10.1145/2754169.2754187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9831311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safepoint</a:t>
            </a:r>
            <a:r>
              <a:rPr lang="zh-CN" altLang="en-US" dirty="0"/>
              <a:t>的实现（</a:t>
            </a:r>
            <a:r>
              <a:rPr lang="en-US" altLang="zh-CN" dirty="0"/>
              <a:t>checking</a:t>
            </a:r>
            <a:r>
              <a:rPr lang="zh-CN" altLang="en-US" dirty="0"/>
              <a:t>）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用一个全局变量表示是否已经触发</a:t>
            </a:r>
            <a:r>
              <a:rPr lang="en-US" altLang="zh-CN" dirty="0"/>
              <a:t>GC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60641" y="3257617"/>
            <a:ext cx="2370799" cy="5903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93886" y="3966565"/>
            <a:ext cx="170430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全局变量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758277" y="3033112"/>
            <a:ext cx="863759" cy="2303356"/>
            <a:chOff x="1691680" y="2204864"/>
            <a:chExt cx="864096" cy="2304256"/>
          </a:xfrm>
          <a:solidFill>
            <a:srgbClr val="FFFFFF"/>
          </a:solidFill>
        </p:grpSpPr>
        <p:sp>
          <p:nvSpPr>
            <p:cNvPr id="10" name="椭圆 9"/>
            <p:cNvSpPr/>
            <p:nvPr/>
          </p:nvSpPr>
          <p:spPr bwMode="auto">
            <a:xfrm>
              <a:off x="1763688" y="2204864"/>
              <a:ext cx="792088" cy="792088"/>
            </a:xfrm>
            <a:prstGeom prst="ellipse">
              <a:avLst/>
            </a:prstGeom>
            <a:grpFill/>
            <a:ln w="76200">
              <a:solidFill>
                <a:srgbClr val="33CCFF"/>
              </a:solidFill>
              <a:prstDash val="soli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sz="1399" dirty="0" err="1">
                <a:latin typeface="Arial" charset="0"/>
                <a:ea typeface="宋体" charset="-122"/>
              </a:endParaRPr>
            </a:p>
          </p:txBody>
        </p:sp>
        <p:cxnSp>
          <p:nvCxnSpPr>
            <p:cNvPr id="11" name="直接连接符 10"/>
            <p:cNvCxnSpPr>
              <a:stCxn id="10" idx="4"/>
            </p:cNvCxnSpPr>
            <p:nvPr/>
          </p:nvCxnSpPr>
          <p:spPr bwMode="auto">
            <a:xfrm flipH="1">
              <a:off x="2123728" y="2996952"/>
              <a:ext cx="36004" cy="1080120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1763688" y="3284984"/>
              <a:ext cx="792088" cy="0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 flipH="1">
              <a:off x="1691680" y="4077072"/>
              <a:ext cx="432048" cy="432048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>
              <a:off x="2141730" y="4077072"/>
              <a:ext cx="414046" cy="414046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椭圆形标注 14"/>
          <p:cNvSpPr/>
          <p:nvPr/>
        </p:nvSpPr>
        <p:spPr bwMode="auto">
          <a:xfrm>
            <a:off x="9226145" y="1877031"/>
            <a:ext cx="2479751" cy="858176"/>
          </a:xfrm>
          <a:prstGeom prst="wedgeEllipseCallout">
            <a:avLst>
              <a:gd name="adj1" fmla="val -38083"/>
              <a:gd name="adj2" fmla="val 71496"/>
            </a:avLst>
          </a:prstGeom>
          <a:solidFill>
            <a:srgbClr val="FFFFFF"/>
          </a:solidFill>
          <a:ln w="38100">
            <a:solidFill>
              <a:srgbClr val="33CCFF"/>
            </a:solidFill>
            <a:prstDash val="soli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我正在执行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请求你们停一下</a:t>
            </a:r>
            <a:endParaRPr lang="en-US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15156" y="3190782"/>
            <a:ext cx="863759" cy="2303356"/>
            <a:chOff x="1691680" y="2204864"/>
            <a:chExt cx="864096" cy="2304256"/>
          </a:xfrm>
          <a:solidFill>
            <a:srgbClr val="FFFFFF"/>
          </a:solidFill>
        </p:grpSpPr>
        <p:sp>
          <p:nvSpPr>
            <p:cNvPr id="17" name="椭圆 16"/>
            <p:cNvSpPr/>
            <p:nvPr/>
          </p:nvSpPr>
          <p:spPr bwMode="auto">
            <a:xfrm>
              <a:off x="1763688" y="2204864"/>
              <a:ext cx="792088" cy="792088"/>
            </a:xfrm>
            <a:prstGeom prst="ellipse">
              <a:avLst/>
            </a:prstGeom>
            <a:grpFill/>
            <a:ln w="76200">
              <a:solidFill>
                <a:srgbClr val="FF6699"/>
              </a:solidFill>
              <a:prstDash val="soli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sz="1399" dirty="0" err="1">
                <a:latin typeface="Arial" charset="0"/>
                <a:ea typeface="宋体" charset="-122"/>
              </a:endParaRPr>
            </a:p>
          </p:txBody>
        </p:sp>
        <p:cxnSp>
          <p:nvCxnSpPr>
            <p:cNvPr id="18" name="直接连接符 17"/>
            <p:cNvCxnSpPr>
              <a:stCxn id="17" idx="4"/>
            </p:cNvCxnSpPr>
            <p:nvPr/>
          </p:nvCxnSpPr>
          <p:spPr bwMode="auto">
            <a:xfrm flipH="1">
              <a:off x="2123728" y="2996952"/>
              <a:ext cx="36004" cy="1080120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1763688" y="3284984"/>
              <a:ext cx="792088" cy="0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 bwMode="auto">
            <a:xfrm flipH="1">
              <a:off x="1691680" y="4077072"/>
              <a:ext cx="432048" cy="432048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>
              <a:off x="2141730" y="4077072"/>
              <a:ext cx="414046" cy="414046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8470357" y="5552407"/>
            <a:ext cx="2015437" cy="369188"/>
          </a:xfrm>
          <a:prstGeom prst="rect">
            <a:avLst/>
          </a:prstGeom>
          <a:noFill/>
          <a:ln w="762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</a:t>
            </a:r>
            <a:endParaRPr 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75307" y="5638321"/>
            <a:ext cx="2015437" cy="369188"/>
          </a:xfrm>
          <a:prstGeom prst="rect">
            <a:avLst/>
          </a:prstGeom>
          <a:noFill/>
          <a:ln w="762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mutator</a:t>
            </a:r>
            <a:r>
              <a: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</a:t>
            </a:r>
            <a:endParaRPr 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形标注 24"/>
          <p:cNvSpPr/>
          <p:nvPr/>
        </p:nvSpPr>
        <p:spPr bwMode="auto">
          <a:xfrm>
            <a:off x="1951038" y="2143709"/>
            <a:ext cx="1771783" cy="719799"/>
          </a:xfrm>
          <a:prstGeom prst="wedgeEllipseCallout">
            <a:avLst>
              <a:gd name="adj1" fmla="val -16050"/>
              <a:gd name="adj2" fmla="val 87775"/>
            </a:avLst>
          </a:prstGeom>
          <a:solidFill>
            <a:srgbClr val="FFFFFF"/>
          </a:solidFill>
          <a:ln w="38100">
            <a:solidFill>
              <a:srgbClr val="FF6699"/>
            </a:solidFill>
            <a:prstDash val="soli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触发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了吗？</a:t>
            </a:r>
            <a:endParaRPr lang="en-US" sz="1399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云形标注 25"/>
          <p:cNvSpPr/>
          <p:nvPr/>
        </p:nvSpPr>
        <p:spPr>
          <a:xfrm>
            <a:off x="404110" y="2242085"/>
            <a:ext cx="1742394" cy="848945"/>
          </a:xfrm>
          <a:prstGeom prst="cloudCallout">
            <a:avLst>
              <a:gd name="adj1" fmla="val 39352"/>
              <a:gd name="adj2" fmla="val 81468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读到</a:t>
            </a:r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没有触发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61172" y="3628947"/>
            <a:ext cx="2637395" cy="614509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420123" y="4132035"/>
            <a:ext cx="128880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（读到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6169790" y="3590956"/>
            <a:ext cx="2588487" cy="467869"/>
          </a:xfrm>
          <a:prstGeom prst="straightConnector1">
            <a:avLst/>
          </a:prstGeom>
          <a:ln w="28575"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465491" y="3993590"/>
            <a:ext cx="1024877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写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sp>
        <p:nvSpPr>
          <p:cNvPr id="49" name="云形标注 48"/>
          <p:cNvSpPr/>
          <p:nvPr/>
        </p:nvSpPr>
        <p:spPr>
          <a:xfrm>
            <a:off x="321853" y="2514967"/>
            <a:ext cx="1704309" cy="863983"/>
          </a:xfrm>
          <a:prstGeom prst="cloudCallout">
            <a:avLst>
              <a:gd name="adj1" fmla="val 48440"/>
              <a:gd name="adj2" fmla="val 64704"/>
            </a:avLst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读到</a:t>
            </a:r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！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准备握手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708008" y="3406325"/>
            <a:ext cx="476064" cy="27689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430704" y="3599166"/>
            <a:ext cx="128880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（读到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204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9" grpId="0"/>
      <p:bldP spid="29" grpId="1"/>
      <p:bldP spid="32" grpId="0"/>
      <p:bldP spid="32" grpId="1"/>
      <p:bldP spid="49" grpId="0" animBg="1"/>
      <p:bldP spid="50" grpId="0" animBg="1"/>
      <p:bldP spid="5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单角的矩形 1"/>
          <p:cNvSpPr/>
          <p:nvPr/>
        </p:nvSpPr>
        <p:spPr>
          <a:xfrm>
            <a:off x="4559360" y="2782481"/>
            <a:ext cx="3017478" cy="1296212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有读权限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safepoint</a:t>
            </a:r>
            <a:r>
              <a:rPr lang="zh-CN" altLang="en-US" dirty="0"/>
              <a:t>的实现（</a:t>
            </a:r>
            <a:r>
              <a:rPr lang="en-US" altLang="zh-CN" dirty="0"/>
              <a:t>page protection</a:t>
            </a:r>
            <a:r>
              <a:rPr lang="zh-CN" altLang="en-US" dirty="0"/>
              <a:t>，也叫</a:t>
            </a:r>
            <a:r>
              <a:rPr lang="en-US" altLang="zh-CN" dirty="0"/>
              <a:t>trapping</a:t>
            </a:r>
            <a:r>
              <a:rPr lang="zh-CN" altLang="en-US" dirty="0"/>
              <a:t>）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用内存保护机制造成</a:t>
            </a:r>
            <a:r>
              <a:rPr lang="en-US" altLang="zh-CN" dirty="0"/>
              <a:t>segmentation fault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068832" y="4339573"/>
            <a:ext cx="170430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内存页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758277" y="3033112"/>
            <a:ext cx="863759" cy="2303356"/>
            <a:chOff x="1691680" y="2204864"/>
            <a:chExt cx="864096" cy="2304256"/>
          </a:xfrm>
          <a:solidFill>
            <a:srgbClr val="FFFFFF"/>
          </a:solidFill>
        </p:grpSpPr>
        <p:sp>
          <p:nvSpPr>
            <p:cNvPr id="10" name="椭圆 9"/>
            <p:cNvSpPr/>
            <p:nvPr/>
          </p:nvSpPr>
          <p:spPr bwMode="auto">
            <a:xfrm>
              <a:off x="1763688" y="2204864"/>
              <a:ext cx="792088" cy="792088"/>
            </a:xfrm>
            <a:prstGeom prst="ellipse">
              <a:avLst/>
            </a:prstGeom>
            <a:grpFill/>
            <a:ln w="76200">
              <a:solidFill>
                <a:srgbClr val="33CCFF"/>
              </a:solidFill>
              <a:prstDash val="soli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sz="1399" dirty="0" err="1">
                <a:latin typeface="Arial" charset="0"/>
                <a:ea typeface="宋体" charset="-122"/>
              </a:endParaRPr>
            </a:p>
          </p:txBody>
        </p:sp>
        <p:cxnSp>
          <p:nvCxnSpPr>
            <p:cNvPr id="11" name="直接连接符 10"/>
            <p:cNvCxnSpPr>
              <a:stCxn id="10" idx="4"/>
            </p:cNvCxnSpPr>
            <p:nvPr/>
          </p:nvCxnSpPr>
          <p:spPr bwMode="auto">
            <a:xfrm flipH="1">
              <a:off x="2123728" y="2996952"/>
              <a:ext cx="36004" cy="1080120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1763688" y="3284984"/>
              <a:ext cx="792088" cy="0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 flipH="1">
              <a:off x="1691680" y="4077072"/>
              <a:ext cx="432048" cy="432048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>
              <a:off x="2141730" y="4077072"/>
              <a:ext cx="414046" cy="414046"/>
            </a:xfrm>
            <a:prstGeom prst="line">
              <a:avLst/>
            </a:prstGeom>
            <a:grpFill/>
            <a:ln w="762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椭圆形标注 14"/>
          <p:cNvSpPr/>
          <p:nvPr/>
        </p:nvSpPr>
        <p:spPr bwMode="auto">
          <a:xfrm>
            <a:off x="9226146" y="1877031"/>
            <a:ext cx="2561744" cy="858176"/>
          </a:xfrm>
          <a:prstGeom prst="wedgeEllipseCallout">
            <a:avLst>
              <a:gd name="adj1" fmla="val -38083"/>
              <a:gd name="adj2" fmla="val 71496"/>
            </a:avLst>
          </a:prstGeom>
          <a:solidFill>
            <a:srgbClr val="FFFFFF"/>
          </a:solidFill>
          <a:ln w="38100">
            <a:solidFill>
              <a:srgbClr val="33CCFF"/>
            </a:solidFill>
            <a:prstDash val="soli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我正在执行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请求你们停一下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15156" y="3190782"/>
            <a:ext cx="863759" cy="2303356"/>
            <a:chOff x="1691680" y="2204864"/>
            <a:chExt cx="864096" cy="2304256"/>
          </a:xfrm>
          <a:solidFill>
            <a:srgbClr val="FFFFFF"/>
          </a:solidFill>
        </p:grpSpPr>
        <p:sp>
          <p:nvSpPr>
            <p:cNvPr id="17" name="椭圆 16"/>
            <p:cNvSpPr/>
            <p:nvPr/>
          </p:nvSpPr>
          <p:spPr bwMode="auto">
            <a:xfrm>
              <a:off x="1763688" y="2204864"/>
              <a:ext cx="792088" cy="792088"/>
            </a:xfrm>
            <a:prstGeom prst="ellipse">
              <a:avLst/>
            </a:prstGeom>
            <a:grpFill/>
            <a:ln w="76200">
              <a:solidFill>
                <a:srgbClr val="FF6699"/>
              </a:solidFill>
              <a:prstDash val="soli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sz="1399" dirty="0" err="1">
                <a:latin typeface="Arial" charset="0"/>
                <a:ea typeface="宋体" charset="-122"/>
              </a:endParaRPr>
            </a:p>
          </p:txBody>
        </p:sp>
        <p:cxnSp>
          <p:nvCxnSpPr>
            <p:cNvPr id="18" name="直接连接符 17"/>
            <p:cNvCxnSpPr>
              <a:stCxn id="17" idx="4"/>
            </p:cNvCxnSpPr>
            <p:nvPr/>
          </p:nvCxnSpPr>
          <p:spPr bwMode="auto">
            <a:xfrm flipH="1">
              <a:off x="2123728" y="2996952"/>
              <a:ext cx="36004" cy="1080120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1763688" y="3284984"/>
              <a:ext cx="792088" cy="0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 bwMode="auto">
            <a:xfrm flipH="1">
              <a:off x="1691680" y="4077072"/>
              <a:ext cx="432048" cy="432048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>
              <a:off x="2141730" y="4077072"/>
              <a:ext cx="414046" cy="414046"/>
            </a:xfrm>
            <a:prstGeom prst="line">
              <a:avLst/>
            </a:prstGeom>
            <a:grpFill/>
            <a:ln w="762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8470357" y="5552407"/>
            <a:ext cx="2015437" cy="369188"/>
          </a:xfrm>
          <a:prstGeom prst="rect">
            <a:avLst/>
          </a:prstGeom>
          <a:noFill/>
          <a:ln w="762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</a:t>
            </a:r>
            <a:endParaRPr 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75307" y="5638321"/>
            <a:ext cx="2015437" cy="369188"/>
          </a:xfrm>
          <a:prstGeom prst="rect">
            <a:avLst/>
          </a:prstGeom>
          <a:noFill/>
          <a:ln w="762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mutator</a:t>
            </a:r>
            <a:r>
              <a: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</a:t>
            </a:r>
            <a:endParaRPr 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形标注 24"/>
          <p:cNvSpPr/>
          <p:nvPr/>
        </p:nvSpPr>
        <p:spPr bwMode="auto">
          <a:xfrm>
            <a:off x="1951038" y="2143709"/>
            <a:ext cx="1771783" cy="719799"/>
          </a:xfrm>
          <a:prstGeom prst="wedgeEllipseCallout">
            <a:avLst>
              <a:gd name="adj1" fmla="val -16050"/>
              <a:gd name="adj2" fmla="val 87775"/>
            </a:avLst>
          </a:prstGeom>
          <a:solidFill>
            <a:srgbClr val="FFFFFF"/>
          </a:solidFill>
          <a:ln w="38100">
            <a:solidFill>
              <a:srgbClr val="FF6699"/>
            </a:solidFill>
            <a:prstDash val="soli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触发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了吗？</a:t>
            </a:r>
            <a:endParaRPr lang="en-US" sz="1399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云形标注 25"/>
          <p:cNvSpPr/>
          <p:nvPr/>
        </p:nvSpPr>
        <p:spPr>
          <a:xfrm>
            <a:off x="404110" y="2242085"/>
            <a:ext cx="2090466" cy="848945"/>
          </a:xfrm>
          <a:prstGeom prst="cloudCallout">
            <a:avLst>
              <a:gd name="adj1" fmla="val 29332"/>
              <a:gd name="adj2" fmla="val 81468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可以正常读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没有触发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61172" y="3628947"/>
            <a:ext cx="2637395" cy="614509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165934" y="4163123"/>
            <a:ext cx="2060700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（什么也没发生）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6169790" y="3590956"/>
            <a:ext cx="2588487" cy="467869"/>
          </a:xfrm>
          <a:prstGeom prst="straightConnector1">
            <a:avLst/>
          </a:prstGeom>
          <a:ln w="28575"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642667" y="4116771"/>
            <a:ext cx="5958737" cy="492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内存保护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en-US" altLang="zh-CN" sz="1399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mprotect</a:t>
            </a:r>
            <a:r>
              <a:rPr kumimoji="1" lang="en-US" altLang="zh-CN" sz="13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(</a:t>
            </a:r>
            <a:r>
              <a:rPr kumimoji="1" lang="en-US" altLang="zh-CN" sz="1399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addr</a:t>
            </a:r>
            <a:r>
              <a:rPr kumimoji="1" lang="en-US" altLang="zh-CN" sz="13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, SIZE, PROT_NONE);</a:t>
            </a:r>
            <a:endParaRPr kumimoji="1" lang="zh-CN" altLang="en-US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475442" y="3716255"/>
            <a:ext cx="1288809" cy="2768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12455" y="2428480"/>
            <a:ext cx="1610431" cy="1610432"/>
            <a:chOff x="5270859" y="2552348"/>
            <a:chExt cx="1611060" cy="1611061"/>
          </a:xfrm>
        </p:grpSpPr>
        <p:pic>
          <p:nvPicPr>
            <p:cNvPr id="1026" name="Picture 2" descr="File:Padlock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859" y="2552348"/>
              <a:ext cx="1611060" cy="161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715884" y="3591019"/>
              <a:ext cx="79528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kumimoji="1" lang="zh-CN" altLang="en-US" sz="1799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不可读</a:t>
              </a:r>
            </a:p>
          </p:txBody>
        </p:sp>
      </p:grpSp>
      <p:sp>
        <p:nvSpPr>
          <p:cNvPr id="22" name="爆炸形 2 21"/>
          <p:cNvSpPr/>
          <p:nvPr/>
        </p:nvSpPr>
        <p:spPr>
          <a:xfrm>
            <a:off x="474244" y="2457439"/>
            <a:ext cx="4522608" cy="2532729"/>
          </a:xfrm>
          <a:prstGeom prst="irregularSeal2">
            <a:avLst/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Segmentation</a:t>
            </a:r>
            <a:b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fault!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云形标注 34"/>
          <p:cNvSpPr/>
          <p:nvPr/>
        </p:nvSpPr>
        <p:spPr>
          <a:xfrm>
            <a:off x="192560" y="2176741"/>
            <a:ext cx="2090466" cy="848945"/>
          </a:xfrm>
          <a:prstGeom prst="cloudCallout">
            <a:avLst>
              <a:gd name="adj1" fmla="val 29332"/>
              <a:gd name="adj2" fmla="val 81468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触发</a:t>
            </a:r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GC</a:t>
            </a:r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了</a:t>
            </a:r>
          </a:p>
        </p:txBody>
      </p:sp>
    </p:spTree>
    <p:extLst>
      <p:ext uri="{BB962C8B-B14F-4D97-AF65-F5344CB8AC3E}">
        <p14:creationId xmlns:p14="http://schemas.microsoft.com/office/powerpoint/2010/main" val="683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9" grpId="0"/>
      <p:bldP spid="29" grpId="1"/>
      <p:bldP spid="32" grpId="0"/>
      <p:bldP spid="32" grpId="1"/>
      <p:bldP spid="51" grpId="0"/>
      <p:bldP spid="22" grpId="0" animBg="1"/>
      <p:bldP spid="3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实现为高效的机器指令</a:t>
            </a:r>
          </a:p>
        </p:txBody>
      </p:sp>
      <p:sp>
        <p:nvSpPr>
          <p:cNvPr id="13" name="内容占位符 8"/>
          <p:cNvSpPr txBox="1">
            <a:spLocks noGrp="1"/>
          </p:cNvSpPr>
          <p:nvPr>
            <p:ph idx="1"/>
          </p:nvPr>
        </p:nvSpPr>
        <p:spPr>
          <a:xfrm>
            <a:off x="838200" y="1844675"/>
            <a:ext cx="4933950" cy="2215879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x86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zh-CN" sz="1600" dirty="0" err="1"/>
              <a:t>safepoint</a:t>
            </a:r>
            <a:r>
              <a:rPr lang="en-US" altLang="zh-CN" sz="1600" dirty="0"/>
              <a:t> 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1" lang="en-US" altLang="zh-CN" sz="1599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cmp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0, [TLS_REG + offset]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1" lang="en-US" altLang="zh-CN" sz="1599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jne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599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call_</a:t>
            </a:r>
            <a:r>
              <a:rPr lang="en-US" altLang="zh-CN" sz="1600" dirty="0" err="1"/>
              <a:t>safepoint</a:t>
            </a:r>
            <a:endParaRPr kumimoji="1" lang="en-US" altLang="zh-CN" sz="1599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1" lang="en-US" altLang="zh-CN" sz="1599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normal_code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</p:txBody>
      </p:sp>
      <p:sp>
        <p:nvSpPr>
          <p:cNvPr id="14" name="内容占位符 8"/>
          <p:cNvSpPr txBox="1">
            <a:spLocks noGrp="1"/>
          </p:cNvSpPr>
          <p:nvPr>
            <p:ph idx="10"/>
          </p:nvPr>
        </p:nvSpPr>
        <p:spPr>
          <a:xfrm>
            <a:off x="6419850" y="1844675"/>
            <a:ext cx="4932363" cy="1866168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x86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zh-CN" sz="1600" dirty="0" err="1"/>
              <a:t>safepoint</a:t>
            </a:r>
            <a:r>
              <a:rPr lang="en-US" altLang="zh-CN" sz="1600" dirty="0"/>
              <a:t> 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1" lang="en-US" altLang="zh-CN" sz="1599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 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0, [TLS_REG + offset]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1" lang="en-US" altLang="zh-CN" sz="1599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normal_code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kumimoji="1" lang="zh-CN" altLang="en-US" sz="1599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Checking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CN" dirty="0"/>
              <a:t>Trapping</a:t>
            </a:r>
            <a:endParaRPr lang="zh-CN" altLang="en-US" dirty="0"/>
          </a:p>
        </p:txBody>
      </p:sp>
      <p:sp>
        <p:nvSpPr>
          <p:cNvPr id="15" name="内容占位符 8"/>
          <p:cNvSpPr txBox="1">
            <a:spLocks/>
          </p:cNvSpPr>
          <p:nvPr/>
        </p:nvSpPr>
        <p:spPr>
          <a:xfrm>
            <a:off x="838200" y="4188518"/>
            <a:ext cx="4932362" cy="2124000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aarch64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zh-CN" sz="1600" dirty="0" err="1"/>
              <a:t>safepoint</a:t>
            </a:r>
            <a:r>
              <a:rPr lang="en-US" altLang="zh-CN" sz="1600" dirty="0"/>
              <a:t> 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1" lang="en-US" altLang="zh-CN" sz="1599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w0, [TLS_REG, #offset]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1" lang="en-US" altLang="zh-CN" sz="1599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cbnz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w0, </a:t>
            </a:r>
            <a:r>
              <a:rPr kumimoji="1" lang="en-US" altLang="zh-CN" sz="1599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call_</a:t>
            </a:r>
            <a:r>
              <a:rPr lang="en-US" altLang="zh-CN" sz="1600" dirty="0" err="1"/>
              <a:t>safepoint</a:t>
            </a:r>
            <a:endParaRPr kumimoji="1" lang="en-US" altLang="zh-CN" sz="1599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1" lang="en-US" altLang="zh-CN" sz="1599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normal_code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</p:txBody>
      </p:sp>
      <p:sp>
        <p:nvSpPr>
          <p:cNvPr id="16" name="内容占位符 8"/>
          <p:cNvSpPr txBox="1">
            <a:spLocks/>
          </p:cNvSpPr>
          <p:nvPr/>
        </p:nvSpPr>
        <p:spPr>
          <a:xfrm>
            <a:off x="6419850" y="4188518"/>
            <a:ext cx="4932363" cy="1787172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aarch64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zh-CN" sz="1600" dirty="0" err="1"/>
              <a:t>safepoint</a:t>
            </a:r>
            <a:r>
              <a:rPr lang="en-US" altLang="zh-CN" sz="1600" dirty="0"/>
              <a:t> 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1" lang="en-US" altLang="zh-CN" sz="1599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599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wzr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[TLS_REG, #offset]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1" lang="en-US" altLang="zh-CN" sz="1599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normal_code</a:t>
            </a: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11109" indent="0">
              <a:buNone/>
            </a:pPr>
            <a:r>
              <a:rPr kumimoji="1" lang="en-US" altLang="zh-CN" sz="1599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kumimoji="1" lang="zh-CN" altLang="en-US" sz="1599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1258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That’s all for basics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640640" y="1450307"/>
            <a:ext cx="7092412" cy="4444926"/>
            <a:chOff x="1777512" y="774366"/>
            <a:chExt cx="8847099" cy="5544615"/>
          </a:xfrm>
        </p:grpSpPr>
        <p:grpSp>
          <p:nvGrpSpPr>
            <p:cNvPr id="4" name="组合 3"/>
            <p:cNvGrpSpPr/>
            <p:nvPr/>
          </p:nvGrpSpPr>
          <p:grpSpPr>
            <a:xfrm>
              <a:off x="3668415" y="774366"/>
              <a:ext cx="4861520" cy="4802947"/>
              <a:chOff x="1691680" y="260648"/>
              <a:chExt cx="5976664" cy="5904656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2843808" y="260648"/>
                <a:ext cx="3672408" cy="3672408"/>
                <a:chOff x="2411760" y="548680"/>
                <a:chExt cx="3672408" cy="3672408"/>
              </a:xfrm>
            </p:grpSpPr>
            <p:sp>
              <p:nvSpPr>
                <p:cNvPr id="18" name="Oval 4"/>
                <p:cNvSpPr/>
                <p:nvPr/>
              </p:nvSpPr>
              <p:spPr>
                <a:xfrm>
                  <a:off x="2411760" y="548680"/>
                  <a:ext cx="3672408" cy="3672408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627814" y="1568645"/>
                  <a:ext cx="3240302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800000"/>
                      </a:solidFill>
                    </a:rPr>
                    <a:t>Concurrency</a:t>
                  </a:r>
                </a:p>
              </p:txBody>
            </p:sp>
          </p:grpSp>
          <p:grpSp>
            <p:nvGrpSpPr>
              <p:cNvPr id="6" name="Group 13"/>
              <p:cNvGrpSpPr/>
              <p:nvPr/>
            </p:nvGrpSpPr>
            <p:grpSpPr>
              <a:xfrm>
                <a:off x="1691680" y="2492896"/>
                <a:ext cx="3672408" cy="3672408"/>
                <a:chOff x="1259632" y="2780928"/>
                <a:chExt cx="3672408" cy="3672408"/>
              </a:xfrm>
            </p:grpSpPr>
            <p:sp>
              <p:nvSpPr>
                <p:cNvPr id="16" name="Oval 6"/>
                <p:cNvSpPr/>
                <p:nvPr/>
              </p:nvSpPr>
              <p:spPr>
                <a:xfrm>
                  <a:off x="1259632" y="2780928"/>
                  <a:ext cx="3672408" cy="3672408"/>
                </a:xfrm>
                <a:prstGeom prst="ellipse">
                  <a:avLst/>
                </a:prstGeom>
                <a:solidFill>
                  <a:srgbClr val="008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9"/>
                <p:cNvSpPr txBox="1"/>
                <p:nvPr/>
              </p:nvSpPr>
              <p:spPr>
                <a:xfrm>
                  <a:off x="1619672" y="4437112"/>
                  <a:ext cx="196822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8000"/>
                      </a:solidFill>
                    </a:rPr>
                    <a:t>JIT</a:t>
                  </a:r>
                </a:p>
              </p:txBody>
            </p:sp>
          </p:grpSp>
          <p:grpSp>
            <p:nvGrpSpPr>
              <p:cNvPr id="7" name="Group 14"/>
              <p:cNvGrpSpPr/>
              <p:nvPr/>
            </p:nvGrpSpPr>
            <p:grpSpPr>
              <a:xfrm>
                <a:off x="3995936" y="2492896"/>
                <a:ext cx="3672408" cy="3672408"/>
                <a:chOff x="3563888" y="2780928"/>
                <a:chExt cx="3672408" cy="3672408"/>
              </a:xfrm>
            </p:grpSpPr>
            <p:sp>
              <p:nvSpPr>
                <p:cNvPr id="14" name="Oval 7"/>
                <p:cNvSpPr/>
                <p:nvPr/>
              </p:nvSpPr>
              <p:spPr>
                <a:xfrm>
                  <a:off x="3563888" y="2780928"/>
                  <a:ext cx="3672408" cy="3672408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0"/>
                <p:cNvSpPr txBox="1"/>
                <p:nvPr/>
              </p:nvSpPr>
              <p:spPr>
                <a:xfrm>
                  <a:off x="4716014" y="4437112"/>
                  <a:ext cx="216024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00FF"/>
                      </a:solidFill>
                    </a:rPr>
                    <a:t>GC</a:t>
                  </a:r>
                </a:p>
              </p:txBody>
            </p:sp>
          </p:grpSp>
          <p:pic>
            <p:nvPicPr>
              <p:cNvPr id="8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5512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9" name="Picture 2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6056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10" name="Picture 2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077072"/>
                <a:ext cx="648072" cy="570497"/>
              </a:xfrm>
              <a:prstGeom prst="rect">
                <a:avLst/>
              </a:prstGeom>
            </p:spPr>
          </p:pic>
          <p:grpSp>
            <p:nvGrpSpPr>
              <p:cNvPr id="11" name="Group 11"/>
              <p:cNvGrpSpPr/>
              <p:nvPr/>
            </p:nvGrpSpPr>
            <p:grpSpPr>
              <a:xfrm>
                <a:off x="4283968" y="3140968"/>
                <a:ext cx="792088" cy="792088"/>
                <a:chOff x="7524328" y="5661248"/>
                <a:chExt cx="792088" cy="792088"/>
              </a:xfrm>
            </p:grpSpPr>
            <p:sp>
              <p:nvSpPr>
                <p:cNvPr id="12" name="Oval 5"/>
                <p:cNvSpPr/>
                <p:nvPr/>
              </p:nvSpPr>
              <p:spPr>
                <a:xfrm>
                  <a:off x="7524328" y="5661248"/>
                  <a:ext cx="792088" cy="792088"/>
                </a:xfrm>
                <a:prstGeom prst="ellipse">
                  <a:avLst/>
                </a:prstGeom>
                <a:solidFill>
                  <a:srgbClr val="F4D907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 sz="1399"/>
                </a:p>
              </p:txBody>
            </p:sp>
            <p:pic>
              <p:nvPicPr>
                <p:cNvPr id="13" name="Picture 1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4328" y="5661248"/>
                  <a:ext cx="792088" cy="792088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线形标注 1 19"/>
            <p:cNvSpPr/>
            <p:nvPr/>
          </p:nvSpPr>
          <p:spPr bwMode="auto">
            <a:xfrm>
              <a:off x="1777512" y="1835671"/>
              <a:ext cx="2080584" cy="614709"/>
            </a:xfrm>
            <a:prstGeom prst="borderCallout1">
              <a:avLst>
                <a:gd name="adj1" fmla="val 77988"/>
                <a:gd name="adj2" fmla="val 100465"/>
                <a:gd name="adj3" fmla="val 188852"/>
                <a:gd name="adj4" fmla="val 170981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Atomic operation</a:t>
              </a:r>
            </a:p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Memory model</a:t>
              </a:r>
            </a:p>
          </p:txBody>
        </p:sp>
        <p:sp>
          <p:nvSpPr>
            <p:cNvPr id="21" name="线形标注 1 20"/>
            <p:cNvSpPr/>
            <p:nvPr/>
          </p:nvSpPr>
          <p:spPr bwMode="auto">
            <a:xfrm>
              <a:off x="4781316" y="5689929"/>
              <a:ext cx="2635716" cy="629052"/>
            </a:xfrm>
            <a:prstGeom prst="borderCallout1">
              <a:avLst>
                <a:gd name="adj1" fmla="val 320"/>
                <a:gd name="adj2" fmla="val 50397"/>
                <a:gd name="adj3" fmla="val -213968"/>
                <a:gd name="adj4" fmla="val 49755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Object map (heap map)</a:t>
              </a:r>
            </a:p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Stack map (</a:t>
              </a:r>
              <a:r>
                <a:rPr lang="en-US" sz="1399" dirty="0" err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oop</a:t>
              </a: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 map)</a:t>
              </a:r>
            </a:p>
          </p:txBody>
        </p:sp>
        <p:sp>
          <p:nvSpPr>
            <p:cNvPr id="22" name="线形标注 1 21"/>
            <p:cNvSpPr/>
            <p:nvPr/>
          </p:nvSpPr>
          <p:spPr bwMode="auto">
            <a:xfrm>
              <a:off x="7988895" y="1741439"/>
              <a:ext cx="2635716" cy="614709"/>
            </a:xfrm>
            <a:prstGeom prst="borderCallout1">
              <a:avLst>
                <a:gd name="adj1" fmla="val 101683"/>
                <a:gd name="adj2" fmla="val 7108"/>
                <a:gd name="adj3" fmla="val 205964"/>
                <a:gd name="adj4" fmla="val -43270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Parallel GC</a:t>
              </a:r>
            </a:p>
            <a:p>
              <a:pPr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Concurrent GC</a:t>
              </a:r>
            </a:p>
          </p:txBody>
        </p:sp>
        <p:sp>
          <p:nvSpPr>
            <p:cNvPr id="23" name="线形标注 1 22"/>
            <p:cNvSpPr/>
            <p:nvPr/>
          </p:nvSpPr>
          <p:spPr bwMode="auto">
            <a:xfrm>
              <a:off x="8492951" y="5183994"/>
              <a:ext cx="2116260" cy="614709"/>
            </a:xfrm>
            <a:prstGeom prst="borderCallout1">
              <a:avLst>
                <a:gd name="adj1" fmla="val 320"/>
                <a:gd name="adj2" fmla="val 57813"/>
                <a:gd name="adj3" fmla="val -258726"/>
                <a:gd name="adj4" fmla="val -101283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Yieldpoint</a:t>
              </a:r>
            </a:p>
            <a:p>
              <a:pPr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GC barrier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8891" y="6035299"/>
            <a:ext cx="6461105" cy="2615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来源：</a:t>
            </a:r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Steve Blackburn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 Virtual Machines. In PLISS’17. </a:t>
            </a:r>
            <a:r>
              <a:rPr lang="en-US" sz="11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https://youtu.be/T2WViuD5GrQ</a:t>
            </a:r>
            <a:endParaRPr 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96619" y="2776913"/>
            <a:ext cx="2381433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27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已经讨论过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945982" y="5568163"/>
            <a:ext cx="2381433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27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已经讨论过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44344" y="4682763"/>
            <a:ext cx="2381433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27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已经讨论过</a:t>
            </a:r>
          </a:p>
        </p:txBody>
      </p:sp>
    </p:spTree>
    <p:extLst>
      <p:ext uri="{BB962C8B-B14F-4D97-AF65-F5344CB8AC3E}">
        <p14:creationId xmlns:p14="http://schemas.microsoft.com/office/powerpoint/2010/main" val="37632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引用关系和可达性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0458" y="481805"/>
            <a:ext cx="6108077" cy="1206672"/>
          </a:xfrm>
        </p:spPr>
        <p:txBody>
          <a:bodyPr/>
          <a:lstStyle/>
          <a:p>
            <a:r>
              <a:rPr lang="zh-CN" altLang="en-US" dirty="0"/>
              <a:t>如果一个对象</a:t>
            </a:r>
            <a:r>
              <a:rPr lang="zh-CN" altLang="en-US" b="1" dirty="0"/>
              <a:t>不可从“根”到达</a:t>
            </a:r>
            <a:r>
              <a:rPr lang="zh-CN" altLang="en-US" dirty="0"/>
              <a:t>，就是垃圾。</a:t>
            </a:r>
            <a:endParaRPr lang="en-US" altLang="zh-CN" dirty="0"/>
          </a:p>
          <a:p>
            <a:pPr lvl="1"/>
            <a:r>
              <a:rPr lang="zh-CN" altLang="en-US" dirty="0"/>
              <a:t>注：根是应用程序可以直接访问的变量（如局部变量）</a:t>
            </a:r>
            <a:endParaRPr lang="en-US" altLang="zh-CN" dirty="0"/>
          </a:p>
          <a:p>
            <a:pPr lvl="1"/>
            <a:r>
              <a:rPr lang="zh-CN" altLang="en-US" dirty="0"/>
              <a:t>可以直接访问 </a:t>
            </a:r>
            <a:r>
              <a:rPr lang="en-US" altLang="zh-CN" dirty="0"/>
              <a:t>-&gt; </a:t>
            </a:r>
            <a:r>
              <a:rPr lang="zh-CN" altLang="en-US" dirty="0"/>
              <a:t>近似认为将来会被用到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551198" y="3391177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19" name="矩形 18"/>
          <p:cNvSpPr/>
          <p:nvPr/>
        </p:nvSpPr>
        <p:spPr>
          <a:xfrm>
            <a:off x="1560431" y="3808062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0" name="矩形 19"/>
          <p:cNvSpPr/>
          <p:nvPr/>
        </p:nvSpPr>
        <p:spPr>
          <a:xfrm>
            <a:off x="1560431" y="4243139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1" name="矩形 20"/>
          <p:cNvSpPr/>
          <p:nvPr/>
        </p:nvSpPr>
        <p:spPr>
          <a:xfrm>
            <a:off x="1555814" y="4658509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2" name="矩形 21"/>
          <p:cNvSpPr/>
          <p:nvPr/>
        </p:nvSpPr>
        <p:spPr>
          <a:xfrm>
            <a:off x="1555814" y="5086534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5" name="椭圆 4"/>
          <p:cNvSpPr/>
          <p:nvPr/>
        </p:nvSpPr>
        <p:spPr>
          <a:xfrm>
            <a:off x="3762296" y="3871705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3" name="椭圆 22"/>
          <p:cNvSpPr/>
          <p:nvPr/>
        </p:nvSpPr>
        <p:spPr>
          <a:xfrm>
            <a:off x="5082162" y="3869695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4" name="椭圆 23"/>
          <p:cNvSpPr/>
          <p:nvPr/>
        </p:nvSpPr>
        <p:spPr>
          <a:xfrm>
            <a:off x="6506824" y="5595340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5" name="椭圆 24"/>
          <p:cNvSpPr/>
          <p:nvPr/>
        </p:nvSpPr>
        <p:spPr>
          <a:xfrm>
            <a:off x="9092611" y="2665078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6" name="椭圆 25"/>
          <p:cNvSpPr/>
          <p:nvPr/>
        </p:nvSpPr>
        <p:spPr>
          <a:xfrm>
            <a:off x="8017681" y="3473304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7" name="椭圆 26"/>
          <p:cNvSpPr/>
          <p:nvPr/>
        </p:nvSpPr>
        <p:spPr>
          <a:xfrm>
            <a:off x="8053489" y="5227731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8" name="椭圆 27"/>
          <p:cNvSpPr/>
          <p:nvPr/>
        </p:nvSpPr>
        <p:spPr>
          <a:xfrm>
            <a:off x="3759170" y="2799932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9" name="椭圆 28"/>
          <p:cNvSpPr/>
          <p:nvPr/>
        </p:nvSpPr>
        <p:spPr>
          <a:xfrm>
            <a:off x="7971227" y="4411083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0" name="椭圆 29"/>
          <p:cNvSpPr/>
          <p:nvPr/>
        </p:nvSpPr>
        <p:spPr>
          <a:xfrm>
            <a:off x="3766993" y="5161518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1" name="椭圆 30"/>
          <p:cNvSpPr/>
          <p:nvPr/>
        </p:nvSpPr>
        <p:spPr>
          <a:xfrm>
            <a:off x="8619054" y="5855467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2" name="椭圆 31"/>
          <p:cNvSpPr/>
          <p:nvPr/>
        </p:nvSpPr>
        <p:spPr>
          <a:xfrm>
            <a:off x="5082162" y="4877057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3" name="椭圆 32"/>
          <p:cNvSpPr/>
          <p:nvPr/>
        </p:nvSpPr>
        <p:spPr>
          <a:xfrm>
            <a:off x="9986426" y="4799706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4" name="椭圆 33"/>
          <p:cNvSpPr/>
          <p:nvPr/>
        </p:nvSpPr>
        <p:spPr>
          <a:xfrm>
            <a:off x="5055815" y="5762972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5" name="椭圆 34"/>
          <p:cNvSpPr/>
          <p:nvPr/>
        </p:nvSpPr>
        <p:spPr>
          <a:xfrm>
            <a:off x="10364143" y="2690892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6" name="椭圆 35"/>
          <p:cNvSpPr/>
          <p:nvPr/>
        </p:nvSpPr>
        <p:spPr>
          <a:xfrm>
            <a:off x="6683266" y="3447127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7" name="椭圆 36"/>
          <p:cNvSpPr/>
          <p:nvPr/>
        </p:nvSpPr>
        <p:spPr>
          <a:xfrm>
            <a:off x="6520264" y="2331723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8" name="椭圆 37"/>
          <p:cNvSpPr/>
          <p:nvPr/>
        </p:nvSpPr>
        <p:spPr>
          <a:xfrm>
            <a:off x="6574035" y="4429923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9" name="椭圆 38"/>
          <p:cNvSpPr/>
          <p:nvPr/>
        </p:nvSpPr>
        <p:spPr>
          <a:xfrm>
            <a:off x="5082162" y="2791779"/>
            <a:ext cx="611761" cy="611761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2" name="直接箭头连接符 11"/>
          <p:cNvCxnSpPr>
            <a:stCxn id="4" idx="3"/>
            <a:endCxn id="28" idx="2"/>
          </p:cNvCxnSpPr>
          <p:nvPr/>
        </p:nvCxnSpPr>
        <p:spPr>
          <a:xfrm flipV="1">
            <a:off x="2756254" y="3105813"/>
            <a:ext cx="1002916" cy="426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19" idx="3"/>
            <a:endCxn id="5" idx="1"/>
          </p:cNvCxnSpPr>
          <p:nvPr/>
        </p:nvCxnSpPr>
        <p:spPr>
          <a:xfrm>
            <a:off x="2765487" y="3949259"/>
            <a:ext cx="1086399" cy="12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0" idx="3"/>
            <a:endCxn id="5" idx="3"/>
          </p:cNvCxnSpPr>
          <p:nvPr/>
        </p:nvCxnSpPr>
        <p:spPr>
          <a:xfrm>
            <a:off x="2765487" y="4384336"/>
            <a:ext cx="1086399" cy="95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21" idx="3"/>
            <a:endCxn id="32" idx="1"/>
          </p:cNvCxnSpPr>
          <p:nvPr/>
        </p:nvCxnSpPr>
        <p:spPr>
          <a:xfrm>
            <a:off x="2760870" y="4799706"/>
            <a:ext cx="2410882" cy="1669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2" idx="3"/>
            <a:endCxn id="30" idx="2"/>
          </p:cNvCxnSpPr>
          <p:nvPr/>
        </p:nvCxnSpPr>
        <p:spPr>
          <a:xfrm>
            <a:off x="2760870" y="5227731"/>
            <a:ext cx="1006123" cy="239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0" idx="7"/>
            <a:endCxn id="23" idx="3"/>
          </p:cNvCxnSpPr>
          <p:nvPr/>
        </p:nvCxnSpPr>
        <p:spPr>
          <a:xfrm flipV="1">
            <a:off x="4289164" y="4391866"/>
            <a:ext cx="882588" cy="8592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5" idx="6"/>
            <a:endCxn id="24" idx="2"/>
          </p:cNvCxnSpPr>
          <p:nvPr/>
        </p:nvCxnSpPr>
        <p:spPr>
          <a:xfrm>
            <a:off x="4374057" y="4177586"/>
            <a:ext cx="2132767" cy="17236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5" idx="0"/>
            <a:endCxn id="39" idx="3"/>
          </p:cNvCxnSpPr>
          <p:nvPr/>
        </p:nvCxnSpPr>
        <p:spPr>
          <a:xfrm flipV="1">
            <a:off x="4068177" y="3313950"/>
            <a:ext cx="1103575" cy="5577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6" idx="2"/>
            <a:endCxn id="36" idx="6"/>
          </p:cNvCxnSpPr>
          <p:nvPr/>
        </p:nvCxnSpPr>
        <p:spPr>
          <a:xfrm flipH="1" flipV="1">
            <a:off x="7295027" y="3753008"/>
            <a:ext cx="722654" cy="26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39" idx="7"/>
            <a:endCxn id="37" idx="1"/>
          </p:cNvCxnSpPr>
          <p:nvPr/>
        </p:nvCxnSpPr>
        <p:spPr>
          <a:xfrm flipV="1">
            <a:off x="5604333" y="2421313"/>
            <a:ext cx="1005521" cy="460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37" idx="3"/>
            <a:endCxn id="36" idx="1"/>
          </p:cNvCxnSpPr>
          <p:nvPr/>
        </p:nvCxnSpPr>
        <p:spPr>
          <a:xfrm>
            <a:off x="6609854" y="2853894"/>
            <a:ext cx="163002" cy="682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36" idx="7"/>
            <a:endCxn id="37" idx="5"/>
          </p:cNvCxnSpPr>
          <p:nvPr/>
        </p:nvCxnSpPr>
        <p:spPr>
          <a:xfrm flipH="1" flipV="1">
            <a:off x="7042435" y="2853894"/>
            <a:ext cx="163002" cy="682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32" idx="4"/>
            <a:endCxn id="34" idx="0"/>
          </p:cNvCxnSpPr>
          <p:nvPr/>
        </p:nvCxnSpPr>
        <p:spPr>
          <a:xfrm flipH="1">
            <a:off x="5361696" y="5488818"/>
            <a:ext cx="26347" cy="2741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38" idx="2"/>
            <a:endCxn id="23" idx="6"/>
          </p:cNvCxnSpPr>
          <p:nvPr/>
        </p:nvCxnSpPr>
        <p:spPr>
          <a:xfrm flipH="1" flipV="1">
            <a:off x="5693923" y="4175576"/>
            <a:ext cx="880112" cy="560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36" idx="4"/>
            <a:endCxn id="38" idx="0"/>
          </p:cNvCxnSpPr>
          <p:nvPr/>
        </p:nvCxnSpPr>
        <p:spPr>
          <a:xfrm flipH="1">
            <a:off x="6879916" y="4058888"/>
            <a:ext cx="109231" cy="371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23" idx="0"/>
            <a:endCxn id="39" idx="5"/>
          </p:cNvCxnSpPr>
          <p:nvPr/>
        </p:nvCxnSpPr>
        <p:spPr>
          <a:xfrm flipV="1">
            <a:off x="5388043" y="3313950"/>
            <a:ext cx="216290" cy="5557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27" idx="6"/>
            <a:endCxn id="33" idx="2"/>
          </p:cNvCxnSpPr>
          <p:nvPr/>
        </p:nvCxnSpPr>
        <p:spPr>
          <a:xfrm flipV="1">
            <a:off x="8665250" y="5105587"/>
            <a:ext cx="1321176" cy="428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33" idx="3"/>
            <a:endCxn id="31" idx="6"/>
          </p:cNvCxnSpPr>
          <p:nvPr/>
        </p:nvCxnSpPr>
        <p:spPr>
          <a:xfrm flipH="1">
            <a:off x="9230815" y="5321877"/>
            <a:ext cx="845201" cy="839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31" idx="1"/>
            <a:endCxn id="27" idx="4"/>
          </p:cNvCxnSpPr>
          <p:nvPr/>
        </p:nvCxnSpPr>
        <p:spPr>
          <a:xfrm flipH="1" flipV="1">
            <a:off x="8359370" y="5839492"/>
            <a:ext cx="349275" cy="105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5" idx="6"/>
            <a:endCxn id="35" idx="2"/>
          </p:cNvCxnSpPr>
          <p:nvPr/>
        </p:nvCxnSpPr>
        <p:spPr>
          <a:xfrm>
            <a:off x="9704372" y="2970959"/>
            <a:ext cx="659771" cy="258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椭圆 140"/>
          <p:cNvSpPr/>
          <p:nvPr/>
        </p:nvSpPr>
        <p:spPr>
          <a:xfrm>
            <a:off x="9347534" y="3864137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42" name="椭圆 141"/>
          <p:cNvSpPr/>
          <p:nvPr/>
        </p:nvSpPr>
        <p:spPr>
          <a:xfrm>
            <a:off x="9803056" y="1900377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43" name="椭圆 142"/>
          <p:cNvSpPr/>
          <p:nvPr/>
        </p:nvSpPr>
        <p:spPr>
          <a:xfrm>
            <a:off x="7974486" y="2053317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kumimoji="0" lang="en-US" altLang="zh-CN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46" name="直接箭头连接符 145"/>
          <p:cNvCxnSpPr>
            <a:stCxn id="143" idx="4"/>
            <a:endCxn id="26" idx="0"/>
          </p:cNvCxnSpPr>
          <p:nvPr/>
        </p:nvCxnSpPr>
        <p:spPr>
          <a:xfrm>
            <a:off x="8280367" y="2665078"/>
            <a:ext cx="43195" cy="8082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>
            <a:stCxn id="29" idx="2"/>
            <a:endCxn id="24" idx="6"/>
          </p:cNvCxnSpPr>
          <p:nvPr/>
        </p:nvCxnSpPr>
        <p:spPr>
          <a:xfrm flipH="1">
            <a:off x="7118585" y="4716964"/>
            <a:ext cx="852642" cy="1184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/>
          <p:cNvCxnSpPr>
            <a:stCxn id="27" idx="7"/>
            <a:endCxn id="141" idx="3"/>
          </p:cNvCxnSpPr>
          <p:nvPr/>
        </p:nvCxnSpPr>
        <p:spPr>
          <a:xfrm flipV="1">
            <a:off x="8575660" y="4386308"/>
            <a:ext cx="861464" cy="9310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E06AC6DA-D5D7-478D-B316-D01D7CE1750B}"/>
              </a:ext>
            </a:extLst>
          </p:cNvPr>
          <p:cNvSpPr/>
          <p:nvPr/>
        </p:nvSpPr>
        <p:spPr>
          <a:xfrm>
            <a:off x="511602" y="910438"/>
            <a:ext cx="542808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对引用变量和引用成员的写操作定义</a:t>
            </a:r>
            <a:br>
              <a:rPr lang="en-US" altLang="zh-CN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</a:br>
            <a:r>
              <a:rPr lang="zh-CN" altLang="en-US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了引用关系：</a:t>
            </a:r>
            <a:br>
              <a:rPr lang="en-US" altLang="zh-CN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</a:br>
            <a:r>
              <a:rPr lang="en-US" altLang="zh-CN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var r1 = C0() // r1</a:t>
            </a:r>
            <a:r>
              <a:rPr lang="zh-CN" altLang="en-US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是全局或者局部引用变量</a:t>
            </a:r>
            <a:br>
              <a:rPr lang="en-US" altLang="zh-CN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obj1.r2 = C0() </a:t>
            </a:r>
            <a:r>
              <a:rPr lang="en-US" altLang="zh-CN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//</a:t>
            </a:r>
            <a:r>
              <a:rPr lang="zh-CN" altLang="en-US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r2</a:t>
            </a:r>
            <a:r>
              <a:rPr lang="zh-CN" altLang="en-US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是引用成员</a:t>
            </a:r>
            <a:endParaRPr lang="en-US" altLang="zh-CN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所有引用关系的集合构成了可达性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(reachability)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图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497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编译器提供的</a:t>
            </a:r>
            <a:r>
              <a:rPr lang="en-US" altLang="zh-CN" dirty="0"/>
              <a:t>GC</a:t>
            </a:r>
            <a:r>
              <a:rPr lang="zh-CN" altLang="en-US" dirty="0"/>
              <a:t>机制总结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高性能的</a:t>
            </a:r>
            <a:r>
              <a:rPr lang="en-US" altLang="zh-CN" dirty="0"/>
              <a:t>GC</a:t>
            </a:r>
            <a:r>
              <a:rPr lang="zh-CN" altLang="en-US" dirty="0"/>
              <a:t>实现，是靠运行时和编译器共同努力达成的。</a:t>
            </a:r>
            <a:endParaRPr lang="en-US" altLang="zh-CN" dirty="0"/>
          </a:p>
          <a:p>
            <a:r>
              <a:rPr lang="zh-CN" altLang="en-US" dirty="0"/>
              <a:t>编译器要为</a:t>
            </a:r>
            <a:r>
              <a:rPr lang="en-US" altLang="zh-CN" dirty="0"/>
              <a:t>GC</a:t>
            </a:r>
            <a:r>
              <a:rPr lang="zh-CN" altLang="en-US" dirty="0"/>
              <a:t>提供：</a:t>
            </a:r>
            <a:endParaRPr lang="en-US" altLang="zh-CN" dirty="0"/>
          </a:p>
          <a:p>
            <a:pPr lvl="1"/>
            <a:r>
              <a:rPr lang="zh-CN" altLang="en-US" dirty="0"/>
              <a:t>在应用代码中插入高效的</a:t>
            </a:r>
            <a:r>
              <a:rPr lang="en-US" altLang="zh-CN" dirty="0"/>
              <a:t>Barrier</a:t>
            </a:r>
            <a:r>
              <a:rPr lang="zh-CN" altLang="en-US" dirty="0"/>
              <a:t>代码，用于</a:t>
            </a:r>
            <a:r>
              <a:rPr lang="en-US" altLang="zh-CN" dirty="0"/>
              <a:t>mutator</a:t>
            </a:r>
            <a:r>
              <a:rPr lang="zh-CN" altLang="en-US" dirty="0"/>
              <a:t>正确访问堆内存</a:t>
            </a:r>
            <a:endParaRPr lang="en-US" altLang="zh-CN" dirty="0"/>
          </a:p>
          <a:p>
            <a:pPr lvl="1"/>
            <a:r>
              <a:rPr lang="zh-CN" altLang="en-US" dirty="0"/>
              <a:t>生成</a:t>
            </a:r>
            <a:r>
              <a:rPr lang="en-US" altLang="zh-CN" dirty="0"/>
              <a:t>Object Map</a:t>
            </a:r>
            <a:r>
              <a:rPr lang="zh-CN" altLang="en-US" dirty="0"/>
              <a:t>，以找到堆上的对象里的引用</a:t>
            </a:r>
            <a:endParaRPr lang="en-US" altLang="zh-CN" dirty="0"/>
          </a:p>
          <a:p>
            <a:pPr lvl="1"/>
            <a:r>
              <a:rPr lang="zh-CN" altLang="en-US" dirty="0"/>
              <a:t>生成</a:t>
            </a:r>
            <a:r>
              <a:rPr lang="en-US" altLang="zh-CN" dirty="0"/>
              <a:t>Stack Map</a:t>
            </a:r>
            <a:r>
              <a:rPr lang="zh-CN" altLang="en-US" dirty="0"/>
              <a:t>，以找到栈上局部变量里的引用</a:t>
            </a:r>
            <a:endParaRPr lang="en-US" altLang="zh-CN" dirty="0"/>
          </a:p>
          <a:p>
            <a:pPr lvl="1"/>
            <a:r>
              <a:rPr lang="zh-CN" altLang="en-US" dirty="0"/>
              <a:t>在应用代码中插入高效的</a:t>
            </a:r>
            <a:r>
              <a:rPr lang="en-US" altLang="zh-CN" dirty="0" err="1"/>
              <a:t>safepoint</a:t>
            </a:r>
            <a:r>
              <a:rPr lang="zh-CN" altLang="en-US" dirty="0"/>
              <a:t>，用于同步</a:t>
            </a:r>
            <a:r>
              <a:rPr lang="en-US" altLang="zh-CN" dirty="0"/>
              <a:t>mutator</a:t>
            </a:r>
            <a:r>
              <a:rPr lang="zh-CN" altLang="en-US" dirty="0"/>
              <a:t>与</a:t>
            </a:r>
            <a:r>
              <a:rPr lang="en-US" altLang="zh-CN" dirty="0"/>
              <a:t>GC</a:t>
            </a:r>
            <a:r>
              <a:rPr lang="zh-CN" altLang="en-US" dirty="0"/>
              <a:t>线程的状态</a:t>
            </a:r>
          </a:p>
        </p:txBody>
      </p:sp>
    </p:spTree>
    <p:extLst>
      <p:ext uri="{BB962C8B-B14F-4D97-AF65-F5344CB8AC3E}">
        <p14:creationId xmlns:p14="http://schemas.microsoft.com/office/powerpoint/2010/main" val="7579033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04022-86F3-4EB6-9C76-F351C8AE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03" y="3429000"/>
            <a:ext cx="6531250" cy="590218"/>
          </a:xfrm>
        </p:spPr>
        <p:txBody>
          <a:bodyPr/>
          <a:lstStyle/>
          <a:p>
            <a:r>
              <a:rPr lang="zh-CN" altLang="en-US" dirty="0"/>
              <a:t>仓颉语言的全并发</a:t>
            </a:r>
            <a:r>
              <a:rPr lang="en-US" altLang="zh-CN" dirty="0"/>
              <a:t>GC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3862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B69D1-4C46-4614-A3F9-C01DE193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41" y="873915"/>
            <a:ext cx="6688589" cy="590218"/>
          </a:xfrm>
        </p:spPr>
        <p:txBody>
          <a:bodyPr/>
          <a:lstStyle/>
          <a:p>
            <a:r>
              <a:rPr kumimoji="1" lang="zh-CN" altLang="en-US" sz="2800" dirty="0">
                <a:cs typeface="Arial" panose="020B0604020202020204" pitchFamily="34" charset="0"/>
              </a:rPr>
              <a:t>仓颉并发</a:t>
            </a:r>
            <a:r>
              <a:rPr kumimoji="1" lang="en-US" altLang="zh-CN" sz="2800" dirty="0">
                <a:cs typeface="Arial" panose="020B0604020202020204" pitchFamily="34" charset="0"/>
              </a:rPr>
              <a:t>GC</a:t>
            </a:r>
            <a:r>
              <a:rPr kumimoji="1" lang="zh-CN" altLang="en-US" sz="2800" dirty="0">
                <a:cs typeface="Arial" panose="020B0604020202020204" pitchFamily="34" charset="0"/>
              </a:rPr>
              <a:t>的主要设计目标和技术特征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B40F91-B2D5-42C0-8B86-A09EAA3FB5ED}"/>
              </a:ext>
            </a:extLst>
          </p:cNvPr>
          <p:cNvSpPr txBox="1"/>
          <p:nvPr/>
        </p:nvSpPr>
        <p:spPr>
          <a:xfrm>
            <a:off x="669141" y="2495022"/>
            <a:ext cx="3531070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仓颉应用的高性能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armonyOS Sans SC Medium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6072A4-EBE0-45F9-BF30-378127FBC4F5}"/>
              </a:ext>
            </a:extLst>
          </p:cNvPr>
          <p:cNvSpPr txBox="1"/>
          <p:nvPr/>
        </p:nvSpPr>
        <p:spPr>
          <a:xfrm>
            <a:off x="669141" y="3463930"/>
            <a:ext cx="3226584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"/>
                <a:ea typeface="微软雅黑" panose="020B0503020204020204" pitchFamily="34" charset="-122"/>
                <a:cs typeface="+mn-cs"/>
              </a:rPr>
              <a:t>极低时延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armonyOS Sans S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886B73-7672-4CE3-8D57-7A692280392E}"/>
              </a:ext>
            </a:extLst>
          </p:cNvPr>
          <p:cNvSpPr txBox="1"/>
          <p:nvPr/>
        </p:nvSpPr>
        <p:spPr>
          <a:xfrm>
            <a:off x="669141" y="4355526"/>
            <a:ext cx="2645559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"/>
                <a:ea typeface="微软雅黑" panose="020B0503020204020204" pitchFamily="34" charset="-122"/>
                <a:cs typeface="+mn-cs"/>
              </a:rPr>
              <a:t>内存占用少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armonyOS Sans S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09727A-FDB0-47C1-812B-B74FB13A3377}"/>
              </a:ext>
            </a:extLst>
          </p:cNvPr>
          <p:cNvSpPr txBox="1"/>
          <p:nvPr/>
        </p:nvSpPr>
        <p:spPr>
          <a:xfrm>
            <a:off x="6639187" y="2495022"/>
            <a:ext cx="3531070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  <a:defRPr kumimoji="1" sz="2000">
                <a:solidFill>
                  <a:schemeClr val="tx2"/>
                </a:solidFill>
                <a:latin typeface="HarmonyOS Sans SC Medium"/>
                <a:ea typeface="微软雅黑" panose="020B0503020204020204" pitchFamily="3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内存分配快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/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屏障开销低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armonyOS Sans SC Medium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3607DA-5D0F-4E0C-9E6F-D228E43E2544}"/>
              </a:ext>
            </a:extLst>
          </p:cNvPr>
          <p:cNvSpPr txBox="1"/>
          <p:nvPr/>
        </p:nvSpPr>
        <p:spPr>
          <a:xfrm>
            <a:off x="6639187" y="3463930"/>
            <a:ext cx="3226584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  <a:defRPr kumimoji="1" sz="2000">
                <a:solidFill>
                  <a:schemeClr val="tx2"/>
                </a:solidFill>
                <a:latin typeface="HarmonyOS Sans SC Medium"/>
                <a:ea typeface="微软雅黑" panose="020B0503020204020204" pitchFamily="3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完全并发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6074C6-59C3-45F0-96B4-9F94DC7F019C}"/>
              </a:ext>
            </a:extLst>
          </p:cNvPr>
          <p:cNvSpPr txBox="1"/>
          <p:nvPr/>
        </p:nvSpPr>
        <p:spPr>
          <a:xfrm>
            <a:off x="6639187" y="4349771"/>
            <a:ext cx="4353710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  <a:defRPr kumimoji="1" sz="2000">
                <a:solidFill>
                  <a:schemeClr val="tx2"/>
                </a:solidFill>
                <a:latin typeface="HarmonyOS Sans SC Medium"/>
                <a:ea typeface="微软雅黑" panose="020B0503020204020204" pitchFamily="3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仓颉对象基础开销低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/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armonyOS Sans SC Medium"/>
                <a:ea typeface="微软雅黑" panose="020B0503020204020204" pitchFamily="34" charset="-122"/>
                <a:cs typeface="+mn-cs"/>
              </a:rPr>
              <a:t>内存整理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armonyOS Sans SC Medium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72FA4F23-6F77-491E-BF56-74640C55687D}"/>
              </a:ext>
            </a:extLst>
          </p:cNvPr>
          <p:cNvSpPr/>
          <p:nvPr/>
        </p:nvSpPr>
        <p:spPr>
          <a:xfrm>
            <a:off x="4698623" y="3429000"/>
            <a:ext cx="659268" cy="484632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5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32B52DC-556D-415E-A04E-D598C4AF0609}"/>
              </a:ext>
            </a:extLst>
          </p:cNvPr>
          <p:cNvSpPr/>
          <p:nvPr/>
        </p:nvSpPr>
        <p:spPr>
          <a:xfrm>
            <a:off x="2288348" y="4683418"/>
            <a:ext cx="2423491" cy="30781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class (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isa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)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482E079-970E-4F9F-A29F-D83EA8CC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dirty="0">
                <a:cs typeface="Arial" panose="020B0604020202020204" pitchFamily="34" charset="0"/>
              </a:rPr>
              <a:t>仓颉对象布局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8692F7-DAA4-4C5B-87F4-D1D52EDBB0B1}"/>
              </a:ext>
            </a:extLst>
          </p:cNvPr>
          <p:cNvSpPr/>
          <p:nvPr/>
        </p:nvSpPr>
        <p:spPr>
          <a:xfrm>
            <a:off x="2280148" y="1588627"/>
            <a:ext cx="2431700" cy="41295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DengXian" panose="02010600030101010101" pitchFamily="2" charset="-122"/>
                <a:cs typeface="+mn-cs"/>
              </a:rPr>
              <a:t>mark word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AFF4A4-61AD-478C-8467-348E449AB41F}"/>
              </a:ext>
            </a:extLst>
          </p:cNvPr>
          <p:cNvSpPr/>
          <p:nvPr/>
        </p:nvSpPr>
        <p:spPr>
          <a:xfrm>
            <a:off x="2280145" y="1593289"/>
            <a:ext cx="2431703" cy="177006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6E527D-4252-4C85-9BCD-E7F434562E8C}"/>
              </a:ext>
            </a:extLst>
          </p:cNvPr>
          <p:cNvSpPr/>
          <p:nvPr/>
        </p:nvSpPr>
        <p:spPr>
          <a:xfrm>
            <a:off x="2280144" y="957314"/>
            <a:ext cx="2269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Java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对象布局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JDK21 hotspot 64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位平台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091DE-7A7F-4F1B-A111-D4F4BF57955B}"/>
              </a:ext>
            </a:extLst>
          </p:cNvPr>
          <p:cNvSpPr/>
          <p:nvPr/>
        </p:nvSpPr>
        <p:spPr>
          <a:xfrm>
            <a:off x="2280149" y="2001584"/>
            <a:ext cx="1206034" cy="428395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DengXian" panose="02010600030101010101" pitchFamily="2" charset="-122"/>
                <a:cs typeface="+mn-cs"/>
              </a:rPr>
              <a:t>compressed class word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B1C369-9CC5-473D-85C7-6330C88A2EE8}"/>
              </a:ext>
            </a:extLst>
          </p:cNvPr>
          <p:cNvSpPr/>
          <p:nvPr/>
        </p:nvSpPr>
        <p:spPr>
          <a:xfrm>
            <a:off x="1727804" y="1611383"/>
            <a:ext cx="773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字节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B9DE0C1-E1DD-4C55-A5DF-C0D109D87199}"/>
              </a:ext>
            </a:extLst>
          </p:cNvPr>
          <p:cNvSpPr/>
          <p:nvPr/>
        </p:nvSpPr>
        <p:spPr>
          <a:xfrm>
            <a:off x="2280145" y="2440027"/>
            <a:ext cx="2421888" cy="4616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data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0FF6D0-470B-428C-BA28-141E5134D837}"/>
              </a:ext>
            </a:extLst>
          </p:cNvPr>
          <p:cNvSpPr/>
          <p:nvPr/>
        </p:nvSpPr>
        <p:spPr>
          <a:xfrm>
            <a:off x="2280144" y="2901692"/>
            <a:ext cx="2431703" cy="4616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...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501AFAD-83B6-4126-B332-B333040DC15B}"/>
              </a:ext>
            </a:extLst>
          </p:cNvPr>
          <p:cNvSpPr/>
          <p:nvPr/>
        </p:nvSpPr>
        <p:spPr>
          <a:xfrm>
            <a:off x="1727804" y="2044160"/>
            <a:ext cx="773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字节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FFCF9A-4A93-43C3-9B9F-0A01B31DBA8A}"/>
              </a:ext>
            </a:extLst>
          </p:cNvPr>
          <p:cNvSpPr/>
          <p:nvPr/>
        </p:nvSpPr>
        <p:spPr>
          <a:xfrm>
            <a:off x="3495999" y="2009197"/>
            <a:ext cx="1206034" cy="42078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data/alignment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2445F7F-BE4D-4100-B083-0345DD453025}"/>
              </a:ext>
            </a:extLst>
          </p:cNvPr>
          <p:cNvSpPr/>
          <p:nvPr/>
        </p:nvSpPr>
        <p:spPr>
          <a:xfrm>
            <a:off x="1626015" y="3387551"/>
            <a:ext cx="4338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Compact Object Headers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  <a:hlinkClick r:id="rId2"/>
              </a:rPr>
              <a:t>https://openjdk.org/jeps/450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8-byte header + separate forwarding table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7E46381-BE05-49A8-9243-3CE8A70187EB}"/>
              </a:ext>
            </a:extLst>
          </p:cNvPr>
          <p:cNvSpPr/>
          <p:nvPr/>
        </p:nvSpPr>
        <p:spPr>
          <a:xfrm>
            <a:off x="2288347" y="4678031"/>
            <a:ext cx="2423493" cy="1538964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9D3090C-F50F-40B0-B531-FC01A2D56C2C}"/>
              </a:ext>
            </a:extLst>
          </p:cNvPr>
          <p:cNvSpPr/>
          <p:nvPr/>
        </p:nvSpPr>
        <p:spPr>
          <a:xfrm>
            <a:off x="2280144" y="4316429"/>
            <a:ext cx="1770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Swift/Objective C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30C1375-0B95-4A35-8D86-A18F2D77AE59}"/>
              </a:ext>
            </a:extLst>
          </p:cNvPr>
          <p:cNvSpPr/>
          <p:nvPr/>
        </p:nvSpPr>
        <p:spPr>
          <a:xfrm>
            <a:off x="2288347" y="4984306"/>
            <a:ext cx="2423497" cy="30781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strong/weak counts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AA55AEB-E0CC-40F4-B8A2-0BED3F09EFC3}"/>
              </a:ext>
            </a:extLst>
          </p:cNvPr>
          <p:cNvSpPr/>
          <p:nvPr/>
        </p:nvSpPr>
        <p:spPr>
          <a:xfrm>
            <a:off x="1740468" y="4678604"/>
            <a:ext cx="760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字节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0976FF0-500E-41C6-991C-560E8F135B07}"/>
              </a:ext>
            </a:extLst>
          </p:cNvPr>
          <p:cNvSpPr/>
          <p:nvPr/>
        </p:nvSpPr>
        <p:spPr>
          <a:xfrm>
            <a:off x="1740468" y="5038172"/>
            <a:ext cx="760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字节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C2EF48A-6EDE-4FD7-9564-3F1CBA2399E1}"/>
              </a:ext>
            </a:extLst>
          </p:cNvPr>
          <p:cNvSpPr/>
          <p:nvPr/>
        </p:nvSpPr>
        <p:spPr>
          <a:xfrm>
            <a:off x="2288350" y="5295242"/>
            <a:ext cx="2423494" cy="4616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data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821E593-A71F-4293-8B4A-DE7F523E6FE4}"/>
              </a:ext>
            </a:extLst>
          </p:cNvPr>
          <p:cNvSpPr/>
          <p:nvPr/>
        </p:nvSpPr>
        <p:spPr>
          <a:xfrm>
            <a:off x="2288349" y="5756907"/>
            <a:ext cx="2423493" cy="4616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...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B758808-4C7E-426D-BDCB-13F79235FAF6}"/>
              </a:ext>
            </a:extLst>
          </p:cNvPr>
          <p:cNvSpPr/>
          <p:nvPr/>
        </p:nvSpPr>
        <p:spPr>
          <a:xfrm>
            <a:off x="8683483" y="972414"/>
            <a:ext cx="165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仓颉对象布局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64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位平台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A3F931B-97DA-48B6-84AF-71338ED70791}"/>
              </a:ext>
            </a:extLst>
          </p:cNvPr>
          <p:cNvSpPr/>
          <p:nvPr/>
        </p:nvSpPr>
        <p:spPr>
          <a:xfrm>
            <a:off x="8182611" y="1560723"/>
            <a:ext cx="2431700" cy="41295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DengXian" panose="02010600030101010101" pitchFamily="2" charset="-122"/>
                <a:cs typeface="+mn-cs"/>
              </a:rPr>
              <a:t>type info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5218DBD-EABF-4700-8E7A-52B47C231A7A}"/>
              </a:ext>
            </a:extLst>
          </p:cNvPr>
          <p:cNvSpPr/>
          <p:nvPr/>
        </p:nvSpPr>
        <p:spPr>
          <a:xfrm>
            <a:off x="8182608" y="1565385"/>
            <a:ext cx="2431703" cy="177006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E7763D5-55E8-42A6-BA31-57F28A0850A5}"/>
              </a:ext>
            </a:extLst>
          </p:cNvPr>
          <p:cNvSpPr/>
          <p:nvPr/>
        </p:nvSpPr>
        <p:spPr>
          <a:xfrm>
            <a:off x="6753739" y="1481226"/>
            <a:ext cx="155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8 bytes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可压缩到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字节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AC8FADC-2879-4DCD-886F-122CE5FE5C5D}"/>
              </a:ext>
            </a:extLst>
          </p:cNvPr>
          <p:cNvSpPr/>
          <p:nvPr/>
        </p:nvSpPr>
        <p:spPr>
          <a:xfrm>
            <a:off x="8192423" y="1973382"/>
            <a:ext cx="2421888" cy="4616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data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A7CDAA2-280D-4981-8432-53A1B180E9D6}"/>
              </a:ext>
            </a:extLst>
          </p:cNvPr>
          <p:cNvSpPr/>
          <p:nvPr/>
        </p:nvSpPr>
        <p:spPr>
          <a:xfrm>
            <a:off x="8192423" y="2435047"/>
            <a:ext cx="2421888" cy="4616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...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D4681D0-C506-4071-91E0-51BCF4A68DE0}"/>
              </a:ext>
            </a:extLst>
          </p:cNvPr>
          <p:cNvSpPr/>
          <p:nvPr/>
        </p:nvSpPr>
        <p:spPr>
          <a:xfrm>
            <a:off x="8192423" y="2885250"/>
            <a:ext cx="2421888" cy="4616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...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8E5B2D6-2085-424D-B362-618E2F8C346A}"/>
              </a:ext>
            </a:extLst>
          </p:cNvPr>
          <p:cNvSpPr/>
          <p:nvPr/>
        </p:nvSpPr>
        <p:spPr>
          <a:xfrm>
            <a:off x="7125879" y="4522851"/>
            <a:ext cx="37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仓颉对象的基础内存开销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减少近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10%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13BFF"/>
              </a:solidFill>
              <a:effectLst/>
              <a:uLnTx/>
              <a:uFillTx/>
              <a:latin typeface="HarmonyOS Sans SC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837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C331CE75-E815-4261-B279-EE6E0FE2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795" y="1376832"/>
            <a:ext cx="4007324" cy="273496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572079A-0C1D-4FFF-AE22-54BE3722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仓颉堆内存布局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E75C8C-9B70-4886-AE82-375D446508A0}"/>
              </a:ext>
            </a:extLst>
          </p:cNvPr>
          <p:cNvSpPr txBox="1"/>
          <p:nvPr/>
        </p:nvSpPr>
        <p:spPr>
          <a:xfrm>
            <a:off x="6411135" y="1136253"/>
            <a:ext cx="794593" cy="16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RegionInfo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6" name="曲线连接符 7">
            <a:extLst>
              <a:ext uri="{FF2B5EF4-FFF2-40B4-BE49-F238E27FC236}">
                <a16:creationId xmlns:a16="http://schemas.microsoft.com/office/drawing/2014/main" id="{EF942E08-0396-4C9C-BE55-33F13AF28C22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6933929" y="1180011"/>
            <a:ext cx="142651" cy="393644"/>
          </a:xfrm>
          <a:prstGeom prst="curvedConnector2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17E3C19-041E-4111-A360-2D724D23A410}"/>
              </a:ext>
            </a:extLst>
          </p:cNvPr>
          <p:cNvSpPr txBox="1"/>
          <p:nvPr/>
        </p:nvSpPr>
        <p:spPr>
          <a:xfrm>
            <a:off x="6458431" y="2452146"/>
            <a:ext cx="47448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Region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曲线连接符 19">
            <a:extLst>
              <a:ext uri="{FF2B5EF4-FFF2-40B4-BE49-F238E27FC236}">
                <a16:creationId xmlns:a16="http://schemas.microsoft.com/office/drawing/2014/main" id="{A2CB9225-0B00-4D12-B443-E51713B39D79}"/>
              </a:ext>
            </a:extLst>
          </p:cNvPr>
          <p:cNvCxnSpPr>
            <a:cxnSpLocks/>
          </p:cNvCxnSpPr>
          <p:nvPr/>
        </p:nvCxnSpPr>
        <p:spPr>
          <a:xfrm>
            <a:off x="6978279" y="2536785"/>
            <a:ext cx="244543" cy="1"/>
          </a:xfrm>
          <a:prstGeom prst="curvedConnector3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曲线连接符 13">
            <a:extLst>
              <a:ext uri="{FF2B5EF4-FFF2-40B4-BE49-F238E27FC236}">
                <a16:creationId xmlns:a16="http://schemas.microsoft.com/office/drawing/2014/main" id="{F195C7A3-583C-4AD7-944B-CD0D51FF60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85506" y="1884334"/>
            <a:ext cx="846640" cy="288983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  <a:headEnd type="triangle"/>
            <a:tailEnd type="triangle"/>
          </a:ln>
          <a:effectLst/>
        </p:spPr>
      </p:cxnSp>
      <p:cxnSp>
        <p:nvCxnSpPr>
          <p:cNvPr id="10" name="曲线连接符 20">
            <a:extLst>
              <a:ext uri="{FF2B5EF4-FFF2-40B4-BE49-F238E27FC236}">
                <a16:creationId xmlns:a16="http://schemas.microsoft.com/office/drawing/2014/main" id="{61CBCEAC-7303-41E6-AD82-4E9C3CBEB2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4579" y="2188029"/>
            <a:ext cx="2201779" cy="1020278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  <a:headEnd type="triangle"/>
            <a:tailEnd type="triangle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3CF122A-5A3F-426A-86A7-52AEA8EECA53}"/>
              </a:ext>
            </a:extLst>
          </p:cNvPr>
          <p:cNvSpPr txBox="1"/>
          <p:nvPr/>
        </p:nvSpPr>
        <p:spPr>
          <a:xfrm>
            <a:off x="188162" y="999280"/>
            <a:ext cx="6118831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region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元数据地址和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region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内存地址通过线性关系对应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对象分配速度非常快</a:t>
            </a:r>
            <a:endParaRPr kumimoji="1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region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内通过指针跳跃分配小对象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8BB58BB-2B4A-466B-A237-8795E2657838}"/>
              </a:ext>
            </a:extLst>
          </p:cNvPr>
          <p:cNvSpPr/>
          <p:nvPr/>
        </p:nvSpPr>
        <p:spPr>
          <a:xfrm>
            <a:off x="2100078" y="5529789"/>
            <a:ext cx="1748986" cy="369133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B3FCADF-B1B4-4E4C-943C-A03198053FC8}"/>
              </a:ext>
            </a:extLst>
          </p:cNvPr>
          <p:cNvSpPr/>
          <p:nvPr/>
        </p:nvSpPr>
        <p:spPr>
          <a:xfrm>
            <a:off x="3849065" y="5529791"/>
            <a:ext cx="6688333" cy="36913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98BE42A-8DB4-442E-B267-33CF4EFF4755}"/>
              </a:ext>
            </a:extLst>
          </p:cNvPr>
          <p:cNvGrpSpPr/>
          <p:nvPr/>
        </p:nvGrpSpPr>
        <p:grpSpPr>
          <a:xfrm>
            <a:off x="3849063" y="4704775"/>
            <a:ext cx="2232626" cy="761700"/>
            <a:chOff x="3446583" y="2980011"/>
            <a:chExt cx="2233498" cy="761998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4DEE1725-AFE2-4958-B84E-3F898AF6B3D2}"/>
                </a:ext>
              </a:extLst>
            </p:cNvPr>
            <p:cNvCxnSpPr/>
            <p:nvPr/>
          </p:nvCxnSpPr>
          <p:spPr>
            <a:xfrm>
              <a:off x="3446583" y="2987590"/>
              <a:ext cx="0" cy="754419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A0B29FC-9348-4DE8-9B8A-51F1699DDF00}"/>
                </a:ext>
              </a:extLst>
            </p:cNvPr>
            <p:cNvSpPr txBox="1"/>
            <p:nvPr/>
          </p:nvSpPr>
          <p:spPr>
            <a:xfrm>
              <a:off x="3446583" y="2980011"/>
              <a:ext cx="2233498" cy="349683"/>
            </a:xfrm>
            <a:prstGeom prst="rect">
              <a:avLst/>
            </a:prstGeom>
            <a:noFill/>
          </p:spPr>
          <p:txBody>
            <a:bodyPr wrap="square" lIns="107958" tIns="35986" rIns="107958" bIns="35986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allocation-pointer</a:t>
              </a:r>
              <a:endParaRPr kumimoji="1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E324413-519F-44A3-99B6-52EFF7664A18}"/>
              </a:ext>
            </a:extLst>
          </p:cNvPr>
          <p:cNvSpPr/>
          <p:nvPr/>
        </p:nvSpPr>
        <p:spPr>
          <a:xfrm>
            <a:off x="3849065" y="5529790"/>
            <a:ext cx="1335907" cy="369133"/>
          </a:xfrm>
          <a:prstGeom prst="rect">
            <a:avLst/>
          </a:prstGeom>
          <a:solidFill>
            <a:srgbClr val="FFCC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54DBCA9-C30D-401A-ACBC-49FDBC43CD69}"/>
              </a:ext>
            </a:extLst>
          </p:cNvPr>
          <p:cNvSpPr/>
          <p:nvPr/>
        </p:nvSpPr>
        <p:spPr>
          <a:xfrm>
            <a:off x="5189369" y="5529789"/>
            <a:ext cx="2232626" cy="369133"/>
          </a:xfrm>
          <a:prstGeom prst="rect">
            <a:avLst/>
          </a:prstGeom>
          <a:solidFill>
            <a:srgbClr val="FFCC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BD44FC4-16BD-45CF-B4F2-6A112D41AB37}"/>
              </a:ext>
            </a:extLst>
          </p:cNvPr>
          <p:cNvSpPr/>
          <p:nvPr/>
        </p:nvSpPr>
        <p:spPr>
          <a:xfrm>
            <a:off x="7421995" y="5529791"/>
            <a:ext cx="756450" cy="369133"/>
          </a:xfrm>
          <a:prstGeom prst="rect">
            <a:avLst/>
          </a:prstGeom>
          <a:solidFill>
            <a:srgbClr val="FFCC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5E7CB1-A95F-48E9-A31C-CDB62545299F}"/>
              </a:ext>
            </a:extLst>
          </p:cNvPr>
          <p:cNvSpPr/>
          <p:nvPr/>
        </p:nvSpPr>
        <p:spPr>
          <a:xfrm>
            <a:off x="2446287" y="1448159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（约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条机器指令）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84CD69-E17F-45FA-9123-1EB004FE0528}"/>
              </a:ext>
            </a:extLst>
          </p:cNvPr>
          <p:cNvSpPr txBox="1"/>
          <p:nvPr/>
        </p:nvSpPr>
        <p:spPr>
          <a:xfrm>
            <a:off x="7256021" y="930482"/>
            <a:ext cx="794593" cy="16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RegionInfo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21" name="曲线连接符 7">
            <a:extLst>
              <a:ext uri="{FF2B5EF4-FFF2-40B4-BE49-F238E27FC236}">
                <a16:creationId xmlns:a16="http://schemas.microsoft.com/office/drawing/2014/main" id="{A92D7126-7CFA-47B0-847C-FEA52F161707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>
            <a:off x="7529920" y="1223135"/>
            <a:ext cx="246797" cy="12700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847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633E-6 3.7037E-6 L 0.10985 3.7037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85 3.7037E-6 L 0.29272 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72 3.7037E-6 L 0.35611 0.0020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35B5B-8267-4D51-B4C3-B0D2C344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典型的内存整理</a:t>
            </a:r>
            <a:r>
              <a:rPr lang="en-US" altLang="zh-CN" dirty="0"/>
              <a:t>GC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561242-8589-4CBF-82F4-9BD0F7ED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3" y="1145367"/>
            <a:ext cx="8573813" cy="535110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A6C41EE-6B33-4B31-97BC-5674E8A810C0}"/>
              </a:ext>
            </a:extLst>
          </p:cNvPr>
          <p:cNvSpPr/>
          <p:nvPr/>
        </p:nvSpPr>
        <p:spPr>
          <a:xfrm>
            <a:off x="9440385" y="2076831"/>
            <a:ext cx="1946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ennum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: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收集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GC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根集合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C84266-5F4B-4A1B-8C5A-EF69492882CF}"/>
              </a:ext>
            </a:extLst>
          </p:cNvPr>
          <p:cNvSpPr/>
          <p:nvPr/>
        </p:nvSpPr>
        <p:spPr>
          <a:xfrm>
            <a:off x="9437444" y="2541408"/>
            <a:ext cx="1967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trace: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根据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GC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根集合及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对象引用关系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递归地标记活对象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81C496-4C26-4265-BB12-25D6465D548F}"/>
              </a:ext>
            </a:extLst>
          </p:cNvPr>
          <p:cNvSpPr/>
          <p:nvPr/>
        </p:nvSpPr>
        <p:spPr>
          <a:xfrm>
            <a:off x="9454642" y="3331090"/>
            <a:ext cx="1967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pre-compact: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搬移栈上根引用指向的仓颉对象，并把该引用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更新为新的内存地址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10988A-FDFD-486E-882F-F37874002727}"/>
              </a:ext>
            </a:extLst>
          </p:cNvPr>
          <p:cNvSpPr/>
          <p:nvPr/>
        </p:nvSpPr>
        <p:spPr>
          <a:xfrm>
            <a:off x="9454642" y="4447864"/>
            <a:ext cx="2010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compact: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搬移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region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里的活对象，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完成后可回收该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region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AC8975-3838-4E6E-B258-8243F3677C83}"/>
              </a:ext>
            </a:extLst>
          </p:cNvPr>
          <p:cNvSpPr/>
          <p:nvPr/>
        </p:nvSpPr>
        <p:spPr>
          <a:xfrm>
            <a:off x="9463159" y="5294713"/>
            <a:ext cx="1882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fix: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修复堆中的旧引用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67905F-32A5-4808-8102-E7B6726CA29D}"/>
              </a:ext>
            </a:extLst>
          </p:cNvPr>
          <p:cNvSpPr/>
          <p:nvPr/>
        </p:nvSpPr>
        <p:spPr>
          <a:xfrm>
            <a:off x="9463159" y="5763855"/>
            <a:ext cx="192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idle: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GC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未开始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已完成</a:t>
            </a:r>
          </a:p>
        </p:txBody>
      </p:sp>
    </p:spTree>
    <p:extLst>
      <p:ext uri="{BB962C8B-B14F-4D97-AF65-F5344CB8AC3E}">
        <p14:creationId xmlns:p14="http://schemas.microsoft.com/office/powerpoint/2010/main" val="19666694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DD5F91-872A-4A76-BA60-E63C05A1B4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9" y="1330793"/>
            <a:ext cx="7518604" cy="4280336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A97B9D4-F5AD-4E42-A7B4-730955D5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仓颉全并发内存整理</a:t>
            </a:r>
            <a:r>
              <a:rPr kumimoji="1"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GC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5E37FA-D387-4C31-B3DF-8FD3B2EC1C98}"/>
              </a:ext>
            </a:extLst>
          </p:cNvPr>
          <p:cNvSpPr/>
          <p:nvPr/>
        </p:nvSpPr>
        <p:spPr>
          <a:xfrm>
            <a:off x="2422119" y="2361750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Wingdings" panose="05000000000000000000" pitchFamily="2" charset="2"/>
              </a:rPr>
              <a:t>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51FFEB-003F-4B54-A0B3-ABA311034980}"/>
              </a:ext>
            </a:extLst>
          </p:cNvPr>
          <p:cNvSpPr/>
          <p:nvPr/>
        </p:nvSpPr>
        <p:spPr>
          <a:xfrm>
            <a:off x="2502802" y="3619088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Wingdings" panose="05000000000000000000" pitchFamily="2" charset="2"/>
              </a:rPr>
              <a:t>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B23643-07A0-4F42-8756-02C936CE1229}"/>
              </a:ext>
            </a:extLst>
          </p:cNvPr>
          <p:cNvSpPr/>
          <p:nvPr/>
        </p:nvSpPr>
        <p:spPr>
          <a:xfrm>
            <a:off x="2405801" y="2698031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Wingdings" panose="05000000000000000000" pitchFamily="2" charset="2"/>
              </a:rPr>
              <a:t>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7DA6C9-2775-4B06-B46A-6FC96829055F}"/>
              </a:ext>
            </a:extLst>
          </p:cNvPr>
          <p:cNvSpPr/>
          <p:nvPr/>
        </p:nvSpPr>
        <p:spPr>
          <a:xfrm>
            <a:off x="8731443" y="4003708"/>
            <a:ext cx="3377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通过安全点和读屏障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D77E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实现轻量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GC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同步，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避免在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STW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中执行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GC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任务，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D77E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77E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可达成更低时延。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2D77E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 151">
            <a:extLst>
              <a:ext uri="{FF2B5EF4-FFF2-40B4-BE49-F238E27FC236}">
                <a16:creationId xmlns:a16="http://schemas.microsoft.com/office/drawing/2014/main" id="{A6E89F04-5E2D-4735-86BA-179D377A7F07}"/>
              </a:ext>
            </a:extLst>
          </p:cNvPr>
          <p:cNvSpPr/>
          <p:nvPr/>
        </p:nvSpPr>
        <p:spPr>
          <a:xfrm>
            <a:off x="9189381" y="5040618"/>
            <a:ext cx="542455" cy="26411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8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099" y="40549"/>
            <a:ext cx="2376675" cy="589988"/>
          </a:xfrm>
        </p:spPr>
        <p:txBody>
          <a:bodyPr/>
          <a:lstStyle/>
          <a:p>
            <a:r>
              <a:rPr lang="zh-CN" altLang="en-US" dirty="0"/>
              <a:t>消除</a:t>
            </a:r>
            <a:r>
              <a:rPr lang="en-US" altLang="zh-CN" dirty="0"/>
              <a:t>STW</a:t>
            </a:r>
            <a:endParaRPr lang="zh-CN" altLang="en-US" dirty="0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64BC521E-40FE-4851-A183-D2EF464734CD}"/>
              </a:ext>
            </a:extLst>
          </p:cNvPr>
          <p:cNvSpPr txBox="1"/>
          <p:nvPr/>
        </p:nvSpPr>
        <p:spPr>
          <a:xfrm>
            <a:off x="9160014" y="1875806"/>
            <a:ext cx="2540566" cy="860492"/>
          </a:xfrm>
          <a:prstGeom prst="rect">
            <a:avLst/>
          </a:prstGeom>
          <a:noFill/>
        </p:spPr>
        <p:txBody>
          <a:bodyPr wrap="square" lIns="35959" tIns="0" rIns="71918" bIns="0" rtlCol="0" anchor="ctr">
            <a:spAutoFit/>
          </a:bodyPr>
          <a:lstStyle/>
          <a:p>
            <a:pPr marL="0" marR="0" lvl="0" indent="0" algn="l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STW</a:t>
            </a: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方案：</a:t>
            </a:r>
            <a:endParaRPr kumimoji="1" lang="en-US" altLang="zh-CN" sz="13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zh-CN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GC</a:t>
            </a: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任务在</a:t>
            </a:r>
            <a:r>
              <a:rPr kumimoji="1" lang="en-US" altLang="zh-CN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STW</a:t>
            </a: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状态下进行</a:t>
            </a:r>
            <a:endParaRPr kumimoji="1" lang="en-US" altLang="zh-CN" sz="13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应用的暂停时间</a:t>
            </a:r>
            <a:r>
              <a:rPr kumimoji="1" lang="zh-CN" altLang="en-US" sz="139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取决于同步任务耗时最长的线程</a:t>
            </a: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8837A7CA-90F0-41C8-940B-17FB6E30C586}"/>
              </a:ext>
            </a:extLst>
          </p:cNvPr>
          <p:cNvSpPr txBox="1"/>
          <p:nvPr/>
        </p:nvSpPr>
        <p:spPr>
          <a:xfrm>
            <a:off x="9098717" y="3889293"/>
            <a:ext cx="2035052" cy="645369"/>
          </a:xfrm>
          <a:prstGeom prst="rect">
            <a:avLst/>
          </a:prstGeom>
          <a:noFill/>
        </p:spPr>
        <p:txBody>
          <a:bodyPr wrap="square" lIns="35959" tIns="0" rIns="71918" bIns="0" rtlCol="0" anchor="ctr">
            <a:spAutoFit/>
          </a:bodyPr>
          <a:lstStyle/>
          <a:p>
            <a:pPr marL="0" marR="0" lvl="0" indent="0" algn="l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仓颉并发方案：</a:t>
            </a:r>
            <a:endParaRPr kumimoji="1" lang="en-US" altLang="zh-CN" sz="13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应用线程到达同步点后</a:t>
            </a:r>
            <a:endParaRPr kumimoji="1" lang="en-US" altLang="zh-CN" sz="13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即可恢复独立执行</a:t>
            </a:r>
            <a:endParaRPr kumimoji="1" lang="en-US" altLang="zh-CN" sz="13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1FCC2252-1492-4C37-98FB-390F5FAE033C}"/>
              </a:ext>
            </a:extLst>
          </p:cNvPr>
          <p:cNvSpPr txBox="1"/>
          <p:nvPr/>
        </p:nvSpPr>
        <p:spPr>
          <a:xfrm>
            <a:off x="9731836" y="5055640"/>
            <a:ext cx="1305724" cy="215123"/>
          </a:xfrm>
          <a:prstGeom prst="rect">
            <a:avLst/>
          </a:prstGeom>
          <a:noFill/>
        </p:spPr>
        <p:txBody>
          <a:bodyPr wrap="square" lIns="35959" tIns="0" rIns="71918" bIns="0" rtlCol="0" anchor="ctr">
            <a:sp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同步等待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B8561B03-F2FF-402D-8D59-8EF88E64EAE5}"/>
              </a:ext>
            </a:extLst>
          </p:cNvPr>
          <p:cNvSpPr/>
          <p:nvPr/>
        </p:nvSpPr>
        <p:spPr>
          <a:xfrm>
            <a:off x="9200888" y="5456928"/>
            <a:ext cx="538582" cy="27678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8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947A5CB0-0A8B-4E09-861B-D815AE76EE57}"/>
              </a:ext>
            </a:extLst>
          </p:cNvPr>
          <p:cNvSpPr txBox="1"/>
          <p:nvPr/>
        </p:nvSpPr>
        <p:spPr>
          <a:xfrm>
            <a:off x="9731836" y="5529594"/>
            <a:ext cx="1305724" cy="215123"/>
          </a:xfrm>
          <a:prstGeom prst="rect">
            <a:avLst/>
          </a:prstGeom>
          <a:noFill/>
        </p:spPr>
        <p:txBody>
          <a:bodyPr wrap="square" lIns="35959" tIns="0" rIns="71918" bIns="0" rtlCol="0" anchor="ctr">
            <a:sp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GC</a:t>
            </a: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任务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CCF03C-FCBA-470C-8D01-86077D67D733}"/>
              </a:ext>
            </a:extLst>
          </p:cNvPr>
          <p:cNvSpPr/>
          <p:nvPr/>
        </p:nvSpPr>
        <p:spPr>
          <a:xfrm>
            <a:off x="4915646" y="339576"/>
            <a:ext cx="551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应用线程的暂停时间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同步等待时间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+ GC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任务时间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0" name="箭头: 下 99">
            <a:extLst>
              <a:ext uri="{FF2B5EF4-FFF2-40B4-BE49-F238E27FC236}">
                <a16:creationId xmlns:a16="http://schemas.microsoft.com/office/drawing/2014/main" id="{29242555-0E40-4BDF-8CCD-45F57F98A561}"/>
              </a:ext>
            </a:extLst>
          </p:cNvPr>
          <p:cNvSpPr/>
          <p:nvPr/>
        </p:nvSpPr>
        <p:spPr>
          <a:xfrm>
            <a:off x="4454395" y="3249518"/>
            <a:ext cx="398257" cy="409891"/>
          </a:xfrm>
          <a:prstGeom prst="down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0788B1-8333-47DF-8040-99B09CFC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1" y="766416"/>
            <a:ext cx="8498600" cy="2230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5BD7FE-6100-485E-943D-8436A15A9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71" y="3798301"/>
            <a:ext cx="8498600" cy="24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175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099" y="40549"/>
            <a:ext cx="10510787" cy="589988"/>
          </a:xfrm>
        </p:spPr>
        <p:txBody>
          <a:bodyPr/>
          <a:lstStyle/>
          <a:p>
            <a:r>
              <a:rPr lang="en-US" altLang="zh-CN" dirty="0"/>
              <a:t>UI</a:t>
            </a:r>
            <a:r>
              <a:rPr lang="zh-CN" altLang="en-US" dirty="0"/>
              <a:t>线程高优先调度优化暂停时间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C992E06C-9162-4A4E-885E-44621D52701F}"/>
              </a:ext>
            </a:extLst>
          </p:cNvPr>
          <p:cNvSpPr/>
          <p:nvPr/>
        </p:nvSpPr>
        <p:spPr>
          <a:xfrm>
            <a:off x="9189382" y="5341722"/>
            <a:ext cx="542455" cy="26411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8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74DAB670-A097-4108-9BAD-602FB1ACA791}"/>
              </a:ext>
            </a:extLst>
          </p:cNvPr>
          <p:cNvSpPr txBox="1"/>
          <p:nvPr/>
        </p:nvSpPr>
        <p:spPr>
          <a:xfrm>
            <a:off x="9731837" y="5356744"/>
            <a:ext cx="1305724" cy="215123"/>
          </a:xfrm>
          <a:prstGeom prst="rect">
            <a:avLst/>
          </a:prstGeom>
          <a:noFill/>
        </p:spPr>
        <p:txBody>
          <a:bodyPr wrap="square" lIns="35959" tIns="0" rIns="71918" bIns="0" rtlCol="0" anchor="ctr">
            <a:sp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同步等待</a:t>
            </a: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4026C517-8D55-4F67-BBDF-0F1CBC4FA155}"/>
              </a:ext>
            </a:extLst>
          </p:cNvPr>
          <p:cNvSpPr/>
          <p:nvPr/>
        </p:nvSpPr>
        <p:spPr>
          <a:xfrm>
            <a:off x="9193255" y="5829019"/>
            <a:ext cx="538582" cy="27678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8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A377C024-C315-4964-A8B5-A34E258A3ECA}"/>
              </a:ext>
            </a:extLst>
          </p:cNvPr>
          <p:cNvSpPr txBox="1"/>
          <p:nvPr/>
        </p:nvSpPr>
        <p:spPr>
          <a:xfrm>
            <a:off x="9731837" y="5830698"/>
            <a:ext cx="1305724" cy="215123"/>
          </a:xfrm>
          <a:prstGeom prst="rect">
            <a:avLst/>
          </a:prstGeom>
          <a:noFill/>
        </p:spPr>
        <p:txBody>
          <a:bodyPr wrap="square" lIns="35959" tIns="0" rIns="71918" bIns="0" rtlCol="0" anchor="ctr">
            <a:spAutoFit/>
          </a:bodyPr>
          <a:lstStyle/>
          <a:p>
            <a:pPr marL="0" marR="0" lvl="0" indent="0" algn="ctr" defTabSz="9138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GC</a:t>
            </a:r>
            <a:r>
              <a:rPr kumimoji="1" lang="zh-CN" altLang="en-US" sz="13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任务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819F43-599D-41DE-A2C0-52A310A4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5" y="630537"/>
            <a:ext cx="8136614" cy="57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93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5F840-B2C0-4CB6-A860-BDC79A4A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dirty="0">
                <a:cs typeface="Arial" panose="020B0604020202020204" pitchFamily="34" charset="0"/>
              </a:rPr>
              <a:t>全并发</a:t>
            </a:r>
            <a:r>
              <a:rPr kumimoji="1" lang="en-US" altLang="zh-CN" sz="2800" dirty="0">
                <a:cs typeface="Arial" panose="020B0604020202020204" pitchFamily="34" charset="0"/>
              </a:rPr>
              <a:t>GC</a:t>
            </a:r>
            <a:r>
              <a:rPr kumimoji="1" lang="zh-CN" altLang="en-US" sz="2800" dirty="0">
                <a:cs typeface="Arial" panose="020B0604020202020204" pitchFamily="34" charset="0"/>
              </a:rPr>
              <a:t>达成更低时延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34E39D-8235-486C-A357-4CD18A013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141" y="1783697"/>
            <a:ext cx="3896052" cy="29793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B77640-F52B-4E76-BA7A-085B6490F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48" y="1308525"/>
            <a:ext cx="5236157" cy="39296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F714A39-24CE-482B-BBB4-1F1AD76B7450}"/>
              </a:ext>
            </a:extLst>
          </p:cNvPr>
          <p:cNvSpPr txBox="1"/>
          <p:nvPr/>
        </p:nvSpPr>
        <p:spPr>
          <a:xfrm flipV="1">
            <a:off x="469176" y="2309513"/>
            <a:ext cx="400110" cy="451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(ns)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7AED77-FD62-4C2E-BC38-FB5FE29E11A0}"/>
              </a:ext>
            </a:extLst>
          </p:cNvPr>
          <p:cNvSpPr txBox="1"/>
          <p:nvPr/>
        </p:nvSpPr>
        <p:spPr>
          <a:xfrm>
            <a:off x="10650855" y="3512015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5.8ms (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cj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413BFF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050C65-FC2C-4D51-8380-F4C51701EEB3}"/>
              </a:ext>
            </a:extLst>
          </p:cNvPr>
          <p:cNvSpPr txBox="1"/>
          <p:nvPr/>
        </p:nvSpPr>
        <p:spPr>
          <a:xfrm>
            <a:off x="10640806" y="3273364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7.9ms (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zgc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3AFF8F-47F7-4363-92C1-6A865D76D43B}"/>
              </a:ext>
            </a:extLst>
          </p:cNvPr>
          <p:cNvSpPr txBox="1"/>
          <p:nvPr/>
        </p:nvSpPr>
        <p:spPr>
          <a:xfrm>
            <a:off x="10634847" y="2371470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16.2ms (go)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0889E9-D74F-4B65-8B4B-D2D717A6501F}"/>
              </a:ext>
            </a:extLst>
          </p:cNvPr>
          <p:cNvSpPr txBox="1"/>
          <p:nvPr/>
        </p:nvSpPr>
        <p:spPr>
          <a:xfrm>
            <a:off x="10634966" y="1796119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21.8ms (g1gc)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D51DA5C-AAD6-432B-913D-B215B66D4947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5613621" y="1942642"/>
            <a:ext cx="1219259" cy="428828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AD16444-0FA5-4B8E-8F9A-829EE3A911A1}"/>
              </a:ext>
            </a:extLst>
          </p:cNvPr>
          <p:cNvSpPr/>
          <p:nvPr/>
        </p:nvSpPr>
        <p:spPr>
          <a:xfrm>
            <a:off x="2502275" y="4178440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运行时延约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230ns (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cj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3233F4-75A8-481D-AE1C-9AC053F3392E}"/>
              </a:ext>
            </a:extLst>
          </p:cNvPr>
          <p:cNvSpPr/>
          <p:nvPr/>
        </p:nvSpPr>
        <p:spPr>
          <a:xfrm>
            <a:off x="2502275" y="3504015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运行时延约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2600ns (Go/Java)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39A524-5149-4A76-AF52-7F2E8D1647B3}"/>
              </a:ext>
            </a:extLst>
          </p:cNvPr>
          <p:cNvSpPr txBox="1"/>
          <p:nvPr/>
        </p:nvSpPr>
        <p:spPr>
          <a:xfrm>
            <a:off x="10490703" y="390892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1.7ms (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zgc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BC7530-6AFD-4AB1-87B5-6646618C9926}"/>
              </a:ext>
            </a:extLst>
          </p:cNvPr>
          <p:cNvSpPr txBox="1"/>
          <p:nvPr/>
        </p:nvSpPr>
        <p:spPr>
          <a:xfrm>
            <a:off x="10476898" y="4151936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0.2ms (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cj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4008CEB-FBD0-4A04-B2E8-96803F99BD48}"/>
              </a:ext>
            </a:extLst>
          </p:cNvPr>
          <p:cNvSpPr/>
          <p:nvPr/>
        </p:nvSpPr>
        <p:spPr>
          <a:xfrm>
            <a:off x="8403574" y="1505432"/>
            <a:ext cx="1265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宋体" panose="02010600030101010101" pitchFamily="2" charset="-122"/>
                <a:cs typeface="+mn-cs"/>
              </a:rPr>
              <a:t>尾时延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06EF711-C4F9-489F-B8CE-0A55861D1251}"/>
              </a:ext>
            </a:extLst>
          </p:cNvPr>
          <p:cNvSpPr/>
          <p:nvPr/>
        </p:nvSpPr>
        <p:spPr>
          <a:xfrm>
            <a:off x="1824937" y="5356458"/>
            <a:ext cx="872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测试用例是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Benchmarks Game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的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binarytrees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运行时延：在应用中创建一个新线程，新线程执行一段无限循环代码，记录上一次循环离开的时刻和当前循环进入的时刻，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二者时间差称为“运行时延”，运行时延可以综合反映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GC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宋体" panose="02010600030101010101" pitchFamily="2" charset="-122"/>
                <a:cs typeface="+mn-cs"/>
              </a:rPr>
              <a:t>和线程调度对程序的影响。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E41F374-6ED0-4983-9DE5-B4A62DC60D32}"/>
              </a:ext>
            </a:extLst>
          </p:cNvPr>
          <p:cNvSpPr/>
          <p:nvPr/>
        </p:nvSpPr>
        <p:spPr>
          <a:xfrm>
            <a:off x="3912042" y="1219797"/>
            <a:ext cx="1701579" cy="144568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9E44D0E-A49A-4147-91EE-CDE15BA621D8}"/>
              </a:ext>
            </a:extLst>
          </p:cNvPr>
          <p:cNvSpPr/>
          <p:nvPr/>
        </p:nvSpPr>
        <p:spPr>
          <a:xfrm>
            <a:off x="10165916" y="3150273"/>
            <a:ext cx="1701579" cy="151783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根集合（</a:t>
            </a:r>
            <a:r>
              <a:rPr lang="en-US" altLang="zh-CN" dirty="0"/>
              <a:t>root set</a:t>
            </a:r>
            <a:r>
              <a:rPr lang="zh-CN" altLang="en-US" dirty="0"/>
              <a:t>）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根集合中的引用</a:t>
            </a:r>
            <a:endParaRPr lang="en-US" altLang="zh-CN" dirty="0"/>
          </a:p>
          <a:p>
            <a:pPr lvl="1"/>
            <a:r>
              <a:rPr lang="zh-CN" altLang="en-US" dirty="0"/>
              <a:t>可以被应用程序直接访问</a:t>
            </a:r>
            <a:endParaRPr lang="en-US" altLang="zh-CN" dirty="0"/>
          </a:p>
          <a:p>
            <a:pPr lvl="1"/>
            <a:r>
              <a:rPr lang="zh-CN" altLang="en-US" dirty="0"/>
              <a:t>因此根指向的对象都是活的</a:t>
            </a:r>
            <a:endParaRPr lang="en-US" altLang="zh-CN" dirty="0"/>
          </a:p>
          <a:p>
            <a:r>
              <a:rPr lang="zh-CN" altLang="en-US" dirty="0"/>
              <a:t>具体包括</a:t>
            </a:r>
            <a:endParaRPr lang="en-US" altLang="zh-CN" dirty="0"/>
          </a:p>
          <a:p>
            <a:pPr lvl="1"/>
            <a:r>
              <a:rPr lang="zh-CN" altLang="en-US" b="1" dirty="0"/>
              <a:t>局部变量</a:t>
            </a:r>
            <a:endParaRPr lang="en-US" altLang="zh-CN" b="1" dirty="0"/>
          </a:p>
          <a:p>
            <a:pPr lvl="1"/>
            <a:r>
              <a:rPr lang="zh-CN" altLang="en-US" b="1" dirty="0"/>
              <a:t>静态（全局）变量</a:t>
            </a:r>
            <a:endParaRPr lang="en-US" altLang="zh-CN" b="1" dirty="0"/>
          </a:p>
          <a:p>
            <a:pPr lvl="1"/>
            <a:r>
              <a:rPr lang="zh-CN" altLang="en-US" dirty="0"/>
              <a:t>被外部接口保留的</a:t>
            </a:r>
            <a:endParaRPr lang="en-US" altLang="zh-CN" dirty="0"/>
          </a:p>
          <a:p>
            <a:pPr lvl="2"/>
            <a:r>
              <a:rPr lang="zh-CN" altLang="en-US" dirty="0"/>
              <a:t>例如</a:t>
            </a:r>
            <a:r>
              <a:rPr lang="en-US" altLang="zh-CN" dirty="0"/>
              <a:t>JNI</a:t>
            </a:r>
            <a:r>
              <a:rPr lang="zh-CN" altLang="en-US" dirty="0"/>
              <a:t>的</a:t>
            </a:r>
            <a:r>
              <a:rPr lang="en-US" altLang="zh-CN" dirty="0" err="1"/>
              <a:t>LocalRef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zh-CN" altLang="en-US" dirty="0"/>
              <a:t>其他根</a:t>
            </a:r>
            <a:endParaRPr lang="en-US" altLang="zh-CN" dirty="0"/>
          </a:p>
          <a:p>
            <a:pPr lvl="2"/>
            <a:r>
              <a:rPr lang="zh-CN" altLang="en-US" dirty="0"/>
              <a:t>由语言、虚拟机、运行环境定义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4856300" y="193451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7" name="矩形 6"/>
          <p:cNvSpPr/>
          <p:nvPr/>
        </p:nvSpPr>
        <p:spPr>
          <a:xfrm>
            <a:off x="4856300" y="2421138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8" name="矩形 7"/>
          <p:cNvSpPr/>
          <p:nvPr/>
        </p:nvSpPr>
        <p:spPr>
          <a:xfrm>
            <a:off x="8286735" y="1832837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LocalRef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86735" y="2905682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GlobalRef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65197" y="1450307"/>
            <a:ext cx="5723446" cy="4366715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53631" y="5880339"/>
            <a:ext cx="2033105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根集合</a:t>
            </a:r>
          </a:p>
        </p:txBody>
      </p:sp>
      <p:sp>
        <p:nvSpPr>
          <p:cNvPr id="12" name="矩形 11"/>
          <p:cNvSpPr/>
          <p:nvPr/>
        </p:nvSpPr>
        <p:spPr>
          <a:xfrm>
            <a:off x="4856300" y="2907766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13" name="矩形 12"/>
          <p:cNvSpPr/>
          <p:nvPr/>
        </p:nvSpPr>
        <p:spPr>
          <a:xfrm>
            <a:off x="4856300" y="3394394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14" name="矩形 13"/>
          <p:cNvSpPr/>
          <p:nvPr/>
        </p:nvSpPr>
        <p:spPr>
          <a:xfrm>
            <a:off x="6623190" y="2302228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5" name="矩形 14"/>
          <p:cNvSpPr/>
          <p:nvPr/>
        </p:nvSpPr>
        <p:spPr>
          <a:xfrm>
            <a:off x="6623190" y="277162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6" name="矩形 15"/>
          <p:cNvSpPr/>
          <p:nvPr/>
        </p:nvSpPr>
        <p:spPr>
          <a:xfrm>
            <a:off x="6623190" y="3235869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7" name="矩形 16"/>
          <p:cNvSpPr/>
          <p:nvPr/>
        </p:nvSpPr>
        <p:spPr>
          <a:xfrm>
            <a:off x="6623190" y="370526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8" name="矩形 17"/>
          <p:cNvSpPr/>
          <p:nvPr/>
        </p:nvSpPr>
        <p:spPr>
          <a:xfrm>
            <a:off x="4856300" y="3873772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19" name="矩形 18"/>
          <p:cNvSpPr/>
          <p:nvPr/>
        </p:nvSpPr>
        <p:spPr>
          <a:xfrm>
            <a:off x="4856300" y="436040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20" name="矩形 19"/>
          <p:cNvSpPr/>
          <p:nvPr/>
        </p:nvSpPr>
        <p:spPr>
          <a:xfrm>
            <a:off x="4856300" y="4847028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21" name="矩形 20"/>
          <p:cNvSpPr/>
          <p:nvPr/>
        </p:nvSpPr>
        <p:spPr>
          <a:xfrm>
            <a:off x="8286735" y="3369525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GlobalRef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86735" y="4067355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其他根</a:t>
            </a:r>
          </a:p>
        </p:txBody>
      </p:sp>
      <p:sp>
        <p:nvSpPr>
          <p:cNvPr id="23" name="矩形 22"/>
          <p:cNvSpPr/>
          <p:nvPr/>
        </p:nvSpPr>
        <p:spPr>
          <a:xfrm>
            <a:off x="8286735" y="4531199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其他根</a:t>
            </a:r>
          </a:p>
        </p:txBody>
      </p:sp>
      <p:sp>
        <p:nvSpPr>
          <p:cNvPr id="24" name="矩形 23"/>
          <p:cNvSpPr/>
          <p:nvPr/>
        </p:nvSpPr>
        <p:spPr>
          <a:xfrm>
            <a:off x="8286735" y="500059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其他根</a:t>
            </a:r>
          </a:p>
        </p:txBody>
      </p:sp>
      <p:sp>
        <p:nvSpPr>
          <p:cNvPr id="25" name="矩形 24"/>
          <p:cNvSpPr/>
          <p:nvPr/>
        </p:nvSpPr>
        <p:spPr>
          <a:xfrm>
            <a:off x="8286735" y="2291171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LocalRef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476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252EC3-0D98-4E50-B2CB-AD405C75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dirty="0">
                <a:cs typeface="Arial" panose="020B0604020202020204" pitchFamily="34" charset="0"/>
              </a:rPr>
              <a:t>内存整理降低内存峰值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5C1121-BF32-4382-8C24-16FD4921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0" y="2471443"/>
            <a:ext cx="6187876" cy="37995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6411262-5EA6-43E9-830A-A4CE347598F0}"/>
              </a:ext>
            </a:extLst>
          </p:cNvPr>
          <p:cNvSpPr txBox="1"/>
          <p:nvPr/>
        </p:nvSpPr>
        <p:spPr>
          <a:xfrm>
            <a:off x="1777290" y="1618795"/>
            <a:ext cx="26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内存整理算法“削峰”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AC99EF-C027-47BE-AB13-2A480DB6D0AE}"/>
              </a:ext>
            </a:extLst>
          </p:cNvPr>
          <p:cNvSpPr txBox="1"/>
          <p:nvPr/>
        </p:nvSpPr>
        <p:spPr>
          <a:xfrm>
            <a:off x="6570566" y="1482219"/>
            <a:ext cx="404734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内存用量平均减少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B571DB7-39D8-4578-AC87-858705CD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415" y="2592999"/>
            <a:ext cx="5203518" cy="297536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5557971-03BE-452D-99F9-E9CB2D63E2AC}"/>
              </a:ext>
            </a:extLst>
          </p:cNvPr>
          <p:cNvSpPr txBox="1"/>
          <p:nvPr/>
        </p:nvSpPr>
        <p:spPr>
          <a:xfrm>
            <a:off x="3543195" y="2524534"/>
            <a:ext cx="87716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内存复制算法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A8D669-5734-49FC-AEC4-65A14E2C274F}"/>
              </a:ext>
            </a:extLst>
          </p:cNvPr>
          <p:cNvSpPr txBox="1"/>
          <p:nvPr/>
        </p:nvSpPr>
        <p:spPr>
          <a:xfrm>
            <a:off x="2380855" y="2518637"/>
            <a:ext cx="86968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内存整理算法</a:t>
            </a:r>
          </a:p>
        </p:txBody>
      </p:sp>
    </p:spTree>
    <p:extLst>
      <p:ext uri="{BB962C8B-B14F-4D97-AF65-F5344CB8AC3E}">
        <p14:creationId xmlns:p14="http://schemas.microsoft.com/office/powerpoint/2010/main" val="41948869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2957" y="2854302"/>
            <a:ext cx="597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767" marR="0" lvl="0" indent="-269767" algn="ctr" defTabSz="912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优化仓颉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99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/>
          <p:cNvSpPr>
            <a:spLocks noGrp="1"/>
          </p:cNvSpPr>
          <p:nvPr>
            <p:ph type="title"/>
          </p:nvPr>
        </p:nvSpPr>
        <p:spPr>
          <a:xfrm>
            <a:off x="673456" y="525981"/>
            <a:ext cx="10514589" cy="590218"/>
          </a:xfrm>
        </p:spPr>
        <p:txBody>
          <a:bodyPr/>
          <a:lstStyle/>
          <a:p>
            <a:r>
              <a:rPr lang="zh-CN" altLang="en-US" dirty="0"/>
              <a:t>为了实现高性能，编译器与垃圾回收必是紧耦合的</a:t>
            </a:r>
          </a:p>
        </p:txBody>
      </p:sp>
      <p:sp>
        <p:nvSpPr>
          <p:cNvPr id="18" name="Oval 4"/>
          <p:cNvSpPr/>
          <p:nvPr/>
        </p:nvSpPr>
        <p:spPr>
          <a:xfrm>
            <a:off x="4866931" y="1148954"/>
            <a:ext cx="2394734" cy="2394734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9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4723223" y="1533908"/>
            <a:ext cx="26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并发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6"/>
          <p:cNvSpPr/>
          <p:nvPr/>
        </p:nvSpPr>
        <p:spPr>
          <a:xfrm>
            <a:off x="4078263" y="2510663"/>
            <a:ext cx="2394734" cy="2394734"/>
          </a:xfrm>
          <a:prstGeom prst="ellipse">
            <a:avLst/>
          </a:prstGeom>
          <a:solidFill>
            <a:srgbClr val="99FF66">
              <a:alpha val="5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9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4313041" y="3590641"/>
            <a:ext cx="128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编译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7"/>
          <p:cNvSpPr/>
          <p:nvPr/>
        </p:nvSpPr>
        <p:spPr>
          <a:xfrm>
            <a:off x="5580841" y="2510663"/>
            <a:ext cx="2394734" cy="2394734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9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6629632" y="3332349"/>
            <a:ext cx="876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229" y="2587732"/>
            <a:ext cx="426724" cy="375644"/>
          </a:xfrm>
          <a:prstGeom prst="rect">
            <a:avLst/>
          </a:prstGeom>
        </p:spPr>
      </p:pic>
      <p:pic>
        <p:nvPicPr>
          <p:cNvPr id="9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726" y="2598365"/>
            <a:ext cx="426724" cy="375644"/>
          </a:xfrm>
          <a:prstGeom prst="rect">
            <a:avLst/>
          </a:prstGeom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619" y="3852033"/>
            <a:ext cx="422600" cy="37201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4955B09-E61A-4F6A-A458-089418D34DEF}"/>
              </a:ext>
            </a:extLst>
          </p:cNvPr>
          <p:cNvGrpSpPr/>
          <p:nvPr/>
        </p:nvGrpSpPr>
        <p:grpSpPr>
          <a:xfrm>
            <a:off x="5788708" y="2950669"/>
            <a:ext cx="485833" cy="485536"/>
            <a:chOff x="10768950" y="341163"/>
            <a:chExt cx="523155" cy="538881"/>
          </a:xfrm>
        </p:grpSpPr>
        <p:sp>
          <p:nvSpPr>
            <p:cNvPr id="12" name="Oval 5"/>
            <p:cNvSpPr/>
            <p:nvPr/>
          </p:nvSpPr>
          <p:spPr>
            <a:xfrm>
              <a:off x="10768950" y="363533"/>
              <a:ext cx="516511" cy="516511"/>
            </a:xfrm>
            <a:prstGeom prst="ellipse">
              <a:avLst/>
            </a:prstGeom>
            <a:solidFill>
              <a:srgbClr val="F4D90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99" b="0" i="0" u="none" strike="noStrike" kern="120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5594" y="341163"/>
              <a:ext cx="516511" cy="516511"/>
            </a:xfrm>
            <a:prstGeom prst="rect">
              <a:avLst/>
            </a:prstGeom>
          </p:spPr>
        </p:pic>
      </p:grpSp>
      <p:sp>
        <p:nvSpPr>
          <p:cNvPr id="20" name="线形标注 1 19"/>
          <p:cNvSpPr/>
          <p:nvPr/>
        </p:nvSpPr>
        <p:spPr bwMode="auto">
          <a:xfrm>
            <a:off x="3154050" y="1905852"/>
            <a:ext cx="1076274" cy="492791"/>
          </a:xfrm>
          <a:prstGeom prst="borderCallout1">
            <a:avLst>
              <a:gd name="adj1" fmla="val 77988"/>
              <a:gd name="adj2" fmla="val 100465"/>
              <a:gd name="adj3" fmla="val 158645"/>
              <a:gd name="adj4" fmla="val 189498"/>
            </a:avLst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原子操作 </a:t>
            </a:r>
            <a:r>
              <a:rPr kumimoji="0" lang="en-US" altLang="zh-CN" sz="1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内存模型</a:t>
            </a:r>
            <a:endParaRPr kumimoji="0" lang="en-US" sz="13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1" name="线形标注 1 20"/>
          <p:cNvSpPr/>
          <p:nvPr/>
        </p:nvSpPr>
        <p:spPr bwMode="auto">
          <a:xfrm>
            <a:off x="4970438" y="4995678"/>
            <a:ext cx="2112962" cy="504289"/>
          </a:xfrm>
          <a:prstGeom prst="borderCallout1">
            <a:avLst>
              <a:gd name="adj1" fmla="val 320"/>
              <a:gd name="adj2" fmla="val 50397"/>
              <a:gd name="adj3" fmla="val -213968"/>
              <a:gd name="adj4" fmla="val 49755"/>
            </a:avLst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en-US" altLang="zh-CN" sz="1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o</a:t>
            </a:r>
            <a:r>
              <a:rPr kumimoji="0" lang="en-US" sz="1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bject map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en-US" sz="1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stack map</a:t>
            </a:r>
          </a:p>
        </p:txBody>
      </p:sp>
      <p:sp>
        <p:nvSpPr>
          <p:cNvPr id="22" name="线形标注 1 21"/>
          <p:cNvSpPr/>
          <p:nvPr/>
        </p:nvSpPr>
        <p:spPr bwMode="auto">
          <a:xfrm>
            <a:off x="7626903" y="1833337"/>
            <a:ext cx="949752" cy="492791"/>
          </a:xfrm>
          <a:prstGeom prst="borderCallout1">
            <a:avLst>
              <a:gd name="adj1" fmla="val 101683"/>
              <a:gd name="adj2" fmla="val 7108"/>
              <a:gd name="adj3" fmla="val 182230"/>
              <a:gd name="adj4" fmla="val -76867"/>
            </a:avLst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1399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并发</a:t>
            </a:r>
            <a:r>
              <a:rPr kumimoji="0" lang="en-US" altLang="zh-CN" sz="1399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GC</a:t>
            </a:r>
            <a:endParaRPr kumimoji="0" lang="en-US" sz="1399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3" name="线形标注 1 22"/>
          <p:cNvSpPr/>
          <p:nvPr/>
        </p:nvSpPr>
        <p:spPr bwMode="auto">
          <a:xfrm>
            <a:off x="2471942" y="3377949"/>
            <a:ext cx="1154358" cy="492791"/>
          </a:xfrm>
          <a:prstGeom prst="borderCallout1">
            <a:avLst>
              <a:gd name="adj1" fmla="val 49946"/>
              <a:gd name="adj2" fmla="val 101057"/>
              <a:gd name="adj3" fmla="val -53752"/>
              <a:gd name="adj4" fmla="val 294073"/>
            </a:avLst>
          </a:prstGeom>
          <a:noFill/>
          <a:ln w="127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13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内存屏障</a:t>
            </a:r>
            <a:endParaRPr kumimoji="0" lang="en-US" altLang="zh-CN" sz="139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00197" y="5780630"/>
            <a:ext cx="6461105" cy="2615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来源：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Steve Blackburn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Micro Virtual Machines. In PLISS’17.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5"/>
              </a:rPr>
              <a:t>https://youtu.be/T2WViuD5GrQ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427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/>
          <p:cNvSpPr txBox="1"/>
          <p:nvPr/>
        </p:nvSpPr>
        <p:spPr>
          <a:xfrm>
            <a:off x="191516" y="188734"/>
            <a:ext cx="6437735" cy="47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112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defRPr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021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读屏障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写屏障优化机会</a:t>
            </a:r>
            <a:endParaRPr kumimoji="0" lang="zh-CN" altLang="en-US" sz="2398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1565C35-B40C-4CD8-A3DC-814FA6046E9D}"/>
              </a:ext>
            </a:extLst>
          </p:cNvPr>
          <p:cNvSpPr txBox="1"/>
          <p:nvPr/>
        </p:nvSpPr>
        <p:spPr>
          <a:xfrm>
            <a:off x="191516" y="1988420"/>
            <a:ext cx="4811481" cy="2403238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>
            <a:lvl1pPr marL="11109" marR="0" indent="0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 kumimoji="1" sz="1599" baseline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defRPr>
            </a:lvl1pPr>
            <a:lvl2pPr marL="328894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Object*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</a:t>
            </a:r>
            <a:r>
              <a:rPr kumimoji="1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LoadObjectField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(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  Object* object,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  Offset field) {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xx = object[field];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if (...) { // load barrier slow path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...;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}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Microsoft YaHei" panose="020B0503020204020204" pitchFamily="34" charset="-122"/>
            </a:endParaRP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}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Microsoft YaHei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5D8FDC9-DFF4-4222-B23D-A6AE63AF585D}"/>
              </a:ext>
            </a:extLst>
          </p:cNvPr>
          <p:cNvSpPr txBox="1"/>
          <p:nvPr/>
        </p:nvSpPr>
        <p:spPr>
          <a:xfrm>
            <a:off x="6681216" y="1004691"/>
            <a:ext cx="5349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写屏障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对应源码：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obj.ref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 =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target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编译后伪码：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Store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ObjectField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(obj, offset,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target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752D2A3-A6F9-4105-9CA7-BB5613B03994}"/>
              </a:ext>
            </a:extLst>
          </p:cNvPr>
          <p:cNvSpPr txBox="1"/>
          <p:nvPr/>
        </p:nvSpPr>
        <p:spPr>
          <a:xfrm>
            <a:off x="6681216" y="2039220"/>
            <a:ext cx="4811481" cy="3572789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>
            <a:lvl1pPr marL="11109" marR="0" indent="0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 kumimoji="1" sz="1599" baseline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defRPr>
            </a:lvl1pPr>
            <a:lvl2pPr marL="328894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void </a:t>
            </a:r>
            <a:r>
              <a:rPr kumimoji="1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StoreObjectField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(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  Object* object,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  Offset field,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  Object* target) {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if (...) { // pre-write barrier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slow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path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...;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}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Microsoft YaHei" panose="020B0503020204020204" pitchFamily="34" charset="-122"/>
            </a:endParaRP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object[field] = target;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if (...) { // post-write barrier slow path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  ...;</a:t>
            </a: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  }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Microsoft YaHei" panose="020B0503020204020204" pitchFamily="34" charset="-122"/>
            </a:endParaRPr>
          </a:p>
          <a:p>
            <a:pPr marL="11109" marR="0" lvl="0" indent="0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</a:rPr>
              <a:t>}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Microsoft YaHei" panose="020B0503020204020204" pitchFamily="34" charset="-122"/>
            </a:endParaRP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id="{8C71E67A-0E68-4206-B0A8-82EC3A2962DF}"/>
              </a:ext>
            </a:extLst>
          </p:cNvPr>
          <p:cNvSpPr/>
          <p:nvPr/>
        </p:nvSpPr>
        <p:spPr>
          <a:xfrm>
            <a:off x="895350" y="4544390"/>
            <a:ext cx="4254500" cy="17230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根据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object, field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的状态值高效判断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slow path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是否需要执行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288ED7-7D01-4CA5-823F-A19C52A0AD89}"/>
              </a:ext>
            </a:extLst>
          </p:cNvPr>
          <p:cNvSpPr txBox="1"/>
          <p:nvPr/>
        </p:nvSpPr>
        <p:spPr>
          <a:xfrm>
            <a:off x="191516" y="1004691"/>
            <a:ext cx="5319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读屏障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对应源码：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target = 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obj.ref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编译后伪码：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target = 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LoadObjectField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Microsoft YaHei" panose="020B0503020204020204" pitchFamily="34" charset="-122"/>
                <a:cs typeface="+mn-cs"/>
              </a:rPr>
              <a:t>(obj, offset)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1DC85B2-5C92-4D7B-BD82-BED845E7DAD5}"/>
              </a:ext>
            </a:extLst>
          </p:cNvPr>
          <p:cNvCxnSpPr>
            <a:cxnSpLocks/>
            <a:stCxn id="2" idx="3"/>
          </p:cNvCxnSpPr>
          <p:nvPr/>
        </p:nvCxnSpPr>
        <p:spPr>
          <a:xfrm flipH="1" flipV="1">
            <a:off x="1720850" y="3429000"/>
            <a:ext cx="1301750" cy="1213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云形 11">
            <a:extLst>
              <a:ext uri="{FF2B5EF4-FFF2-40B4-BE49-F238E27FC236}">
                <a16:creationId xmlns:a16="http://schemas.microsoft.com/office/drawing/2014/main" id="{B5902E44-E68E-4028-9A6E-C968276333F3}"/>
              </a:ext>
            </a:extLst>
          </p:cNvPr>
          <p:cNvSpPr/>
          <p:nvPr/>
        </p:nvSpPr>
        <p:spPr>
          <a:xfrm>
            <a:off x="7238197" y="4954011"/>
            <a:ext cx="4254500" cy="17230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根据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object, field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target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的状态值高效判断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slow path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是否需要执行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07AFF9A-155A-4CD0-8999-7659A7FD08A5}"/>
              </a:ext>
            </a:extLst>
          </p:cNvPr>
          <p:cNvCxnSpPr>
            <a:cxnSpLocks/>
            <a:stCxn id="12" idx="3"/>
          </p:cNvCxnSpPr>
          <p:nvPr/>
        </p:nvCxnSpPr>
        <p:spPr>
          <a:xfrm flipH="1" flipV="1">
            <a:off x="8870951" y="3486150"/>
            <a:ext cx="494496" cy="1566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AF7EF54-4485-409D-83B6-13AA04126FEF}"/>
              </a:ext>
            </a:extLst>
          </p:cNvPr>
          <p:cNvCxnSpPr>
            <a:cxnSpLocks/>
            <a:stCxn id="12" idx="3"/>
          </p:cNvCxnSpPr>
          <p:nvPr/>
        </p:nvCxnSpPr>
        <p:spPr>
          <a:xfrm flipH="1" flipV="1">
            <a:off x="8750005" y="4642908"/>
            <a:ext cx="615442" cy="40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391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DAD262F6-4753-4E3F-BC37-89D8EE8CF6D4}"/>
              </a:ext>
            </a:extLst>
          </p:cNvPr>
          <p:cNvSpPr/>
          <p:nvPr/>
        </p:nvSpPr>
        <p:spPr>
          <a:xfrm>
            <a:off x="4694254" y="2817914"/>
            <a:ext cx="1195077" cy="12824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5E1079-C675-4745-B92E-E6F2000D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指针标记的作用：辅助读屏障和</a:t>
            </a:r>
            <a:r>
              <a:rPr lang="en-US" altLang="zh-CN" dirty="0"/>
              <a:t>GC</a:t>
            </a:r>
            <a:r>
              <a:rPr lang="zh-CN" altLang="en-US" dirty="0"/>
              <a:t>修复旧指针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CF603C-39DD-4C80-9FE8-3100FE43EFEF}"/>
              </a:ext>
            </a:extLst>
          </p:cNvPr>
          <p:cNvSpPr/>
          <p:nvPr/>
        </p:nvSpPr>
        <p:spPr>
          <a:xfrm>
            <a:off x="751896" y="2930050"/>
            <a:ext cx="1078979" cy="1089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EF1DBB-1C38-43F3-8CBE-9704300D4E2D}"/>
              </a:ext>
            </a:extLst>
          </p:cNvPr>
          <p:cNvSpPr/>
          <p:nvPr/>
        </p:nvSpPr>
        <p:spPr>
          <a:xfrm>
            <a:off x="828398" y="3110965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B2F7194-4512-4105-814E-AFF3F3953105}"/>
              </a:ext>
            </a:extLst>
          </p:cNvPr>
          <p:cNvSpPr/>
          <p:nvPr/>
        </p:nvSpPr>
        <p:spPr>
          <a:xfrm>
            <a:off x="828398" y="3562377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A2CF0AC-DDF4-44C7-802E-C936274F9830}"/>
              </a:ext>
            </a:extLst>
          </p:cNvPr>
          <p:cNvSpPr/>
          <p:nvPr/>
        </p:nvSpPr>
        <p:spPr>
          <a:xfrm>
            <a:off x="2291665" y="1062813"/>
            <a:ext cx="1078979" cy="1089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7DF166-9F6F-428C-A060-785218475051}"/>
              </a:ext>
            </a:extLst>
          </p:cNvPr>
          <p:cNvSpPr/>
          <p:nvPr/>
        </p:nvSpPr>
        <p:spPr>
          <a:xfrm>
            <a:off x="2368167" y="1544665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9A51FA-8F50-405D-A19E-397AE67BF02B}"/>
              </a:ext>
            </a:extLst>
          </p:cNvPr>
          <p:cNvSpPr/>
          <p:nvPr/>
        </p:nvSpPr>
        <p:spPr>
          <a:xfrm>
            <a:off x="2368167" y="1854290"/>
            <a:ext cx="925974" cy="1880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B82997B-70F8-4E2B-93B2-4A8396146954}"/>
              </a:ext>
            </a:extLst>
          </p:cNvPr>
          <p:cNvSpPr/>
          <p:nvPr/>
        </p:nvSpPr>
        <p:spPr>
          <a:xfrm>
            <a:off x="840817" y="3981734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3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281A2D-AA26-4323-A5B7-9B295AE69D1A}"/>
              </a:ext>
            </a:extLst>
          </p:cNvPr>
          <p:cNvSpPr/>
          <p:nvPr/>
        </p:nvSpPr>
        <p:spPr>
          <a:xfrm>
            <a:off x="2388782" y="1071484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2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851F391-24A4-4062-A077-5F3DDE5DDF61}"/>
              </a:ext>
            </a:extLst>
          </p:cNvPr>
          <p:cNvSpPr/>
          <p:nvPr/>
        </p:nvSpPr>
        <p:spPr>
          <a:xfrm>
            <a:off x="745780" y="1372199"/>
            <a:ext cx="1078979" cy="1089527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1D02AA0-0E6E-420C-9282-4ACF3BA01323}"/>
              </a:ext>
            </a:extLst>
          </p:cNvPr>
          <p:cNvSpPr/>
          <p:nvPr/>
        </p:nvSpPr>
        <p:spPr>
          <a:xfrm>
            <a:off x="822282" y="1553114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C73ACB1-6EB0-4710-97EF-A1C8E20BC870}"/>
              </a:ext>
            </a:extLst>
          </p:cNvPr>
          <p:cNvSpPr/>
          <p:nvPr/>
        </p:nvSpPr>
        <p:spPr>
          <a:xfrm>
            <a:off x="822282" y="2004526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96640CF-EE9C-429F-A03E-4BE646A87C43}"/>
              </a:ext>
            </a:extLst>
          </p:cNvPr>
          <p:cNvSpPr/>
          <p:nvPr/>
        </p:nvSpPr>
        <p:spPr>
          <a:xfrm>
            <a:off x="777910" y="2206619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3'</a:t>
            </a:r>
          </a:p>
        </p:txBody>
      </p:sp>
      <p:sp>
        <p:nvSpPr>
          <p:cNvPr id="27" name="箭头: 上 26">
            <a:extLst>
              <a:ext uri="{FF2B5EF4-FFF2-40B4-BE49-F238E27FC236}">
                <a16:creationId xmlns:a16="http://schemas.microsoft.com/office/drawing/2014/main" id="{AD96FA77-0F47-48AF-B9BA-50E65A7C124A}"/>
              </a:ext>
            </a:extLst>
          </p:cNvPr>
          <p:cNvSpPr/>
          <p:nvPr/>
        </p:nvSpPr>
        <p:spPr>
          <a:xfrm>
            <a:off x="1089177" y="2495622"/>
            <a:ext cx="445956" cy="307778"/>
          </a:xfrm>
          <a:prstGeom prst="upArrow">
            <a:avLst/>
          </a:prstGeom>
          <a:solidFill>
            <a:srgbClr val="EA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5E298ED4-0EF6-4392-90C2-59F343710155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 rot="5400000">
            <a:off x="1617435" y="1716330"/>
            <a:ext cx="887671" cy="1539768"/>
          </a:xfrm>
          <a:prstGeom prst="curvedConnector3">
            <a:avLst>
              <a:gd name="adj1" fmla="val 84699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1F55E4A-8324-45D8-9C82-F2346DDB12B4}"/>
              </a:ext>
            </a:extLst>
          </p:cNvPr>
          <p:cNvSpPr/>
          <p:nvPr/>
        </p:nvSpPr>
        <p:spPr>
          <a:xfrm>
            <a:off x="2140046" y="2495622"/>
            <a:ext cx="1167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bad pointer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72276B8-FE37-4418-AE8F-3C8AE9C8493C}"/>
              </a:ext>
            </a:extLst>
          </p:cNvPr>
          <p:cNvSpPr/>
          <p:nvPr/>
        </p:nvSpPr>
        <p:spPr>
          <a:xfrm>
            <a:off x="4756006" y="2930050"/>
            <a:ext cx="1078979" cy="1089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9D98AFD-2F71-4BB7-8B69-42FEC7CFFABD}"/>
              </a:ext>
            </a:extLst>
          </p:cNvPr>
          <p:cNvSpPr/>
          <p:nvPr/>
        </p:nvSpPr>
        <p:spPr>
          <a:xfrm>
            <a:off x="4826392" y="3604494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59A84EF-FD65-4019-B0B3-E68143FB9B19}"/>
              </a:ext>
            </a:extLst>
          </p:cNvPr>
          <p:cNvSpPr/>
          <p:nvPr/>
        </p:nvSpPr>
        <p:spPr>
          <a:xfrm>
            <a:off x="6295775" y="1062813"/>
            <a:ext cx="1078979" cy="1089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A7F1F1F-1B38-4FDB-A4EE-3F59C2936694}"/>
              </a:ext>
            </a:extLst>
          </p:cNvPr>
          <p:cNvSpPr/>
          <p:nvPr/>
        </p:nvSpPr>
        <p:spPr>
          <a:xfrm>
            <a:off x="6372277" y="1544665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8BD6AD4-0E71-4A20-B87E-78A83FE330B1}"/>
              </a:ext>
            </a:extLst>
          </p:cNvPr>
          <p:cNvSpPr/>
          <p:nvPr/>
        </p:nvSpPr>
        <p:spPr>
          <a:xfrm>
            <a:off x="6372277" y="1854290"/>
            <a:ext cx="925974" cy="1880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DA2F578-DBC2-42AD-A1AC-E7A223721E7B}"/>
              </a:ext>
            </a:extLst>
          </p:cNvPr>
          <p:cNvSpPr/>
          <p:nvPr/>
        </p:nvSpPr>
        <p:spPr>
          <a:xfrm>
            <a:off x="4844926" y="4044641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x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0A978B4-249B-4A67-BDA7-A247AFE55462}"/>
              </a:ext>
            </a:extLst>
          </p:cNvPr>
          <p:cNvSpPr/>
          <p:nvPr/>
        </p:nvSpPr>
        <p:spPr>
          <a:xfrm>
            <a:off x="6392892" y="1071484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2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B10AFBB-EA12-4BC5-8AB2-87E514D3D107}"/>
              </a:ext>
            </a:extLst>
          </p:cNvPr>
          <p:cNvSpPr/>
          <p:nvPr/>
        </p:nvSpPr>
        <p:spPr>
          <a:xfrm>
            <a:off x="4749890" y="1372199"/>
            <a:ext cx="1078979" cy="1089527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AA8A191-5327-437B-8C10-0DE29A249E2A}"/>
              </a:ext>
            </a:extLst>
          </p:cNvPr>
          <p:cNvSpPr/>
          <p:nvPr/>
        </p:nvSpPr>
        <p:spPr>
          <a:xfrm>
            <a:off x="4826392" y="1553114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020B799-F254-4D68-A5B9-92FCABD20003}"/>
              </a:ext>
            </a:extLst>
          </p:cNvPr>
          <p:cNvSpPr/>
          <p:nvPr/>
        </p:nvSpPr>
        <p:spPr>
          <a:xfrm>
            <a:off x="4826392" y="2004526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207BF22-4DD5-4A23-B1DB-15D874798296}"/>
              </a:ext>
            </a:extLst>
          </p:cNvPr>
          <p:cNvSpPr/>
          <p:nvPr/>
        </p:nvSpPr>
        <p:spPr>
          <a:xfrm>
            <a:off x="4782020" y="2206619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3'</a:t>
            </a:r>
          </a:p>
        </p:txBody>
      </p:sp>
      <p:cxnSp>
        <p:nvCxnSpPr>
          <p:cNvPr id="44" name="连接符: 曲线 43">
            <a:extLst>
              <a:ext uri="{FF2B5EF4-FFF2-40B4-BE49-F238E27FC236}">
                <a16:creationId xmlns:a16="http://schemas.microsoft.com/office/drawing/2014/main" id="{6F209C77-13B6-4D78-B154-46650A293881}"/>
              </a:ext>
            </a:extLst>
          </p:cNvPr>
          <p:cNvCxnSpPr>
            <a:cxnSpLocks/>
            <a:stCxn id="35" idx="2"/>
            <a:endCxn id="48" idx="0"/>
          </p:cNvCxnSpPr>
          <p:nvPr/>
        </p:nvCxnSpPr>
        <p:spPr>
          <a:xfrm rot="5400000">
            <a:off x="5675762" y="1658411"/>
            <a:ext cx="775535" cy="1543471"/>
          </a:xfrm>
          <a:prstGeom prst="curvedConnector3">
            <a:avLst>
              <a:gd name="adj1" fmla="val 66135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70817999-DFDC-44C0-A509-033CD6FC1AA4}"/>
              </a:ext>
            </a:extLst>
          </p:cNvPr>
          <p:cNvSpPr/>
          <p:nvPr/>
        </p:nvSpPr>
        <p:spPr>
          <a:xfrm>
            <a:off x="6001182" y="2264572"/>
            <a:ext cx="1167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bad pointer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8DC4720-05A3-4478-BE97-8A9D5523E4D7}"/>
              </a:ext>
            </a:extLst>
          </p:cNvPr>
          <p:cNvSpPr/>
          <p:nvPr/>
        </p:nvSpPr>
        <p:spPr>
          <a:xfrm>
            <a:off x="4837993" y="3110965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14D90A4-8873-4962-9811-07B942C3725E}"/>
              </a:ext>
            </a:extLst>
          </p:cNvPr>
          <p:cNvSpPr/>
          <p:nvPr/>
        </p:nvSpPr>
        <p:spPr>
          <a:xfrm>
            <a:off x="8917339" y="2755241"/>
            <a:ext cx="1195077" cy="128244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DA63026-8D80-482A-8366-905D53F7FD22}"/>
              </a:ext>
            </a:extLst>
          </p:cNvPr>
          <p:cNvSpPr/>
          <p:nvPr/>
        </p:nvSpPr>
        <p:spPr>
          <a:xfrm>
            <a:off x="8979091" y="2867377"/>
            <a:ext cx="1078979" cy="1089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6550CFA-4DC6-4941-82F7-2B27D59E2D8A}"/>
              </a:ext>
            </a:extLst>
          </p:cNvPr>
          <p:cNvSpPr/>
          <p:nvPr/>
        </p:nvSpPr>
        <p:spPr>
          <a:xfrm>
            <a:off x="9049477" y="3541821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847D85F-9E27-4868-AB7B-2239781C7A6E}"/>
              </a:ext>
            </a:extLst>
          </p:cNvPr>
          <p:cNvSpPr/>
          <p:nvPr/>
        </p:nvSpPr>
        <p:spPr>
          <a:xfrm>
            <a:off x="10518860" y="1000140"/>
            <a:ext cx="1078979" cy="1089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4AA2D10-79FD-434F-832B-E5E4B02DB0FC}"/>
              </a:ext>
            </a:extLst>
          </p:cNvPr>
          <p:cNvSpPr/>
          <p:nvPr/>
        </p:nvSpPr>
        <p:spPr>
          <a:xfrm>
            <a:off x="10595362" y="1481992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DF74A8D-DF03-4B7F-AD83-E0EC32D0EB38}"/>
              </a:ext>
            </a:extLst>
          </p:cNvPr>
          <p:cNvSpPr/>
          <p:nvPr/>
        </p:nvSpPr>
        <p:spPr>
          <a:xfrm>
            <a:off x="10595362" y="1791617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1CD7876-8A7D-4577-882F-57271EF30F1D}"/>
              </a:ext>
            </a:extLst>
          </p:cNvPr>
          <p:cNvSpPr/>
          <p:nvPr/>
        </p:nvSpPr>
        <p:spPr>
          <a:xfrm>
            <a:off x="9068011" y="3981968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x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2CEDCED-C2DB-4A30-BAE0-064A93916F42}"/>
              </a:ext>
            </a:extLst>
          </p:cNvPr>
          <p:cNvSpPr/>
          <p:nvPr/>
        </p:nvSpPr>
        <p:spPr>
          <a:xfrm>
            <a:off x="10615977" y="1008811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2</a:t>
            </a:r>
          </a:p>
        </p:txBody>
      </p:sp>
      <p:cxnSp>
        <p:nvCxnSpPr>
          <p:cNvPr id="58" name="连接符: 曲线 57">
            <a:extLst>
              <a:ext uri="{FF2B5EF4-FFF2-40B4-BE49-F238E27FC236}">
                <a16:creationId xmlns:a16="http://schemas.microsoft.com/office/drawing/2014/main" id="{E133D884-FA2A-4407-88EA-EE4DDD32E318}"/>
              </a:ext>
            </a:extLst>
          </p:cNvPr>
          <p:cNvCxnSpPr>
            <a:cxnSpLocks/>
            <a:stCxn id="55" idx="2"/>
            <a:endCxn id="59" idx="3"/>
          </p:cNvCxnSpPr>
          <p:nvPr/>
        </p:nvCxnSpPr>
        <p:spPr>
          <a:xfrm rot="5400000" flipH="1">
            <a:off x="10492444" y="1413801"/>
            <a:ext cx="125416" cy="1006395"/>
          </a:xfrm>
          <a:prstGeom prst="curvedConnector4">
            <a:avLst>
              <a:gd name="adj1" fmla="val -182273"/>
              <a:gd name="adj2" fmla="val 730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273AA8F1-AFD7-483D-823B-D3CC6BE46C03}"/>
              </a:ext>
            </a:extLst>
          </p:cNvPr>
          <p:cNvSpPr/>
          <p:nvPr/>
        </p:nvSpPr>
        <p:spPr>
          <a:xfrm>
            <a:off x="8972975" y="1309526"/>
            <a:ext cx="1078979" cy="1089527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82BE7D5-4229-45D9-B1C3-4CBA28A0AFBC}"/>
              </a:ext>
            </a:extLst>
          </p:cNvPr>
          <p:cNvSpPr/>
          <p:nvPr/>
        </p:nvSpPr>
        <p:spPr>
          <a:xfrm>
            <a:off x="9049477" y="1490441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E90C8D7-480C-43BF-B718-88B80BA73C6A}"/>
              </a:ext>
            </a:extLst>
          </p:cNvPr>
          <p:cNvSpPr/>
          <p:nvPr/>
        </p:nvSpPr>
        <p:spPr>
          <a:xfrm>
            <a:off x="9049477" y="1941853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FCD5E6E-D3B4-42F1-AF40-FFD07D9E717C}"/>
              </a:ext>
            </a:extLst>
          </p:cNvPr>
          <p:cNvSpPr/>
          <p:nvPr/>
        </p:nvSpPr>
        <p:spPr>
          <a:xfrm>
            <a:off x="9005105" y="2143946"/>
            <a:ext cx="110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3'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6F11268-72DD-4666-8842-747AA3A40080}"/>
              </a:ext>
            </a:extLst>
          </p:cNvPr>
          <p:cNvSpPr/>
          <p:nvPr/>
        </p:nvSpPr>
        <p:spPr>
          <a:xfrm>
            <a:off x="10042145" y="2026971"/>
            <a:ext cx="1167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good pointer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02D4A67-CDEF-47A4-ABB7-2189A8C68BF1}"/>
              </a:ext>
            </a:extLst>
          </p:cNvPr>
          <p:cNvSpPr/>
          <p:nvPr/>
        </p:nvSpPr>
        <p:spPr>
          <a:xfrm>
            <a:off x="9061078" y="3048292"/>
            <a:ext cx="925974" cy="1880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3B0A8C7A-9280-4FD4-BDCC-1790C5397E7D}"/>
              </a:ext>
            </a:extLst>
          </p:cNvPr>
          <p:cNvSpPr/>
          <p:nvPr/>
        </p:nvSpPr>
        <p:spPr>
          <a:xfrm>
            <a:off x="3208319" y="1788521"/>
            <a:ext cx="49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ref2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A008C48-E65C-4424-87C0-47457813E0D1}"/>
              </a:ext>
            </a:extLst>
          </p:cNvPr>
          <p:cNvSpPr/>
          <p:nvPr/>
        </p:nvSpPr>
        <p:spPr>
          <a:xfrm>
            <a:off x="7210469" y="1799030"/>
            <a:ext cx="49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ref2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83A26098-A60E-4FC0-A81A-850E250D503A}"/>
              </a:ext>
            </a:extLst>
          </p:cNvPr>
          <p:cNvSpPr/>
          <p:nvPr/>
        </p:nvSpPr>
        <p:spPr>
          <a:xfrm>
            <a:off x="11426854" y="1747778"/>
            <a:ext cx="49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ref2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7C2DCE9-74BB-4116-AF16-2118F2FA828C}"/>
              </a:ext>
            </a:extLst>
          </p:cNvPr>
          <p:cNvSpPr/>
          <p:nvPr/>
        </p:nvSpPr>
        <p:spPr>
          <a:xfrm>
            <a:off x="578881" y="4412272"/>
            <a:ext cx="2728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活对象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被搬移到其它地方，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(object 2).ref2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指向旧对象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EFACDDA-CA5D-4C4E-82B0-C2002E4BA48D}"/>
              </a:ext>
            </a:extLst>
          </p:cNvPr>
          <p:cNvSpPr/>
          <p:nvPr/>
        </p:nvSpPr>
        <p:spPr>
          <a:xfrm>
            <a:off x="4528346" y="4412272"/>
            <a:ext cx="2971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占用的内存被回收用于分配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object 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(object 2).ref2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指向错误的内存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箭头: 右 72">
            <a:extLst>
              <a:ext uri="{FF2B5EF4-FFF2-40B4-BE49-F238E27FC236}">
                <a16:creationId xmlns:a16="http://schemas.microsoft.com/office/drawing/2014/main" id="{3294DDBC-2AF5-44BD-9D17-7E2832A18120}"/>
              </a:ext>
            </a:extLst>
          </p:cNvPr>
          <p:cNvSpPr/>
          <p:nvPr/>
        </p:nvSpPr>
        <p:spPr>
          <a:xfrm>
            <a:off x="3909938" y="2209407"/>
            <a:ext cx="582746" cy="4846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箭头: 右 73">
            <a:extLst>
              <a:ext uri="{FF2B5EF4-FFF2-40B4-BE49-F238E27FC236}">
                <a16:creationId xmlns:a16="http://schemas.microsoft.com/office/drawing/2014/main" id="{2384A6FF-0D83-4710-9CC4-075EA6B0A5BD}"/>
              </a:ext>
            </a:extLst>
          </p:cNvPr>
          <p:cNvSpPr/>
          <p:nvPr/>
        </p:nvSpPr>
        <p:spPr>
          <a:xfrm>
            <a:off x="7968212" y="2187830"/>
            <a:ext cx="582746" cy="4846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E772502-B97C-482B-9547-DF54FCEAA3E9}"/>
              </a:ext>
            </a:extLst>
          </p:cNvPr>
          <p:cNvSpPr/>
          <p:nvPr/>
        </p:nvSpPr>
        <p:spPr>
          <a:xfrm>
            <a:off x="8949972" y="4448871"/>
            <a:ext cx="2898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修复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(object 2).ref2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使其指向新对象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204D7588-1EA7-40D1-9D76-A9982F024721}"/>
              </a:ext>
            </a:extLst>
          </p:cNvPr>
          <p:cNvSpPr/>
          <p:nvPr/>
        </p:nvSpPr>
        <p:spPr>
          <a:xfrm>
            <a:off x="957505" y="5382318"/>
            <a:ext cx="9989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在并发内存整理算法里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，通过指针标记区分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bad pointer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good pointer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4A946DF-F20D-47A8-B1A9-2894141082F4}"/>
              </a:ext>
            </a:extLst>
          </p:cNvPr>
          <p:cNvSpPr/>
          <p:nvPr/>
        </p:nvSpPr>
        <p:spPr>
          <a:xfrm>
            <a:off x="7216160" y="1481992"/>
            <a:ext cx="49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ref1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2207240-CB26-41E5-9FC9-5180EF1101BF}"/>
              </a:ext>
            </a:extLst>
          </p:cNvPr>
          <p:cNvSpPr/>
          <p:nvPr/>
        </p:nvSpPr>
        <p:spPr>
          <a:xfrm>
            <a:off x="3211999" y="1481992"/>
            <a:ext cx="49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ref1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E693424-5517-4321-A299-0519784E2CF8}"/>
              </a:ext>
            </a:extLst>
          </p:cNvPr>
          <p:cNvSpPr/>
          <p:nvPr/>
        </p:nvSpPr>
        <p:spPr>
          <a:xfrm>
            <a:off x="11443742" y="1453687"/>
            <a:ext cx="49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ref1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861DCC2-F21B-4572-8524-F408F30FA83B}"/>
              </a:ext>
            </a:extLst>
          </p:cNvPr>
          <p:cNvGraphicFramePr>
            <a:graphicFrameLocks noGrp="1"/>
          </p:cNvGraphicFramePr>
          <p:nvPr/>
        </p:nvGraphicFramePr>
        <p:xfrm>
          <a:off x="2084967" y="2930848"/>
          <a:ext cx="143772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864">
                  <a:extLst>
                    <a:ext uri="{9D8B030D-6E8A-4147-A177-3AD203B41FA5}">
                      <a16:colId xmlns:a16="http://schemas.microsoft.com/office/drawing/2014/main" val="2978116455"/>
                    </a:ext>
                  </a:extLst>
                </a:gridCol>
                <a:gridCol w="718864">
                  <a:extLst>
                    <a:ext uri="{9D8B030D-6E8A-4147-A177-3AD203B41FA5}">
                      <a16:colId xmlns:a16="http://schemas.microsoft.com/office/drawing/2014/main" val="2822157977"/>
                    </a:ext>
                  </a:extLst>
                </a:gridCol>
              </a:tblGrid>
              <a:tr h="257906">
                <a:tc gridSpan="2">
                  <a:txBody>
                    <a:bodyPr/>
                    <a:lstStyle/>
                    <a:p>
                      <a:r>
                        <a:rPr lang="en-US" altLang="zh-CN" sz="1200" dirty="0"/>
                        <a:t>forwarding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table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800245"/>
                  </a:ext>
                </a:extLst>
              </a:tr>
              <a:tr h="257906">
                <a:tc>
                  <a:txBody>
                    <a:bodyPr/>
                    <a:lstStyle/>
                    <a:p>
                      <a:pPr marL="0" marR="0" lvl="0" indent="0" algn="l" defTabSz="1186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 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6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 3'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93493"/>
                  </a:ext>
                </a:extLst>
              </a:tr>
            </a:tbl>
          </a:graphicData>
        </a:graphic>
      </p:graphicFrame>
      <p:graphicFrame>
        <p:nvGraphicFramePr>
          <p:cNvPr id="80" name="表格 79">
            <a:extLst>
              <a:ext uri="{FF2B5EF4-FFF2-40B4-BE49-F238E27FC236}">
                <a16:creationId xmlns:a16="http://schemas.microsoft.com/office/drawing/2014/main" id="{E50C24D3-FAAC-47E6-AA63-E772CDDFE08D}"/>
              </a:ext>
            </a:extLst>
          </p:cNvPr>
          <p:cNvGraphicFramePr>
            <a:graphicFrameLocks noGrp="1"/>
          </p:cNvGraphicFramePr>
          <p:nvPr/>
        </p:nvGraphicFramePr>
        <p:xfrm>
          <a:off x="6040943" y="2836645"/>
          <a:ext cx="143772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864">
                  <a:extLst>
                    <a:ext uri="{9D8B030D-6E8A-4147-A177-3AD203B41FA5}">
                      <a16:colId xmlns:a16="http://schemas.microsoft.com/office/drawing/2014/main" val="2978116455"/>
                    </a:ext>
                  </a:extLst>
                </a:gridCol>
                <a:gridCol w="718864">
                  <a:extLst>
                    <a:ext uri="{9D8B030D-6E8A-4147-A177-3AD203B41FA5}">
                      <a16:colId xmlns:a16="http://schemas.microsoft.com/office/drawing/2014/main" val="2822157977"/>
                    </a:ext>
                  </a:extLst>
                </a:gridCol>
              </a:tblGrid>
              <a:tr h="257906">
                <a:tc gridSpan="2">
                  <a:txBody>
                    <a:bodyPr/>
                    <a:lstStyle/>
                    <a:p>
                      <a:r>
                        <a:rPr lang="en-US" altLang="zh-CN" sz="1200" dirty="0"/>
                        <a:t>forwarding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table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800245"/>
                  </a:ext>
                </a:extLst>
              </a:tr>
              <a:tr h="257906">
                <a:tc>
                  <a:txBody>
                    <a:bodyPr/>
                    <a:lstStyle/>
                    <a:p>
                      <a:pPr marL="0" marR="0" lvl="0" indent="0" algn="l" defTabSz="1186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 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6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 3'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9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2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9" grpId="0" animBg="1"/>
      <p:bldP spid="40" grpId="0" animBg="1"/>
      <p:bldP spid="41" grpId="0" animBg="1"/>
      <p:bldP spid="42" grpId="0"/>
      <p:bldP spid="46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9" grpId="0" animBg="1"/>
      <p:bldP spid="60" grpId="0" animBg="1"/>
      <p:bldP spid="61" grpId="0" animBg="1"/>
      <p:bldP spid="62" grpId="0"/>
      <p:bldP spid="65" grpId="0"/>
      <p:bldP spid="66" grpId="0" animBg="1"/>
      <p:bldP spid="68" grpId="0"/>
      <p:bldP spid="69" grpId="0"/>
      <p:bldP spid="72" grpId="0"/>
      <p:bldP spid="73" grpId="0" animBg="1"/>
      <p:bldP spid="74" grpId="0" animBg="1"/>
      <p:bldP spid="75" grpId="0"/>
      <p:bldP spid="76" grpId="0"/>
      <p:bldP spid="77" grpId="0"/>
      <p:bldP spid="79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3B79A-FB83-42CA-B60F-AA438B5F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指针标记的典型编码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B387E4-70E6-470B-9742-9E537E0CC7E0}"/>
              </a:ext>
            </a:extLst>
          </p:cNvPr>
          <p:cNvSpPr/>
          <p:nvPr/>
        </p:nvSpPr>
        <p:spPr>
          <a:xfrm>
            <a:off x="3054534" y="1094829"/>
            <a:ext cx="6542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通过不同的指针状态区分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ghost pointer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live pointer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E2338C-CD38-45A3-9674-D2509D2FFD70}"/>
              </a:ext>
            </a:extLst>
          </p:cNvPr>
          <p:cNvSpPr/>
          <p:nvPr/>
        </p:nvSpPr>
        <p:spPr>
          <a:xfrm>
            <a:off x="7770925" y="2246568"/>
            <a:ext cx="1986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位平台指针标记示例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F54602-9B10-4073-869A-706F18FC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46" y="1492328"/>
            <a:ext cx="6252554" cy="7606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D868FA-8516-41E0-9336-C25957AB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39" y="2690176"/>
            <a:ext cx="4958410" cy="60318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FB253D1-390D-494B-8255-481B130EFA8E}"/>
              </a:ext>
            </a:extLst>
          </p:cNvPr>
          <p:cNvSpPr/>
          <p:nvPr/>
        </p:nvSpPr>
        <p:spPr>
          <a:xfrm>
            <a:off x="2832303" y="2773482"/>
            <a:ext cx="1462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 good pointer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170AC5-3A53-4AD3-BEB2-0AEB67C76645}"/>
              </a:ext>
            </a:extLst>
          </p:cNvPr>
          <p:cNvSpPr/>
          <p:nvPr/>
        </p:nvSpPr>
        <p:spPr>
          <a:xfrm>
            <a:off x="2832303" y="3915241"/>
            <a:ext cx="1528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2. bad pointer for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previous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gc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D04CB76-1BAA-4638-8B1C-CE3472AB7CD7}"/>
              </a:ext>
            </a:extLst>
          </p:cNvPr>
          <p:cNvSpPr/>
          <p:nvPr/>
        </p:nvSpPr>
        <p:spPr>
          <a:xfrm>
            <a:off x="2865259" y="5282613"/>
            <a:ext cx="1495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3. bad pointer for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current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gc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667A5A1-A14C-44E4-963B-1DAEAEF53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40" y="3890638"/>
            <a:ext cx="4958410" cy="6031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DBCD4F8-3757-41B2-8F6F-FA534242A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639" y="5268345"/>
            <a:ext cx="4958410" cy="60318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B0DDC29-AFA7-4756-A189-DD50F848B85B}"/>
              </a:ext>
            </a:extLst>
          </p:cNvPr>
          <p:cNvSpPr/>
          <p:nvPr/>
        </p:nvSpPr>
        <p:spPr>
          <a:xfrm>
            <a:off x="5804555" y="5930823"/>
            <a:ext cx="3377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~V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构成乒乓结构，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轮流表示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previous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current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9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E15BC3E7-FC2F-4354-B929-94C96CD01313}"/>
              </a:ext>
            </a:extLst>
          </p:cNvPr>
          <p:cNvSpPr txBox="1">
            <a:spLocks/>
          </p:cNvSpPr>
          <p:nvPr/>
        </p:nvSpPr>
        <p:spPr>
          <a:xfrm>
            <a:off x="515937" y="280845"/>
            <a:ext cx="10514589" cy="590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内存屏障优化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D0BCD67-C9B1-44F5-9175-B222FC94704C}"/>
              </a:ext>
            </a:extLst>
          </p:cNvPr>
          <p:cNvSpPr/>
          <p:nvPr/>
        </p:nvSpPr>
        <p:spPr>
          <a:xfrm>
            <a:off x="3689246" y="3953990"/>
            <a:ext cx="3525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Object*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LoadObjectField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(Object* obj, Field* 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auto tag = f-&gt;tag;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if(tag == 0)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return f-&gt;address;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return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readfieldslow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(obj, 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C693B4-2E9F-410A-B48E-F6B818DDF665}"/>
              </a:ext>
            </a:extLst>
          </p:cNvPr>
          <p:cNvSpPr/>
          <p:nvPr/>
        </p:nvSpPr>
        <p:spPr>
          <a:xfrm>
            <a:off x="7866887" y="3884972"/>
            <a:ext cx="4168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void Store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ObjectField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(Object* obj, Field* f, Object* target)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{</a:t>
            </a: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if (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gc_is_running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{</a:t>
            </a: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writeSlow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(obj, f, target);</a:t>
            </a: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}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f-&gt;value = target;</a:t>
            </a: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}</a:t>
            </a: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2CF4320D-7F97-4E40-B641-0A7BAA2D59F5}"/>
              </a:ext>
            </a:extLst>
          </p:cNvPr>
          <p:cNvGraphicFramePr/>
          <p:nvPr/>
        </p:nvGraphicFramePr>
        <p:xfrm>
          <a:off x="1242073" y="869774"/>
          <a:ext cx="10014685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734F1D1-A90A-4B00-9DFB-B23FED75CC36}"/>
              </a:ext>
            </a:extLst>
          </p:cNvPr>
          <p:cNvSpPr txBox="1">
            <a:spLocks/>
          </p:cNvSpPr>
          <p:nvPr/>
        </p:nvSpPr>
        <p:spPr>
          <a:xfrm>
            <a:off x="1079800" y="3856879"/>
            <a:ext cx="2600110" cy="1637103"/>
          </a:xfrm>
          <a:prstGeom prst="rect">
            <a:avLst/>
          </a:prstGeom>
        </p:spPr>
        <p:txBody>
          <a:bodyPr/>
          <a:lstStyle>
            <a:lvl1pPr marL="296682" indent="-296682" algn="l" defTabSz="1186729" rtl="0" eaLnBrk="1" latinLnBrk="0" hangingPunct="1">
              <a:lnSpc>
                <a:spcPct val="90000"/>
              </a:lnSpc>
              <a:spcBef>
                <a:spcPts val="1297"/>
              </a:spcBef>
              <a:buFont typeface="Arial" panose="020B0604020202020204" pitchFamily="34" charset="0"/>
              <a:buChar char="•"/>
              <a:defRPr sz="3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048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3412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6778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0142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3508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56872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0237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3602" indent="-296682" algn="l" defTabSz="118672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8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union {</a:t>
            </a:r>
          </a:p>
          <a:p>
            <a:pPr marL="0" marR="0" lvl="0" indent="0" algn="l" defTabSz="118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struct {</a:t>
            </a:r>
          </a:p>
          <a:p>
            <a:pPr marL="0" marR="0" lvl="0" indent="0" algn="l" defTabSz="118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uintptr_t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tag : 16;</a:t>
            </a:r>
          </a:p>
          <a:p>
            <a:pPr marL="0" marR="0" lvl="0" indent="0" algn="l" defTabSz="118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uintptr_t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address: 48;</a:t>
            </a:r>
          </a:p>
          <a:p>
            <a:pPr marL="0" marR="0" lvl="0" indent="0" algn="l" defTabSz="118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};</a:t>
            </a:r>
          </a:p>
          <a:p>
            <a:pPr marL="0" marR="0" lvl="0" indent="0" algn="l" defTabSz="118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uintptr_t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value;</a:t>
            </a:r>
          </a:p>
          <a:p>
            <a:pPr marL="0" marR="0" lvl="0" indent="0" algn="l" defTabSz="118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};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5D08C99-B366-4A00-A5D0-BA237EE33077}"/>
              </a:ext>
            </a:extLst>
          </p:cNvPr>
          <p:cNvSpPr/>
          <p:nvPr/>
        </p:nvSpPr>
        <p:spPr>
          <a:xfrm>
            <a:off x="6096000" y="4449804"/>
            <a:ext cx="1118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在编译时内联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96DD7C-1CE7-4FBE-AF4E-FB143F93D7E6}"/>
              </a:ext>
            </a:extLst>
          </p:cNvPr>
          <p:cNvSpPr/>
          <p:nvPr/>
        </p:nvSpPr>
        <p:spPr>
          <a:xfrm>
            <a:off x="9911578" y="4652117"/>
            <a:ext cx="11189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在编译时内联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2E2F0EBB-174E-40D7-9029-3CE5EABA8A7B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5787656" y="4588303"/>
            <a:ext cx="308344" cy="63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FF0E32BA-8648-4712-A076-D2EAAB1FFA91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9371848" y="4782921"/>
            <a:ext cx="539731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0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">
            <a:extLst>
              <a:ext uri="{FF2B5EF4-FFF2-40B4-BE49-F238E27FC236}">
                <a16:creationId xmlns:a16="http://schemas.microsoft.com/office/drawing/2014/main" id="{F171A31D-8228-4517-AB28-6AF866B70DB8}"/>
              </a:ext>
            </a:extLst>
          </p:cNvPr>
          <p:cNvSpPr txBox="1">
            <a:spLocks/>
          </p:cNvSpPr>
          <p:nvPr/>
        </p:nvSpPr>
        <p:spPr>
          <a:xfrm>
            <a:off x="356036" y="284175"/>
            <a:ext cx="9661567" cy="48122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1187679" rtl="0" eaLnBrk="1" latinLnBrk="0" hangingPunct="1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593841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679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521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360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200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040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6881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0720" indent="0" algn="ctr" defTabSz="1187679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87323" rtl="0" eaLnBrk="1" fontAlgn="auto" latinLnBrk="0" hangingPunct="1">
              <a:lnSpc>
                <a:spcPts val="34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其它重要优化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48C563-5FC0-455A-A2E8-2DCB8C2BDB14}"/>
              </a:ext>
            </a:extLst>
          </p:cNvPr>
          <p:cNvSpPr/>
          <p:nvPr/>
        </p:nvSpPr>
        <p:spPr>
          <a:xfrm>
            <a:off x="356036" y="737133"/>
            <a:ext cx="9661567" cy="231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marR="0" lvl="0" indent="-171399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PEA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900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(Partial Escape Analysis)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基于控制流信息分析对象是否逃逸，通过将未逃逸的对象分配到栈上而不是堆上减少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压力。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467699-34ED-43AD-A10B-9B5A93BEF113}"/>
              </a:ext>
            </a:extLst>
          </p:cNvPr>
          <p:cNvSpPr/>
          <p:nvPr/>
        </p:nvSpPr>
        <p:spPr>
          <a:xfrm>
            <a:off x="356036" y="1136855"/>
            <a:ext cx="4353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class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State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{……}</a:t>
            </a: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func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getValue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id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Int64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) {</a:t>
            </a: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   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var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state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State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=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State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(……)</a:t>
            </a: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   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if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(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id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&gt;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98658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0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) {</a:t>
            </a: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       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return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state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.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D6D00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v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alue +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id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    }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else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if (id == 0) {</a:t>
            </a: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       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return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getValue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id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state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    }</a:t>
            </a: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return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state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.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ED6D00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v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alue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795E26"/>
              </a:solidFill>
              <a:effectLst/>
              <a:uLnTx/>
              <a:uFillTx/>
              <a:latin typeface="Consolas" panose="020B06090202040302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宋体" panose="02010600030101010101" pitchFamily="2" charset="-122"/>
                <a:cs typeface="+mn-cs"/>
              </a:rPr>
              <a:t>}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30009BF-3A2D-49C1-8A8B-A574AFD2690B}"/>
              </a:ext>
            </a:extLst>
          </p:cNvPr>
          <p:cNvSpPr/>
          <p:nvPr/>
        </p:nvSpPr>
        <p:spPr>
          <a:xfrm>
            <a:off x="4459423" y="1792502"/>
            <a:ext cx="1985061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True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分支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state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没有逃逸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，可以在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栈上分配</a:t>
            </a:r>
          </a:p>
        </p:txBody>
      </p:sp>
      <p:sp>
        <p:nvSpPr>
          <p:cNvPr id="23" name="左箭头 29">
            <a:extLst>
              <a:ext uri="{FF2B5EF4-FFF2-40B4-BE49-F238E27FC236}">
                <a16:creationId xmlns:a16="http://schemas.microsoft.com/office/drawing/2014/main" id="{95544341-100E-42BD-8AF4-3AFDC8842D42}"/>
              </a:ext>
            </a:extLst>
          </p:cNvPr>
          <p:cNvSpPr/>
          <p:nvPr/>
        </p:nvSpPr>
        <p:spPr>
          <a:xfrm>
            <a:off x="4027488" y="1980863"/>
            <a:ext cx="361728" cy="145075"/>
          </a:xfrm>
          <a:prstGeom prst="leftArrow">
            <a:avLst/>
          </a:prstGeom>
          <a:solidFill>
            <a:srgbClr val="666666">
              <a:lumMod val="20000"/>
              <a:lumOff val="80000"/>
            </a:srgbClr>
          </a:solidFill>
          <a:ln w="12700" cap="flat" cmpd="sng" algn="ctr">
            <a:solidFill>
              <a:srgbClr val="6666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30">
            <a:extLst>
              <a:ext uri="{FF2B5EF4-FFF2-40B4-BE49-F238E27FC236}">
                <a16:creationId xmlns:a16="http://schemas.microsoft.com/office/drawing/2014/main" id="{36B21168-813F-4C0B-BF0B-C0F15B00081F}"/>
              </a:ext>
            </a:extLst>
          </p:cNvPr>
          <p:cNvSpPr/>
          <p:nvPr/>
        </p:nvSpPr>
        <p:spPr>
          <a:xfrm>
            <a:off x="755286" y="1729097"/>
            <a:ext cx="3224697" cy="389980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AA1FDC6-0B44-4025-B3F9-3E4914F37B94}"/>
              </a:ext>
            </a:extLst>
          </p:cNvPr>
          <p:cNvSpPr/>
          <p:nvPr/>
        </p:nvSpPr>
        <p:spPr>
          <a:xfrm>
            <a:off x="2926140" y="2998870"/>
            <a:ext cx="379588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marR="0" lvl="0" indent="-171399" algn="l" defTabSz="914126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SROA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00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(Scalar Replacement Of Aggregates)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基于栈上对象指针的作用范围，将不逃逸的栈上对象拆成多个标量，这些标量值存储在寄存器里，不需要保存在栈内存里通过访存指令获取。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B6A3293A-57F1-4100-A0C1-D95C64552EC7}"/>
              </a:ext>
            </a:extLst>
          </p:cNvPr>
          <p:cNvGraphicFramePr>
            <a:graphicFrameLocks noGrp="1"/>
          </p:cNvGraphicFramePr>
          <p:nvPr/>
        </p:nvGraphicFramePr>
        <p:xfrm>
          <a:off x="755286" y="3887896"/>
          <a:ext cx="1877875" cy="2500332"/>
        </p:xfrm>
        <a:graphic>
          <a:graphicData uri="http://schemas.openxmlformats.org/drawingml/2006/table">
            <a:tbl>
              <a:tblPr firstRow="1" bandRow="1"/>
              <a:tblGrid>
                <a:gridCol w="18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0332">
                <a:tc>
                  <a:txBody>
                    <a:bodyPr/>
                    <a:lstStyle>
                      <a:lvl1pPr marL="0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366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6729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0096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3461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6825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0190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3557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46919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struct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B {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int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a = 5;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int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b = 15;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};</a:t>
                      </a:r>
                    </a:p>
                    <a:p>
                      <a:pPr algn="l"/>
                      <a:endParaRPr kumimoji="1" lang="en-US" altLang="zh-CN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/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struct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A {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struct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B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;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int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c = 10;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class d = new d();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double e = 2.0;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};</a:t>
                      </a:r>
                      <a:endParaRPr kumimoji="1" lang="zh-CN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1D1D1A"/>
                      </a:solidFill>
                    </a:lnL>
                    <a:lnR w="12700" cmpd="sng">
                      <a:solidFill>
                        <a:srgbClr val="1D1D1A"/>
                      </a:solidFill>
                    </a:lnR>
                    <a:lnT w="12700" cmpd="sng">
                      <a:solidFill>
                        <a:srgbClr val="1D1D1A"/>
                      </a:solidFill>
                    </a:lnT>
                    <a:lnB w="12700" cmpd="sng">
                      <a:solidFill>
                        <a:srgbClr val="1D1D1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3B96BDD7-2D7D-4DF9-A44C-AA488A49A6B3}"/>
              </a:ext>
            </a:extLst>
          </p:cNvPr>
          <p:cNvGraphicFramePr>
            <a:graphicFrameLocks noGrp="1"/>
          </p:cNvGraphicFramePr>
          <p:nvPr/>
        </p:nvGraphicFramePr>
        <p:xfrm>
          <a:off x="2994403" y="4346068"/>
          <a:ext cx="2024504" cy="1642230"/>
        </p:xfrm>
        <a:graphic>
          <a:graphicData uri="http://schemas.openxmlformats.org/drawingml/2006/table">
            <a:tbl>
              <a:tblPr firstRow="1" bandRow="1"/>
              <a:tblGrid>
                <a:gridCol w="202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2230">
                <a:tc>
                  <a:txBody>
                    <a:bodyPr/>
                    <a:lstStyle>
                      <a:lvl1pPr marL="0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366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6729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0096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3461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6825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0190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3557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46919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zh-CN" sz="1200" dirty="0">
                          <a:solidFill>
                            <a:srgbClr val="00B0F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Before</a:t>
                      </a:r>
                      <a:r>
                        <a:rPr kumimoji="1" lang="zh-CN" altLang="en-US" sz="1200" dirty="0">
                          <a:solidFill>
                            <a:srgbClr val="00B0F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：</a:t>
                      </a:r>
                      <a:endParaRPr kumimoji="1" lang="en-US" altLang="zh-CN" sz="1200" dirty="0">
                        <a:solidFill>
                          <a:srgbClr val="00B0F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Foo() {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var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a : A = A()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bar(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a.b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gA +=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a.c</a:t>
                      </a:r>
                      <a:endParaRPr kumimoji="1" lang="en-US" altLang="zh-CN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gD</a:t>
                      </a:r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+= </a:t>
                      </a:r>
                      <a:r>
                        <a:rPr kumimoji="1" lang="en-US" altLang="zh-CN" sz="1200" dirty="0" err="1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a.e</a:t>
                      </a:r>
                      <a:endParaRPr kumimoji="1" lang="en-US" altLang="zh-CN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…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}</a:t>
                      </a:r>
                      <a:endParaRPr kumimoji="1" lang="zh-CN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1D1D1A"/>
                      </a:solidFill>
                    </a:lnL>
                    <a:lnR w="12700" cmpd="sng">
                      <a:solidFill>
                        <a:srgbClr val="1D1D1A"/>
                      </a:solidFill>
                    </a:lnR>
                    <a:lnT w="12700" cmpd="sng">
                      <a:solidFill>
                        <a:srgbClr val="1D1D1A"/>
                      </a:solidFill>
                    </a:lnT>
                    <a:lnB w="12700" cmpd="sng">
                      <a:solidFill>
                        <a:srgbClr val="1D1D1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3E628205-7F02-4667-825B-E00A2E72C988}"/>
              </a:ext>
            </a:extLst>
          </p:cNvPr>
          <p:cNvGraphicFramePr>
            <a:graphicFrameLocks noGrp="1"/>
          </p:cNvGraphicFramePr>
          <p:nvPr/>
        </p:nvGraphicFramePr>
        <p:xfrm>
          <a:off x="5045558" y="4346068"/>
          <a:ext cx="2024504" cy="1642230"/>
        </p:xfrm>
        <a:graphic>
          <a:graphicData uri="http://schemas.openxmlformats.org/drawingml/2006/table">
            <a:tbl>
              <a:tblPr firstRow="1" bandRow="1"/>
              <a:tblGrid>
                <a:gridCol w="202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2230">
                <a:tc>
                  <a:txBody>
                    <a:bodyPr/>
                    <a:lstStyle>
                      <a:lvl1pPr marL="0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366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6729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0096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3461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6825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0190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3557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46919" algn="l" defTabSz="1186729" rtl="0" eaLnBrk="1" latinLnBrk="0" hangingPunct="1">
                        <a:defRPr sz="233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zh-CN" sz="1200" dirty="0">
                          <a:solidFill>
                            <a:srgbClr val="00B0F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After: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Foo() {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var</a:t>
                      </a:r>
                      <a:r>
                        <a:rPr kumimoji="1" lang="en-US" altLang="zh-CN" sz="1200" baseline="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b : B = B()</a:t>
                      </a:r>
                      <a:endParaRPr kumimoji="1" lang="en-US" altLang="zh-CN" sz="12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bar(b)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gA += 10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 err="1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gD</a:t>
                      </a:r>
                      <a:r>
                        <a:rPr kumimoji="1" lang="en-US" altLang="zh-CN" sz="12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+= 2.0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1"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…</a:t>
                      </a:r>
                    </a:p>
                    <a:p>
                      <a:pPr algn="l"/>
                      <a:r>
                        <a:rPr kumimoji="1" lang="en-US" altLang="zh-CN" sz="12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}</a:t>
                      </a:r>
                      <a:endParaRPr kumimoji="1" lang="zh-CN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1D1D1A"/>
                      </a:solidFill>
                    </a:lnL>
                    <a:lnR w="12700" cmpd="sng">
                      <a:solidFill>
                        <a:srgbClr val="1D1D1A"/>
                      </a:solidFill>
                    </a:lnR>
                    <a:lnT w="12700" cmpd="sng">
                      <a:solidFill>
                        <a:srgbClr val="1D1D1A"/>
                      </a:solidFill>
                    </a:lnT>
                    <a:lnB w="12700" cmpd="sng">
                      <a:solidFill>
                        <a:srgbClr val="1D1D1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圆角矩形 12">
            <a:extLst>
              <a:ext uri="{FF2B5EF4-FFF2-40B4-BE49-F238E27FC236}">
                <a16:creationId xmlns:a16="http://schemas.microsoft.com/office/drawing/2014/main" id="{6665E526-B9B7-404B-AF5D-057D1EA8DC48}"/>
              </a:ext>
            </a:extLst>
          </p:cNvPr>
          <p:cNvSpPr/>
          <p:nvPr/>
        </p:nvSpPr>
        <p:spPr>
          <a:xfrm>
            <a:off x="6439134" y="1522516"/>
            <a:ext cx="666011" cy="166559"/>
          </a:xfrm>
          <a:prstGeom prst="roundRect">
            <a:avLst/>
          </a:prstGeom>
          <a:noFill/>
          <a:ln w="12700" cap="flat" cmpd="sng" algn="ctr">
            <a:solidFill>
              <a:srgbClr val="1D1D1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obj1</a:t>
            </a: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AA2DB3C-6E8B-4C26-AAD0-FCA3F0C098B0}"/>
              </a:ext>
            </a:extLst>
          </p:cNvPr>
          <p:cNvSpPr/>
          <p:nvPr/>
        </p:nvSpPr>
        <p:spPr>
          <a:xfrm>
            <a:off x="7667244" y="1472218"/>
            <a:ext cx="1644976" cy="484644"/>
          </a:xfrm>
          <a:prstGeom prst="ellipse">
            <a:avLst/>
          </a:prstGeom>
          <a:noFill/>
          <a:ln w="12700" cap="flat" cmpd="sng" algn="ctr">
            <a:solidFill>
              <a:srgbClr val="1D1D1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02FF103-7795-4C5B-9502-AFA8C8DDC083}"/>
              </a:ext>
            </a:extLst>
          </p:cNvPr>
          <p:cNvSpPr txBox="1"/>
          <p:nvPr/>
        </p:nvSpPr>
        <p:spPr>
          <a:xfrm>
            <a:off x="8371256" y="1709313"/>
            <a:ext cx="1149986" cy="23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branch2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8" name="圆角矩形 15">
            <a:extLst>
              <a:ext uri="{FF2B5EF4-FFF2-40B4-BE49-F238E27FC236}">
                <a16:creationId xmlns:a16="http://schemas.microsoft.com/office/drawing/2014/main" id="{6A866094-E340-43C0-8E82-066A066AA7ED}"/>
              </a:ext>
            </a:extLst>
          </p:cNvPr>
          <p:cNvSpPr/>
          <p:nvPr/>
        </p:nvSpPr>
        <p:spPr>
          <a:xfrm>
            <a:off x="8107800" y="1568880"/>
            <a:ext cx="666011" cy="166559"/>
          </a:xfrm>
          <a:prstGeom prst="roundRect">
            <a:avLst/>
          </a:prstGeom>
          <a:noFill/>
          <a:ln w="12700" cap="flat" cmpd="sng" algn="ctr">
            <a:solidFill>
              <a:srgbClr val="1D1D1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obj1</a:t>
            </a: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203A908-FE52-4631-8B31-1D39CE23B714}"/>
              </a:ext>
            </a:extLst>
          </p:cNvPr>
          <p:cNvSpPr/>
          <p:nvPr/>
        </p:nvSpPr>
        <p:spPr>
          <a:xfrm>
            <a:off x="6689783" y="2235544"/>
            <a:ext cx="1644976" cy="484644"/>
          </a:xfrm>
          <a:prstGeom prst="ellipse">
            <a:avLst/>
          </a:prstGeom>
          <a:noFill/>
          <a:ln w="12700" cap="flat" cmpd="sng" algn="ctr">
            <a:solidFill>
              <a:srgbClr val="1D1D1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BB74C30-6E03-487B-9208-20E96E1463EE}"/>
              </a:ext>
            </a:extLst>
          </p:cNvPr>
          <p:cNvSpPr txBox="1"/>
          <p:nvPr/>
        </p:nvSpPr>
        <p:spPr>
          <a:xfrm>
            <a:off x="7393795" y="2472638"/>
            <a:ext cx="1149986" cy="23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branch1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1" name="圆角矩形 18">
            <a:extLst>
              <a:ext uri="{FF2B5EF4-FFF2-40B4-BE49-F238E27FC236}">
                <a16:creationId xmlns:a16="http://schemas.microsoft.com/office/drawing/2014/main" id="{936B77AB-CA6B-4992-8C01-4E0BE8D40803}"/>
              </a:ext>
            </a:extLst>
          </p:cNvPr>
          <p:cNvSpPr/>
          <p:nvPr/>
        </p:nvSpPr>
        <p:spPr>
          <a:xfrm>
            <a:off x="7130339" y="2332204"/>
            <a:ext cx="666011" cy="166559"/>
          </a:xfrm>
          <a:prstGeom prst="roundRect">
            <a:avLst/>
          </a:prstGeom>
          <a:noFill/>
          <a:ln w="12700" cap="flat" cmpd="sng" algn="ctr">
            <a:solidFill>
              <a:srgbClr val="1D1D1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obj1</a:t>
            </a: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2" name="曲线连接符 19">
            <a:extLst>
              <a:ext uri="{FF2B5EF4-FFF2-40B4-BE49-F238E27FC236}">
                <a16:creationId xmlns:a16="http://schemas.microsoft.com/office/drawing/2014/main" id="{17D80370-9A6F-45E3-BEBB-02BABBB5285A}"/>
              </a:ext>
            </a:extLst>
          </p:cNvPr>
          <p:cNvCxnSpPr>
            <a:stCxn id="38" idx="3"/>
            <a:endCxn id="43" idx="2"/>
          </p:cNvCxnSpPr>
          <p:nvPr/>
        </p:nvCxnSpPr>
        <p:spPr>
          <a:xfrm>
            <a:off x="8773811" y="1652159"/>
            <a:ext cx="1619350" cy="62182"/>
          </a:xfrm>
          <a:prstGeom prst="curvedConnector4">
            <a:avLst>
              <a:gd name="adj1" fmla="val 38921"/>
              <a:gd name="adj2" fmla="val 467536"/>
            </a:avLst>
          </a:prstGeom>
          <a:noFill/>
          <a:ln w="6350" cap="flat" cmpd="sng" algn="ctr">
            <a:solidFill>
              <a:srgbClr val="E9002F"/>
            </a:solidFill>
            <a:prstDash val="dash"/>
            <a:miter lim="800000"/>
            <a:headEnd type="none"/>
            <a:tailEnd type="arrow"/>
          </a:ln>
          <a:effectLst/>
        </p:spPr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0DE03226-DADD-4630-A34C-66FBF5582E9B}"/>
              </a:ext>
            </a:extLst>
          </p:cNvPr>
          <p:cNvSpPr txBox="1"/>
          <p:nvPr/>
        </p:nvSpPr>
        <p:spPr>
          <a:xfrm>
            <a:off x="10034340" y="1483569"/>
            <a:ext cx="717642" cy="23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 逃逸</a:t>
            </a:r>
          </a:p>
        </p:txBody>
      </p:sp>
      <p:cxnSp>
        <p:nvCxnSpPr>
          <p:cNvPr id="44" name="曲线连接符 21">
            <a:extLst>
              <a:ext uri="{FF2B5EF4-FFF2-40B4-BE49-F238E27FC236}">
                <a16:creationId xmlns:a16="http://schemas.microsoft.com/office/drawing/2014/main" id="{5604B66E-9BE3-44BB-AA1F-95159A787BF0}"/>
              </a:ext>
            </a:extLst>
          </p:cNvPr>
          <p:cNvCxnSpPr>
            <a:stCxn id="35" idx="3"/>
            <a:endCxn id="38" idx="0"/>
          </p:cNvCxnSpPr>
          <p:nvPr/>
        </p:nvCxnSpPr>
        <p:spPr>
          <a:xfrm flipV="1">
            <a:off x="7105145" y="1568881"/>
            <a:ext cx="1335661" cy="36915"/>
          </a:xfrm>
          <a:prstGeom prst="curvedConnector4">
            <a:avLst>
              <a:gd name="adj1" fmla="val 37534"/>
              <a:gd name="adj2" fmla="val 844688"/>
            </a:avLst>
          </a:prstGeom>
          <a:noFill/>
          <a:ln w="6350" cap="flat" cmpd="sng" algn="ctr">
            <a:solidFill>
              <a:srgbClr val="E9002F"/>
            </a:solidFill>
            <a:prstDash val="solid"/>
            <a:miter lim="800000"/>
            <a:headEnd type="none"/>
            <a:tailEnd type="arrow"/>
          </a:ln>
          <a:effectLst/>
        </p:spPr>
      </p:cxnSp>
      <p:cxnSp>
        <p:nvCxnSpPr>
          <p:cNvPr id="45" name="曲线连接符 22">
            <a:extLst>
              <a:ext uri="{FF2B5EF4-FFF2-40B4-BE49-F238E27FC236}">
                <a16:creationId xmlns:a16="http://schemas.microsoft.com/office/drawing/2014/main" id="{CC0D5398-8DF4-4B1E-AC64-91ADBD7A54F9}"/>
              </a:ext>
            </a:extLst>
          </p:cNvPr>
          <p:cNvCxnSpPr>
            <a:stCxn id="35" idx="2"/>
            <a:endCxn id="41" idx="0"/>
          </p:cNvCxnSpPr>
          <p:nvPr/>
        </p:nvCxnSpPr>
        <p:spPr>
          <a:xfrm rot="16200000" flipH="1">
            <a:off x="6796177" y="1665037"/>
            <a:ext cx="643130" cy="691205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  <a:headEnd type="none"/>
            <a:tailEnd type="arrow"/>
          </a:ln>
          <a:effectLst/>
        </p:spPr>
      </p:cxnSp>
      <p:graphicFrame>
        <p:nvGraphicFramePr>
          <p:cNvPr id="49" name="图表 48">
            <a:extLst>
              <a:ext uri="{FF2B5EF4-FFF2-40B4-BE49-F238E27FC236}">
                <a16:creationId xmlns:a16="http://schemas.microsoft.com/office/drawing/2014/main" id="{25F217A3-2026-4CB1-A594-AF04D434D1BF}"/>
              </a:ext>
            </a:extLst>
          </p:cNvPr>
          <p:cNvGraphicFramePr>
            <a:graphicFrameLocks/>
          </p:cNvGraphicFramePr>
          <p:nvPr/>
        </p:nvGraphicFramePr>
        <p:xfrm>
          <a:off x="7130339" y="2979249"/>
          <a:ext cx="4807144" cy="30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6F27763-ED83-484E-9F1B-B866FF5F3224}"/>
              </a:ext>
            </a:extLst>
          </p:cNvPr>
          <p:cNvSpPr/>
          <p:nvPr/>
        </p:nvSpPr>
        <p:spPr>
          <a:xfrm>
            <a:off x="7401427" y="303406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执行时间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基线为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1)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35470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1131F-E65A-24B4-157C-DBC3D665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手工内存管理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自动内存管理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D2CD84-6455-4233-3AC4-103E3404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62001"/>
            <a:ext cx="6096528" cy="342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F159BD-20CA-9E10-BFC2-4E43F44BD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89" y="1962001"/>
            <a:ext cx="4605843" cy="342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A130B7-7129-7840-9748-CFABFA43553A}"/>
              </a:ext>
            </a:extLst>
          </p:cNvPr>
          <p:cNvSpPr txBox="1"/>
          <p:nvPr/>
        </p:nvSpPr>
        <p:spPr>
          <a:xfrm>
            <a:off x="1695321" y="5882811"/>
            <a:ext cx="297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开发痛苦，容易出错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87AB8D-EF84-8705-DF8D-8BE876B4FD23}"/>
              </a:ext>
            </a:extLst>
          </p:cNvPr>
          <p:cNvSpPr txBox="1"/>
          <p:nvPr/>
        </p:nvSpPr>
        <p:spPr>
          <a:xfrm>
            <a:off x="7941789" y="5800618"/>
            <a:ext cx="35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性能开销、卡顿、内存开销等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F8C89C-BD9E-7924-00C5-51CD9C7EFE3E}"/>
              </a:ext>
            </a:extLst>
          </p:cNvPr>
          <p:cNvGrpSpPr/>
          <p:nvPr/>
        </p:nvGrpSpPr>
        <p:grpSpPr>
          <a:xfrm>
            <a:off x="5625098" y="5635693"/>
            <a:ext cx="2332234" cy="1068513"/>
            <a:chOff x="7108691" y="3898383"/>
            <a:chExt cx="4621819" cy="2264229"/>
          </a:xfrm>
        </p:grpSpPr>
        <p:sp>
          <p:nvSpPr>
            <p:cNvPr id="8" name="圆角矩形 53">
              <a:extLst>
                <a:ext uri="{FF2B5EF4-FFF2-40B4-BE49-F238E27FC236}">
                  <a16:creationId xmlns:a16="http://schemas.microsoft.com/office/drawing/2014/main" id="{6ACB6860-1BEE-2E5F-866F-86C5F0CFC398}"/>
                </a:ext>
              </a:extLst>
            </p:cNvPr>
            <p:cNvSpPr/>
            <p:nvPr/>
          </p:nvSpPr>
          <p:spPr>
            <a:xfrm>
              <a:off x="8642901" y="3898383"/>
              <a:ext cx="1343287" cy="513449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安全</a:t>
              </a:r>
            </a:p>
          </p:txBody>
        </p:sp>
        <p:sp>
          <p:nvSpPr>
            <p:cNvPr id="9" name="圆角矩形 54">
              <a:extLst>
                <a:ext uri="{FF2B5EF4-FFF2-40B4-BE49-F238E27FC236}">
                  <a16:creationId xmlns:a16="http://schemas.microsoft.com/office/drawing/2014/main" id="{4A10E763-5276-6FC1-3BAD-26A017083F9E}"/>
                </a:ext>
              </a:extLst>
            </p:cNvPr>
            <p:cNvSpPr/>
            <p:nvPr/>
          </p:nvSpPr>
          <p:spPr>
            <a:xfrm>
              <a:off x="7108691" y="5649163"/>
              <a:ext cx="1343287" cy="513449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效率</a:t>
              </a:r>
            </a:p>
          </p:txBody>
        </p:sp>
        <p:sp>
          <p:nvSpPr>
            <p:cNvPr id="10" name="圆角矩形 55">
              <a:extLst>
                <a:ext uri="{FF2B5EF4-FFF2-40B4-BE49-F238E27FC236}">
                  <a16:creationId xmlns:a16="http://schemas.microsoft.com/office/drawing/2014/main" id="{95B18E1D-6607-85D5-1BAE-BD9D90533017}"/>
                </a:ext>
              </a:extLst>
            </p:cNvPr>
            <p:cNvSpPr/>
            <p:nvPr/>
          </p:nvSpPr>
          <p:spPr>
            <a:xfrm>
              <a:off x="10387223" y="5649163"/>
              <a:ext cx="1343287" cy="513449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性能</a:t>
              </a:r>
            </a:p>
          </p:txBody>
        </p:sp>
        <p:sp>
          <p:nvSpPr>
            <p:cNvPr id="11" name="上下箭头 56">
              <a:extLst>
                <a:ext uri="{FF2B5EF4-FFF2-40B4-BE49-F238E27FC236}">
                  <a16:creationId xmlns:a16="http://schemas.microsoft.com/office/drawing/2014/main" id="{B28D5516-C685-5F19-75A4-696F9AC38613}"/>
                </a:ext>
              </a:extLst>
            </p:cNvPr>
            <p:cNvSpPr/>
            <p:nvPr/>
          </p:nvSpPr>
          <p:spPr>
            <a:xfrm rot="2656125">
              <a:off x="7989626" y="4597162"/>
              <a:ext cx="311437" cy="925882"/>
            </a:xfrm>
            <a:prstGeom prst="up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上下箭头 57">
              <a:extLst>
                <a:ext uri="{FF2B5EF4-FFF2-40B4-BE49-F238E27FC236}">
                  <a16:creationId xmlns:a16="http://schemas.microsoft.com/office/drawing/2014/main" id="{90F074F0-1307-DA66-5F91-1F75C634589A}"/>
                </a:ext>
              </a:extLst>
            </p:cNvPr>
            <p:cNvSpPr/>
            <p:nvPr/>
          </p:nvSpPr>
          <p:spPr>
            <a:xfrm rot="18629744">
              <a:off x="10307395" y="4618310"/>
              <a:ext cx="311437" cy="925882"/>
            </a:xfrm>
            <a:prstGeom prst="up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左右箭头 58">
              <a:extLst>
                <a:ext uri="{FF2B5EF4-FFF2-40B4-BE49-F238E27FC236}">
                  <a16:creationId xmlns:a16="http://schemas.microsoft.com/office/drawing/2014/main" id="{BF6ADDED-535E-2C21-1BA5-D4B60D1DE941}"/>
                </a:ext>
              </a:extLst>
            </p:cNvPr>
            <p:cNvSpPr/>
            <p:nvPr/>
          </p:nvSpPr>
          <p:spPr>
            <a:xfrm>
              <a:off x="8812465" y="5712291"/>
              <a:ext cx="1016952" cy="387192"/>
            </a:xfrm>
            <a:prstGeom prst="left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D4CA6F8-85EF-B6DB-A815-310B74A6D1BF}"/>
                </a:ext>
              </a:extLst>
            </p:cNvPr>
            <p:cNvSpPr txBox="1"/>
            <p:nvPr/>
          </p:nvSpPr>
          <p:spPr>
            <a:xfrm>
              <a:off x="8892152" y="4940973"/>
              <a:ext cx="1016954" cy="6521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1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难以兼顾</a:t>
              </a:r>
              <a:endPara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l" defTabSz="9141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需要取舍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61522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1131F-E65A-24B4-157C-DBC3D665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第三条路径：类型系统和编译器支持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6419D8-2327-979D-24FF-1DE96D16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0" y="214153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Compiler enforces:</a:t>
            </a:r>
          </a:p>
          <a:p>
            <a:r>
              <a:rPr kumimoji="1" lang="en-US" altLang="zh-CN" dirty="0"/>
              <a:t>Every resource has a unique </a:t>
            </a:r>
            <a:r>
              <a:rPr kumimoji="1" lang="en-US" altLang="zh-CN" i="1" dirty="0">
                <a:solidFill>
                  <a:schemeClr val="accent1"/>
                </a:solidFill>
              </a:rPr>
              <a:t>owner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Others can </a:t>
            </a:r>
            <a:r>
              <a:rPr kumimoji="1" lang="en-US" altLang="zh-CN" i="1" dirty="0">
                <a:solidFill>
                  <a:schemeClr val="accent1"/>
                </a:solidFill>
              </a:rPr>
              <a:t>borrow</a:t>
            </a:r>
            <a:r>
              <a:rPr kumimoji="1" lang="en-US" altLang="zh-CN" dirty="0"/>
              <a:t> the resource from its owner.</a:t>
            </a:r>
          </a:p>
          <a:p>
            <a:r>
              <a:rPr kumimoji="1" lang="en-US" altLang="zh-CN" dirty="0"/>
              <a:t>Owner </a:t>
            </a:r>
            <a:r>
              <a:rPr kumimoji="1" lang="en-US" altLang="zh-CN" i="1" dirty="0">
                <a:solidFill>
                  <a:srgbClr val="FF0000"/>
                </a:solidFill>
              </a:rPr>
              <a:t>cannot</a:t>
            </a:r>
            <a:r>
              <a:rPr kumimoji="1" lang="en-US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free or mutate its resource while it is borrowed.</a:t>
            </a:r>
            <a:endParaRPr kumimoji="1" lang="zh-CN" altLang="en-US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65F6645-4996-0337-6F61-028EE9EF990F}"/>
              </a:ext>
            </a:extLst>
          </p:cNvPr>
          <p:cNvSpPr txBox="1"/>
          <p:nvPr/>
        </p:nvSpPr>
        <p:spPr>
          <a:xfrm>
            <a:off x="5584256" y="214153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Aliasing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Plus 6">
            <a:extLst>
              <a:ext uri="{FF2B5EF4-FFF2-40B4-BE49-F238E27FC236}">
                <a16:creationId xmlns:a16="http://schemas.microsoft.com/office/drawing/2014/main" id="{E477CDB6-2448-5D5C-394E-56B521898982}"/>
              </a:ext>
            </a:extLst>
          </p:cNvPr>
          <p:cNvSpPr/>
          <p:nvPr/>
        </p:nvSpPr>
        <p:spPr>
          <a:xfrm>
            <a:off x="6783344" y="2242455"/>
            <a:ext cx="298938" cy="2989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90C8B59-E3F6-250B-40ED-4DE2D96BDED8}"/>
              </a:ext>
            </a:extLst>
          </p:cNvPr>
          <p:cNvSpPr txBox="1"/>
          <p:nvPr/>
        </p:nvSpPr>
        <p:spPr>
          <a:xfrm>
            <a:off x="7158574" y="2141537"/>
            <a:ext cx="135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Mutation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Multiply 8">
            <a:extLst>
              <a:ext uri="{FF2B5EF4-FFF2-40B4-BE49-F238E27FC236}">
                <a16:creationId xmlns:a16="http://schemas.microsoft.com/office/drawing/2014/main" id="{0F48F2A5-16B9-012F-74CC-89B3E25A85F6}"/>
              </a:ext>
            </a:extLst>
          </p:cNvPr>
          <p:cNvSpPr/>
          <p:nvPr/>
        </p:nvSpPr>
        <p:spPr>
          <a:xfrm>
            <a:off x="5562842" y="2211681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Multiply 9">
            <a:extLst>
              <a:ext uri="{FF2B5EF4-FFF2-40B4-BE49-F238E27FC236}">
                <a16:creationId xmlns:a16="http://schemas.microsoft.com/office/drawing/2014/main" id="{16C9DC79-2F45-7BA5-2163-97EC78C356B7}"/>
              </a:ext>
            </a:extLst>
          </p:cNvPr>
          <p:cNvSpPr/>
          <p:nvPr/>
        </p:nvSpPr>
        <p:spPr>
          <a:xfrm>
            <a:off x="7187964" y="2192126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96FD900E-E7BD-470C-244B-D5ABF44872E8}"/>
              </a:ext>
            </a:extLst>
          </p:cNvPr>
          <p:cNvSpPr txBox="1"/>
          <p:nvPr/>
        </p:nvSpPr>
        <p:spPr>
          <a:xfrm>
            <a:off x="2927350" y="5644050"/>
            <a:ext cx="2742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No need for runtime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D89D7E25-E9F3-7D61-60F5-287FBE26AE0D}"/>
              </a:ext>
            </a:extLst>
          </p:cNvPr>
          <p:cNvSpPr txBox="1"/>
          <p:nvPr/>
        </p:nvSpPr>
        <p:spPr>
          <a:xfrm>
            <a:off x="5896119" y="5644050"/>
            <a:ext cx="207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Memory safety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28731D0D-94F2-AC62-B811-6CB7BC732596}"/>
              </a:ext>
            </a:extLst>
          </p:cNvPr>
          <p:cNvSpPr txBox="1"/>
          <p:nvPr/>
        </p:nvSpPr>
        <p:spPr>
          <a:xfrm>
            <a:off x="8278356" y="5644050"/>
            <a:ext cx="253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Data-race freedom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Down Arrow 13">
            <a:extLst>
              <a:ext uri="{FF2B5EF4-FFF2-40B4-BE49-F238E27FC236}">
                <a16:creationId xmlns:a16="http://schemas.microsoft.com/office/drawing/2014/main" id="{9F3A0EA0-D29E-84B6-BA9E-C36485A101C4}"/>
              </a:ext>
            </a:extLst>
          </p:cNvPr>
          <p:cNvSpPr/>
          <p:nvPr/>
        </p:nvSpPr>
        <p:spPr>
          <a:xfrm>
            <a:off x="6730910" y="4861535"/>
            <a:ext cx="403805" cy="782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Left Arrow 14">
            <a:extLst>
              <a:ext uri="{FF2B5EF4-FFF2-40B4-BE49-F238E27FC236}">
                <a16:creationId xmlns:a16="http://schemas.microsoft.com/office/drawing/2014/main" id="{1234216B-088F-0C0A-302E-F1F38D011C54}"/>
              </a:ext>
            </a:extLst>
          </p:cNvPr>
          <p:cNvSpPr/>
          <p:nvPr/>
        </p:nvSpPr>
        <p:spPr>
          <a:xfrm rot="20608348">
            <a:off x="4319571" y="5035181"/>
            <a:ext cx="1670539" cy="391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" name="Left Arrow 15">
            <a:extLst>
              <a:ext uri="{FF2B5EF4-FFF2-40B4-BE49-F238E27FC236}">
                <a16:creationId xmlns:a16="http://schemas.microsoft.com/office/drawing/2014/main" id="{A81734F1-13E1-FD85-D583-1DA2F39BFECA}"/>
              </a:ext>
            </a:extLst>
          </p:cNvPr>
          <p:cNvSpPr/>
          <p:nvPr/>
        </p:nvSpPr>
        <p:spPr>
          <a:xfrm rot="991652" flipH="1">
            <a:off x="7870093" y="5040923"/>
            <a:ext cx="1670539" cy="391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42EFC47-6408-1AE0-440B-7162D3E7F633}"/>
              </a:ext>
            </a:extLst>
          </p:cNvPr>
          <p:cNvSpPr txBox="1"/>
          <p:nvPr/>
        </p:nvSpPr>
        <p:spPr>
          <a:xfrm>
            <a:off x="1273175" y="1585920"/>
            <a:ext cx="33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Rust’s solution: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 animBg="1"/>
      <p:bldP spid="18" grpId="0"/>
      <p:bldP spid="19" grpId="0" animBg="1"/>
      <p:bldP spid="19" grpId="1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内存垃圾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如果一个对象</a:t>
            </a:r>
            <a:r>
              <a:rPr lang="zh-CN" altLang="en-US" b="1" dirty="0"/>
              <a:t>将来永远不会被使用到</a:t>
            </a:r>
            <a:r>
              <a:rPr lang="zh-CN" altLang="en-US" dirty="0"/>
              <a:t>，它就是垃圾。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被判定为内存垃圾的对象不会再被程序访问到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429912" y="2595261"/>
            <a:ext cx="1321017" cy="58885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一个对象</a:t>
            </a:r>
          </a:p>
        </p:txBody>
      </p:sp>
      <p:sp>
        <p:nvSpPr>
          <p:cNvPr id="7" name="流程图: 决策 6"/>
          <p:cNvSpPr/>
          <p:nvPr/>
        </p:nvSpPr>
        <p:spPr>
          <a:xfrm>
            <a:off x="4885403" y="3710043"/>
            <a:ext cx="2410035" cy="885081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将来会被使用吗？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603733" y="5074733"/>
            <a:ext cx="1321017" cy="58885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活对象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8256090" y="5074734"/>
            <a:ext cx="1321017" cy="58885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内存垃圾</a:t>
            </a:r>
          </a:p>
        </p:txBody>
      </p:sp>
      <p:cxnSp>
        <p:nvCxnSpPr>
          <p:cNvPr id="11" name="肘形连接符 10"/>
          <p:cNvCxnSpPr>
            <a:stCxn id="7" idx="1"/>
            <a:endCxn id="8" idx="0"/>
          </p:cNvCxnSpPr>
          <p:nvPr/>
        </p:nvCxnSpPr>
        <p:spPr>
          <a:xfrm rot="10800000" flipV="1">
            <a:off x="3264243" y="4152583"/>
            <a:ext cx="1621162" cy="92214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肘形连接符 12"/>
          <p:cNvCxnSpPr>
            <a:stCxn id="7" idx="3"/>
            <a:endCxn id="9" idx="0"/>
          </p:cNvCxnSpPr>
          <p:nvPr/>
        </p:nvCxnSpPr>
        <p:spPr>
          <a:xfrm>
            <a:off x="7295437" y="4152583"/>
            <a:ext cx="1621161" cy="9221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直接箭头连接符 14"/>
          <p:cNvCxnSpPr>
            <a:stCxn id="6" idx="2"/>
            <a:endCxn id="7" idx="0"/>
          </p:cNvCxnSpPr>
          <p:nvPr/>
        </p:nvCxnSpPr>
        <p:spPr>
          <a:xfrm>
            <a:off x="6090420" y="3184115"/>
            <a:ext cx="0" cy="525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文本框 15"/>
          <p:cNvSpPr txBox="1"/>
          <p:nvPr/>
        </p:nvSpPr>
        <p:spPr>
          <a:xfrm>
            <a:off x="3264241" y="3813154"/>
            <a:ext cx="1621163" cy="2768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95437" y="3792868"/>
            <a:ext cx="1621161" cy="2768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不会</a:t>
            </a:r>
          </a:p>
        </p:txBody>
      </p:sp>
      <p:cxnSp>
        <p:nvCxnSpPr>
          <p:cNvPr id="14" name="肘形连接符 10">
            <a:extLst>
              <a:ext uri="{FF2B5EF4-FFF2-40B4-BE49-F238E27FC236}">
                <a16:creationId xmlns:a16="http://schemas.microsoft.com/office/drawing/2014/main" id="{DC0DC56E-1A8F-4767-A830-DEC2EEF61E11}"/>
              </a:ext>
            </a:extLst>
          </p:cNvPr>
          <p:cNvCxnSpPr>
            <a:cxnSpLocks/>
            <a:stCxn id="8" idx="3"/>
            <a:endCxn id="7" idx="2"/>
          </p:cNvCxnSpPr>
          <p:nvPr/>
        </p:nvCxnSpPr>
        <p:spPr>
          <a:xfrm flipV="1">
            <a:off x="3924750" y="4595124"/>
            <a:ext cx="2165671" cy="77403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肘形连接符 10">
            <a:extLst>
              <a:ext uri="{FF2B5EF4-FFF2-40B4-BE49-F238E27FC236}">
                <a16:creationId xmlns:a16="http://schemas.microsoft.com/office/drawing/2014/main" id="{E04BFF75-83D2-4BAD-84DA-E43A034E2CBB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10800000">
            <a:off x="6090422" y="4595124"/>
            <a:ext cx="2165669" cy="774038"/>
          </a:xfrm>
          <a:prstGeom prst="bentConnector2">
            <a:avLst/>
          </a:prstGeom>
          <a:ln>
            <a:solidFill>
              <a:srgbClr val="002060"/>
            </a:solidFill>
            <a:prstDash val="lgDashDotDot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FC87F06A-D143-492F-AB96-2A93A24DC635}"/>
              </a:ext>
            </a:extLst>
          </p:cNvPr>
          <p:cNvSpPr/>
          <p:nvPr/>
        </p:nvSpPr>
        <p:spPr>
          <a:xfrm>
            <a:off x="7022849" y="5066608"/>
            <a:ext cx="57719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Ⅹ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26738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E0D2D2E-D13D-5538-B6F0-CA4DB621E0A8}"/>
              </a:ext>
            </a:extLst>
          </p:cNvPr>
          <p:cNvSpPr txBox="1">
            <a:spLocks/>
          </p:cNvSpPr>
          <p:nvPr/>
        </p:nvSpPr>
        <p:spPr>
          <a:xfrm>
            <a:off x="21272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j-cs"/>
              </a:rPr>
              <a:t>Ownership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F6B17E1F-3174-F499-1299-4B73D358459D}"/>
              </a:ext>
            </a:extLst>
          </p:cNvPr>
          <p:cNvSpPr txBox="1"/>
          <p:nvPr/>
        </p:nvSpPr>
        <p:spPr>
          <a:xfrm>
            <a:off x="2127249" y="1520031"/>
            <a:ext cx="7530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struct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Dummy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{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,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foo()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Box::new(Dummy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    a: 0,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    b: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});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12534EBC-CEAF-EDEA-7C1E-BE544FBD0883}"/>
              </a:ext>
            </a:extLst>
          </p:cNvPr>
          <p:cNvSpPr/>
          <p:nvPr/>
        </p:nvSpPr>
        <p:spPr>
          <a:xfrm>
            <a:off x="1744785" y="2408206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0E2BAE62-9E63-16EB-9F67-970BD955AA5A}"/>
              </a:ext>
            </a:extLst>
          </p:cNvPr>
          <p:cNvSpPr/>
          <p:nvPr/>
        </p:nvSpPr>
        <p:spPr>
          <a:xfrm>
            <a:off x="3535485" y="4483994"/>
            <a:ext cx="1547446" cy="41323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CCD81DE-4BD7-D919-1963-55D3AE95C671}"/>
              </a:ext>
            </a:extLst>
          </p:cNvPr>
          <p:cNvSpPr/>
          <p:nvPr/>
        </p:nvSpPr>
        <p:spPr>
          <a:xfrm>
            <a:off x="3535485" y="4897233"/>
            <a:ext cx="1547446" cy="41323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C815F0E5-A630-75B0-DDFA-220319A1CF90}"/>
              </a:ext>
            </a:extLst>
          </p:cNvPr>
          <p:cNvSpPr/>
          <p:nvPr/>
        </p:nvSpPr>
        <p:spPr>
          <a:xfrm>
            <a:off x="3535485" y="5310472"/>
            <a:ext cx="1547446" cy="41323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CF7D863-319B-A6D8-CE69-2F3D0595E631}"/>
              </a:ext>
            </a:extLst>
          </p:cNvPr>
          <p:cNvSpPr/>
          <p:nvPr/>
        </p:nvSpPr>
        <p:spPr>
          <a:xfrm>
            <a:off x="6941039" y="4483994"/>
            <a:ext cx="1547446" cy="413239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.a = 0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BCA3C7B9-92D9-92FC-57EB-E4721EFF3E51}"/>
              </a:ext>
            </a:extLst>
          </p:cNvPr>
          <p:cNvSpPr/>
          <p:nvPr/>
        </p:nvSpPr>
        <p:spPr>
          <a:xfrm>
            <a:off x="6941039" y="4897233"/>
            <a:ext cx="1547446" cy="413239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.b = 0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6" name="Curved Connector 10">
            <a:extLst>
              <a:ext uri="{FF2B5EF4-FFF2-40B4-BE49-F238E27FC236}">
                <a16:creationId xmlns:a16="http://schemas.microsoft.com/office/drawing/2014/main" id="{446E5475-9105-754A-5573-FAF0A013B053}"/>
              </a:ext>
            </a:extLst>
          </p:cNvPr>
          <p:cNvCxnSpPr>
            <a:stCxn id="28" idx="3"/>
          </p:cNvCxnSpPr>
          <p:nvPr/>
        </p:nvCxnSpPr>
        <p:spPr>
          <a:xfrm flipV="1">
            <a:off x="5082931" y="4690614"/>
            <a:ext cx="1858108" cy="413239"/>
          </a:xfrm>
          <a:prstGeom prst="curvedConnector3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11">
            <a:extLst>
              <a:ext uri="{FF2B5EF4-FFF2-40B4-BE49-F238E27FC236}">
                <a16:creationId xmlns:a16="http://schemas.microsoft.com/office/drawing/2014/main" id="{606F2DC2-68FD-3ECC-1A88-F1FE8E51C0C7}"/>
              </a:ext>
            </a:extLst>
          </p:cNvPr>
          <p:cNvSpPr txBox="1"/>
          <p:nvPr/>
        </p:nvSpPr>
        <p:spPr>
          <a:xfrm>
            <a:off x="3970590" y="6111029"/>
            <a:ext cx="6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Stack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5FD40C63-A075-FE35-542B-17354E00398A}"/>
              </a:ext>
            </a:extLst>
          </p:cNvPr>
          <p:cNvSpPr txBox="1"/>
          <p:nvPr/>
        </p:nvSpPr>
        <p:spPr>
          <a:xfrm>
            <a:off x="7376369" y="611102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Heap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9F45AFD3-3B84-8E4C-6A8F-BB83063085CA}"/>
              </a:ext>
            </a:extLst>
          </p:cNvPr>
          <p:cNvSpPr txBox="1"/>
          <p:nvPr/>
        </p:nvSpPr>
        <p:spPr>
          <a:xfrm>
            <a:off x="5468849" y="4356472"/>
            <a:ext cx="84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owns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Right Arrow 15">
            <a:extLst>
              <a:ext uri="{FF2B5EF4-FFF2-40B4-BE49-F238E27FC236}">
                <a16:creationId xmlns:a16="http://schemas.microsoft.com/office/drawing/2014/main" id="{2A2AB416-3594-F888-A2F7-F622E8D98DEF}"/>
              </a:ext>
            </a:extLst>
          </p:cNvPr>
          <p:cNvSpPr/>
          <p:nvPr/>
        </p:nvSpPr>
        <p:spPr>
          <a:xfrm>
            <a:off x="1744783" y="3506510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49772BF1-B380-61A9-2A39-4E985CDD5E02}"/>
              </a:ext>
            </a:extLst>
          </p:cNvPr>
          <p:cNvSpPr txBox="1"/>
          <p:nvPr/>
        </p:nvSpPr>
        <p:spPr>
          <a:xfrm>
            <a:off x="3179511" y="3609090"/>
            <a:ext cx="7152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is out of scope and its resource is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freed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automatically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ABA104D6-36E8-59FA-D5BA-569F69EFAD01}"/>
              </a:ext>
            </a:extLst>
          </p:cNvPr>
          <p:cNvSpPr/>
          <p:nvPr/>
        </p:nvSpPr>
        <p:spPr>
          <a:xfrm>
            <a:off x="2386623" y="3727938"/>
            <a:ext cx="738554" cy="147827"/>
          </a:xfrm>
          <a:custGeom>
            <a:avLst/>
            <a:gdLst>
              <a:gd name="connsiteX0" fmla="*/ 738554 w 738554"/>
              <a:gd name="connsiteY0" fmla="*/ 140677 h 147827"/>
              <a:gd name="connsiteX1" fmla="*/ 281354 w 738554"/>
              <a:gd name="connsiteY1" fmla="*/ 131885 h 147827"/>
              <a:gd name="connsiteX2" fmla="*/ 0 w 738554"/>
              <a:gd name="connsiteY2" fmla="*/ 0 h 14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554" h="147827">
                <a:moveTo>
                  <a:pt x="738554" y="140677"/>
                </a:moveTo>
                <a:cubicBezTo>
                  <a:pt x="571500" y="148004"/>
                  <a:pt x="404446" y="155331"/>
                  <a:pt x="281354" y="131885"/>
                </a:cubicBezTo>
                <a:cubicBezTo>
                  <a:pt x="158262" y="108439"/>
                  <a:pt x="79131" y="54219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7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/>
      <p:bldP spid="30" grpId="0" animBg="1"/>
      <p:bldP spid="31" grpId="0"/>
      <p:bldP spid="3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0C2F3F-8F30-5B0D-108D-70E5F650ECB0}"/>
              </a:ext>
            </a:extLst>
          </p:cNvPr>
          <p:cNvSpPr txBox="1">
            <a:spLocks/>
          </p:cNvSpPr>
          <p:nvPr/>
        </p:nvSpPr>
        <p:spPr>
          <a:xfrm>
            <a:off x="2025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j-cs"/>
              </a:rPr>
              <a:t>Ownership: Lifetime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600846-AC10-94F6-7FAF-9EC07B1209B2}"/>
              </a:ext>
            </a:extLst>
          </p:cNvPr>
          <p:cNvSpPr txBox="1">
            <a:spLocks/>
          </p:cNvSpPr>
          <p:nvPr/>
        </p:nvSpPr>
        <p:spPr>
          <a:xfrm>
            <a:off x="2025650" y="5071231"/>
            <a:ext cx="7886700" cy="110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Lifetime is determined and checked statically.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958BB6F-C7FA-AA62-FC4E-9347C6C0B79A}"/>
              </a:ext>
            </a:extLst>
          </p:cNvPr>
          <p:cNvSpPr txBox="1"/>
          <p:nvPr/>
        </p:nvSpPr>
        <p:spPr>
          <a:xfrm>
            <a:off x="3885222" y="1520031"/>
            <a:ext cx="6027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struct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Dummy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{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,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foo()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Box&lt;Dummy&gt;;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Box::new(Dummy {a: 0, b: 0});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2048;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" name="Left Brace 4">
            <a:extLst>
              <a:ext uri="{FF2B5EF4-FFF2-40B4-BE49-F238E27FC236}">
                <a16:creationId xmlns:a16="http://schemas.microsoft.com/office/drawing/2014/main" id="{675D8C70-45A3-B41C-2684-0C8DF7C74F71}"/>
              </a:ext>
            </a:extLst>
          </p:cNvPr>
          <p:cNvSpPr/>
          <p:nvPr/>
        </p:nvSpPr>
        <p:spPr>
          <a:xfrm>
            <a:off x="4175369" y="2751146"/>
            <a:ext cx="228600" cy="641838"/>
          </a:xfrm>
          <a:prstGeom prst="leftBrac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F3D858F-8087-1CDB-A3B5-A7C516C24FB8}"/>
              </a:ext>
            </a:extLst>
          </p:cNvPr>
          <p:cNvSpPr txBox="1"/>
          <p:nvPr/>
        </p:nvSpPr>
        <p:spPr>
          <a:xfrm>
            <a:off x="1495500" y="2656566"/>
            <a:ext cx="2534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Lifetime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that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owns the resource.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86D66B7-CB7C-8736-8A24-4F4B7C53E729}"/>
              </a:ext>
            </a:extLst>
          </p:cNvPr>
          <p:cNvSpPr txBox="1"/>
          <p:nvPr/>
        </p:nvSpPr>
        <p:spPr>
          <a:xfrm>
            <a:off x="4001719" y="4317187"/>
            <a:ext cx="629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Compiling Error: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no longer owns the resource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9B43336D-1518-E095-A2C9-677AB39923E9}"/>
              </a:ext>
            </a:extLst>
          </p:cNvPr>
          <p:cNvCxnSpPr/>
          <p:nvPr/>
        </p:nvCxnSpPr>
        <p:spPr>
          <a:xfrm flipH="1" flipV="1">
            <a:off x="5283201" y="3780692"/>
            <a:ext cx="123091" cy="6154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601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  <p:bldP spid="15" grpId="0"/>
      <p:bldP spid="1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49B0DC-76A2-704B-2C67-DA14A8676035}"/>
              </a:ext>
            </a:extLst>
          </p:cNvPr>
          <p:cNvSpPr txBox="1">
            <a:spLocks/>
          </p:cNvSpPr>
          <p:nvPr/>
        </p:nvSpPr>
        <p:spPr>
          <a:xfrm>
            <a:off x="17843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j-cs"/>
              </a:rPr>
              <a:t>Ownership: Unique Owner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37260C4-6C5D-3493-324B-F19CD3891C82}"/>
              </a:ext>
            </a:extLst>
          </p:cNvPr>
          <p:cNvSpPr txBox="1"/>
          <p:nvPr/>
        </p:nvSpPr>
        <p:spPr>
          <a:xfrm>
            <a:off x="1784349" y="1520031"/>
            <a:ext cx="7530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struct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Dummy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{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,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foo()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Box::new(Dummy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    a: 0,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    b: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});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take(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println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!(“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{}”, 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take(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arg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Box&lt;Dummy&gt;)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</p:txBody>
      </p:sp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3492E277-C5E2-2274-B20D-99BEE52A1110}"/>
              </a:ext>
            </a:extLst>
          </p:cNvPr>
          <p:cNvCxnSpPr/>
          <p:nvPr/>
        </p:nvCxnSpPr>
        <p:spPr>
          <a:xfrm flipH="1">
            <a:off x="3186723" y="3745523"/>
            <a:ext cx="114300" cy="1406769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30D02A24-A83E-CB9A-D07E-D344FF933AE7}"/>
              </a:ext>
            </a:extLst>
          </p:cNvPr>
          <p:cNvSpPr txBox="1"/>
          <p:nvPr/>
        </p:nvSpPr>
        <p:spPr>
          <a:xfrm>
            <a:off x="3301023" y="4350094"/>
            <a:ext cx="463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Ownership is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moved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from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to </a:t>
            </a:r>
            <a:r>
              <a:rPr kumimoji="1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arg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73CB41ED-4CE4-A369-7665-8FBC05251EA1}"/>
              </a:ext>
            </a:extLst>
          </p:cNvPr>
          <p:cNvSpPr/>
          <p:nvPr/>
        </p:nvSpPr>
        <p:spPr>
          <a:xfrm>
            <a:off x="1401884" y="3490546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4CB510DC-DAF6-F68F-6147-073BCBE0F162}"/>
              </a:ext>
            </a:extLst>
          </p:cNvPr>
          <p:cNvSpPr/>
          <p:nvPr/>
        </p:nvSpPr>
        <p:spPr>
          <a:xfrm>
            <a:off x="1401883" y="5417891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2AC49B5-6F18-552A-B91D-82E079358917}"/>
              </a:ext>
            </a:extLst>
          </p:cNvPr>
          <p:cNvSpPr txBox="1"/>
          <p:nvPr/>
        </p:nvSpPr>
        <p:spPr>
          <a:xfrm>
            <a:off x="2386623" y="5791289"/>
            <a:ext cx="731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arg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is out of scope and the resource is freed automatically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7E97891-1B01-25F2-D411-4C058AD42355}"/>
              </a:ext>
            </a:extLst>
          </p:cNvPr>
          <p:cNvSpPr/>
          <p:nvPr/>
        </p:nvSpPr>
        <p:spPr>
          <a:xfrm>
            <a:off x="2061308" y="5556738"/>
            <a:ext cx="316523" cy="465993"/>
          </a:xfrm>
          <a:custGeom>
            <a:avLst/>
            <a:gdLst>
              <a:gd name="connsiteX0" fmla="*/ 316523 w 316523"/>
              <a:gd name="connsiteY0" fmla="*/ 465993 h 465993"/>
              <a:gd name="connsiteX1" fmla="*/ 79130 w 316523"/>
              <a:gd name="connsiteY1" fmla="*/ 351693 h 465993"/>
              <a:gd name="connsiteX2" fmla="*/ 158261 w 316523"/>
              <a:gd name="connsiteY2" fmla="*/ 70339 h 465993"/>
              <a:gd name="connsiteX3" fmla="*/ 0 w 316523"/>
              <a:gd name="connsiteY3" fmla="*/ 0 h 46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3" h="465993">
                <a:moveTo>
                  <a:pt x="316523" y="465993"/>
                </a:moveTo>
                <a:cubicBezTo>
                  <a:pt x="211015" y="441814"/>
                  <a:pt x="105507" y="417635"/>
                  <a:pt x="79130" y="351693"/>
                </a:cubicBezTo>
                <a:cubicBezTo>
                  <a:pt x="52753" y="285751"/>
                  <a:pt x="171449" y="128954"/>
                  <a:pt x="158261" y="70339"/>
                </a:cubicBezTo>
                <a:cubicBezTo>
                  <a:pt x="145073" y="11723"/>
                  <a:pt x="72536" y="5861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ight Arrow 13">
            <a:extLst>
              <a:ext uri="{FF2B5EF4-FFF2-40B4-BE49-F238E27FC236}">
                <a16:creationId xmlns:a16="http://schemas.microsoft.com/office/drawing/2014/main" id="{5AFAE4B3-0C99-D379-25FF-B9B3742D3F44}"/>
              </a:ext>
            </a:extLst>
          </p:cNvPr>
          <p:cNvSpPr/>
          <p:nvPr/>
        </p:nvSpPr>
        <p:spPr>
          <a:xfrm>
            <a:off x="1401882" y="3811830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A185271F-A12D-4A8B-0B3B-48990F323024}"/>
              </a:ext>
            </a:extLst>
          </p:cNvPr>
          <p:cNvSpPr txBox="1"/>
          <p:nvPr/>
        </p:nvSpPr>
        <p:spPr>
          <a:xfrm>
            <a:off x="7086111" y="3704839"/>
            <a:ext cx="222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Compiling Error!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" name="Straight Arrow Connector 18">
            <a:extLst>
              <a:ext uri="{FF2B5EF4-FFF2-40B4-BE49-F238E27FC236}">
                <a16:creationId xmlns:a16="http://schemas.microsoft.com/office/drawing/2014/main" id="{C3DB8D87-EDF8-9A46-5A3B-CBD537936EF9}"/>
              </a:ext>
            </a:extLst>
          </p:cNvPr>
          <p:cNvCxnSpPr/>
          <p:nvPr/>
        </p:nvCxnSpPr>
        <p:spPr>
          <a:xfrm flipH="1">
            <a:off x="6606931" y="3935671"/>
            <a:ext cx="47918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TextBox 19">
            <a:extLst>
              <a:ext uri="{FF2B5EF4-FFF2-40B4-BE49-F238E27FC236}">
                <a16:creationId xmlns:a16="http://schemas.microsoft.com/office/drawing/2014/main" id="{46FFA659-29DE-2939-86FB-6EE1839357AF}"/>
              </a:ext>
            </a:extLst>
          </p:cNvPr>
          <p:cNvSpPr txBox="1"/>
          <p:nvPr/>
        </p:nvSpPr>
        <p:spPr>
          <a:xfrm>
            <a:off x="6775988" y="1475986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Aliasing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Plus 20">
            <a:extLst>
              <a:ext uri="{FF2B5EF4-FFF2-40B4-BE49-F238E27FC236}">
                <a16:creationId xmlns:a16="http://schemas.microsoft.com/office/drawing/2014/main" id="{F588DE8F-70F3-46A9-0E29-2816A36C7366}"/>
              </a:ext>
            </a:extLst>
          </p:cNvPr>
          <p:cNvSpPr/>
          <p:nvPr/>
        </p:nvSpPr>
        <p:spPr>
          <a:xfrm>
            <a:off x="7975076" y="1576904"/>
            <a:ext cx="298938" cy="298938"/>
          </a:xfrm>
          <a:prstGeom prst="mathPlus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818E2063-A22E-3698-43A3-7FF78C71618B}"/>
              </a:ext>
            </a:extLst>
          </p:cNvPr>
          <p:cNvSpPr txBox="1"/>
          <p:nvPr/>
        </p:nvSpPr>
        <p:spPr>
          <a:xfrm>
            <a:off x="8350306" y="1475986"/>
            <a:ext cx="135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Mutation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Multiply 22">
            <a:extLst>
              <a:ext uri="{FF2B5EF4-FFF2-40B4-BE49-F238E27FC236}">
                <a16:creationId xmlns:a16="http://schemas.microsoft.com/office/drawing/2014/main" id="{49735A80-21D7-F15C-AE2F-167D481B8922}"/>
              </a:ext>
            </a:extLst>
          </p:cNvPr>
          <p:cNvSpPr/>
          <p:nvPr/>
        </p:nvSpPr>
        <p:spPr>
          <a:xfrm>
            <a:off x="6780878" y="1526575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1" grpId="0" animBg="1"/>
      <p:bldP spid="12" grpId="0" animBg="1"/>
      <p:bldP spid="1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A1E811E-52C2-4214-AA52-4D78C79046C7}"/>
              </a:ext>
            </a:extLst>
          </p:cNvPr>
          <p:cNvSpPr txBox="1">
            <a:spLocks/>
          </p:cNvSpPr>
          <p:nvPr/>
        </p:nvSpPr>
        <p:spPr>
          <a:xfrm>
            <a:off x="16383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j-cs"/>
              </a:rPr>
              <a:t>Immutable/Shared Borrowing (&amp;)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044D50C5-55EC-78B9-482B-C421972A07E1}"/>
              </a:ext>
            </a:extLst>
          </p:cNvPr>
          <p:cNvSpPr txBox="1"/>
          <p:nvPr/>
        </p:nvSpPr>
        <p:spPr>
          <a:xfrm>
            <a:off x="1638299" y="1520031"/>
            <a:ext cx="7530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struct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Dummy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{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,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foo()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= Box::new(Dummy{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    a: 0,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    b: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          });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take(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&amp;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2048;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take(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arg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&amp;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Box&lt;Dummy&gt;)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arg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2048;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4" name="Right Arrow 4">
            <a:extLst>
              <a:ext uri="{FF2B5EF4-FFF2-40B4-BE49-F238E27FC236}">
                <a16:creationId xmlns:a16="http://schemas.microsoft.com/office/drawing/2014/main" id="{F0F13E98-FEEE-FF59-BED2-73BB564BD761}"/>
              </a:ext>
            </a:extLst>
          </p:cNvPr>
          <p:cNvSpPr/>
          <p:nvPr/>
        </p:nvSpPr>
        <p:spPr>
          <a:xfrm>
            <a:off x="1255834" y="3490546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834A291B-E496-CC5B-AC03-668C8B9AFFAB}"/>
              </a:ext>
            </a:extLst>
          </p:cNvPr>
          <p:cNvSpPr/>
          <p:nvPr/>
        </p:nvSpPr>
        <p:spPr>
          <a:xfrm>
            <a:off x="3084635" y="3763108"/>
            <a:ext cx="263769" cy="1389184"/>
          </a:xfrm>
          <a:custGeom>
            <a:avLst/>
            <a:gdLst>
              <a:gd name="connsiteX0" fmla="*/ 263769 w 263769"/>
              <a:gd name="connsiteY0" fmla="*/ 0 h 1389184"/>
              <a:gd name="connsiteX1" fmla="*/ 0 w 263769"/>
              <a:gd name="connsiteY1" fmla="*/ 1389184 h 138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769" h="1389184">
                <a:moveTo>
                  <a:pt x="263769" y="0"/>
                </a:moveTo>
                <a:lnTo>
                  <a:pt x="0" y="1389184"/>
                </a:lnTo>
              </a:path>
            </a:pathLst>
          </a:cu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07611DBB-8A0F-FC78-6D36-E05642D1AF44}"/>
              </a:ext>
            </a:extLst>
          </p:cNvPr>
          <p:cNvSpPr txBox="1"/>
          <p:nvPr/>
        </p:nvSpPr>
        <p:spPr>
          <a:xfrm>
            <a:off x="3302244" y="4316617"/>
            <a:ext cx="623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Resource is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immutably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borrowed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by </a:t>
            </a:r>
            <a:r>
              <a:rPr kumimoji="1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arg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from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ight Arrow 7">
            <a:extLst>
              <a:ext uri="{FF2B5EF4-FFF2-40B4-BE49-F238E27FC236}">
                <a16:creationId xmlns:a16="http://schemas.microsoft.com/office/drawing/2014/main" id="{9757FEF9-6CC4-73A0-33A1-7033D437F24D}"/>
              </a:ext>
            </a:extLst>
          </p:cNvPr>
          <p:cNvSpPr/>
          <p:nvPr/>
        </p:nvSpPr>
        <p:spPr>
          <a:xfrm>
            <a:off x="1257692" y="5712621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0C6E901E-FD2E-8504-6071-59BF61E46A98}"/>
              </a:ext>
            </a:extLst>
          </p:cNvPr>
          <p:cNvSpPr txBox="1"/>
          <p:nvPr/>
        </p:nvSpPr>
        <p:spPr>
          <a:xfrm>
            <a:off x="2920633" y="5885775"/>
            <a:ext cx="556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Resource is still owned by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. No free here.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06D57F27-CE74-D369-8FA0-319FB500E3D4}"/>
              </a:ext>
            </a:extLst>
          </p:cNvPr>
          <p:cNvSpPr/>
          <p:nvPr/>
        </p:nvSpPr>
        <p:spPr>
          <a:xfrm>
            <a:off x="1976804" y="5846888"/>
            <a:ext cx="844061" cy="298939"/>
          </a:xfrm>
          <a:custGeom>
            <a:avLst/>
            <a:gdLst>
              <a:gd name="connsiteX0" fmla="*/ 844061 w 844061"/>
              <a:gd name="connsiteY0" fmla="*/ 298939 h 298939"/>
              <a:gd name="connsiteX1" fmla="*/ 448408 w 844061"/>
              <a:gd name="connsiteY1" fmla="*/ 263769 h 298939"/>
              <a:gd name="connsiteX2" fmla="*/ 334108 w 844061"/>
              <a:gd name="connsiteY2" fmla="*/ 87923 h 298939"/>
              <a:gd name="connsiteX3" fmla="*/ 0 w 844061"/>
              <a:gd name="connsiteY3" fmla="*/ 0 h 2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298939">
                <a:moveTo>
                  <a:pt x="844061" y="298939"/>
                </a:moveTo>
                <a:cubicBezTo>
                  <a:pt x="688730" y="298938"/>
                  <a:pt x="533400" y="298938"/>
                  <a:pt x="448408" y="263769"/>
                </a:cubicBezTo>
                <a:cubicBezTo>
                  <a:pt x="363416" y="228600"/>
                  <a:pt x="408842" y="131884"/>
                  <a:pt x="334108" y="87923"/>
                </a:cubicBezTo>
                <a:cubicBezTo>
                  <a:pt x="259374" y="43962"/>
                  <a:pt x="129687" y="21981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0" name="Straight Arrow Connector 11">
            <a:extLst>
              <a:ext uri="{FF2B5EF4-FFF2-40B4-BE49-F238E27FC236}">
                <a16:creationId xmlns:a16="http://schemas.microsoft.com/office/drawing/2014/main" id="{74AA2A9B-AE61-7421-E349-59DD690E42A0}"/>
              </a:ext>
            </a:extLst>
          </p:cNvPr>
          <p:cNvCxnSpPr/>
          <p:nvPr/>
        </p:nvCxnSpPr>
        <p:spPr>
          <a:xfrm flipH="1" flipV="1">
            <a:off x="2539512" y="4026775"/>
            <a:ext cx="677007" cy="1125518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F341533D-E7F3-9403-64BB-4BB31C1412A6}"/>
              </a:ext>
            </a:extLst>
          </p:cNvPr>
          <p:cNvSpPr txBox="1"/>
          <p:nvPr/>
        </p:nvSpPr>
        <p:spPr>
          <a:xfrm>
            <a:off x="2851639" y="4147593"/>
            <a:ext cx="465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Resource is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returned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from </a:t>
            </a:r>
            <a:r>
              <a:rPr kumimoji="1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arg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to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Right Arrow 13">
            <a:extLst>
              <a:ext uri="{FF2B5EF4-FFF2-40B4-BE49-F238E27FC236}">
                <a16:creationId xmlns:a16="http://schemas.microsoft.com/office/drawing/2014/main" id="{E48BA879-000E-5FD9-9CA0-26846F87187C}"/>
              </a:ext>
            </a:extLst>
          </p:cNvPr>
          <p:cNvSpPr/>
          <p:nvPr/>
        </p:nvSpPr>
        <p:spPr>
          <a:xfrm>
            <a:off x="1255832" y="3771798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A06A3F0E-1471-6CC8-1C42-E869C52D4894}"/>
              </a:ext>
            </a:extLst>
          </p:cNvPr>
          <p:cNvSpPr txBox="1"/>
          <p:nvPr/>
        </p:nvSpPr>
        <p:spPr>
          <a:xfrm>
            <a:off x="6629938" y="1475986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Aliasing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Plus 15">
            <a:extLst>
              <a:ext uri="{FF2B5EF4-FFF2-40B4-BE49-F238E27FC236}">
                <a16:creationId xmlns:a16="http://schemas.microsoft.com/office/drawing/2014/main" id="{561FFA77-4F25-19CD-EE2F-BB9211163F49}"/>
              </a:ext>
            </a:extLst>
          </p:cNvPr>
          <p:cNvSpPr/>
          <p:nvPr/>
        </p:nvSpPr>
        <p:spPr>
          <a:xfrm>
            <a:off x="7829026" y="1576904"/>
            <a:ext cx="298938" cy="298938"/>
          </a:xfrm>
          <a:prstGeom prst="mathPlus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987A8FAB-A51B-5811-AD63-742F74FE10FC}"/>
              </a:ext>
            </a:extLst>
          </p:cNvPr>
          <p:cNvSpPr txBox="1"/>
          <p:nvPr/>
        </p:nvSpPr>
        <p:spPr>
          <a:xfrm>
            <a:off x="8204256" y="1475986"/>
            <a:ext cx="135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Mutation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Multiply 17">
            <a:extLst>
              <a:ext uri="{FF2B5EF4-FFF2-40B4-BE49-F238E27FC236}">
                <a16:creationId xmlns:a16="http://schemas.microsoft.com/office/drawing/2014/main" id="{E3723808-9B19-03A6-FE77-2BCE82780E30}"/>
              </a:ext>
            </a:extLst>
          </p:cNvPr>
          <p:cNvSpPr/>
          <p:nvPr/>
        </p:nvSpPr>
        <p:spPr>
          <a:xfrm>
            <a:off x="8274630" y="1518084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Right Arrow 18">
            <a:extLst>
              <a:ext uri="{FF2B5EF4-FFF2-40B4-BE49-F238E27FC236}">
                <a16:creationId xmlns:a16="http://schemas.microsoft.com/office/drawing/2014/main" id="{BC885815-F27C-416C-B841-4F490B8BB811}"/>
              </a:ext>
            </a:extLst>
          </p:cNvPr>
          <p:cNvSpPr/>
          <p:nvPr/>
        </p:nvSpPr>
        <p:spPr>
          <a:xfrm>
            <a:off x="1255832" y="5435621"/>
            <a:ext cx="382465" cy="254977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F9A4AD94-96C0-81F9-830E-33B7E2ACC23A}"/>
              </a:ext>
            </a:extLst>
          </p:cNvPr>
          <p:cNvSpPr txBox="1"/>
          <p:nvPr/>
        </p:nvSpPr>
        <p:spPr>
          <a:xfrm>
            <a:off x="5474365" y="5102190"/>
            <a:ext cx="465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Compiling Error: Cannot mutate via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an immutable reference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" name="Straight Arrow Connector 21">
            <a:extLst>
              <a:ext uri="{FF2B5EF4-FFF2-40B4-BE49-F238E27FC236}">
                <a16:creationId xmlns:a16="http://schemas.microsoft.com/office/drawing/2014/main" id="{F6523D45-73BA-C32D-58F8-73FC8896A184}"/>
              </a:ext>
            </a:extLst>
          </p:cNvPr>
          <p:cNvCxnSpPr/>
          <p:nvPr/>
        </p:nvCxnSpPr>
        <p:spPr>
          <a:xfrm flipH="1">
            <a:off x="4139712" y="5563109"/>
            <a:ext cx="1263893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647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E8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/>
      <p:bldP spid="29" grpId="0" animBg="1"/>
      <p:bldP spid="31" grpId="0"/>
      <p:bldP spid="32" grpId="0" animBg="1"/>
      <p:bldP spid="37" grpId="0" animBg="1"/>
      <p:bldP spid="37" grpId="1" animBg="1"/>
      <p:bldP spid="38" grpId="0"/>
      <p:bldP spid="38" grpId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4358C2-C3D7-26C8-3462-1176886781EF}"/>
              </a:ext>
            </a:extLst>
          </p:cNvPr>
          <p:cNvSpPr txBox="1">
            <a:spLocks/>
          </p:cNvSpPr>
          <p:nvPr/>
        </p:nvSpPr>
        <p:spPr>
          <a:xfrm>
            <a:off x="14859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j-cs"/>
              </a:rPr>
              <a:t>Immutable/Shared Borrowing (&amp;)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ABB53F2-62B4-EEB4-DEC1-748751333451}"/>
              </a:ext>
            </a:extLst>
          </p:cNvPr>
          <p:cNvSpPr txBox="1">
            <a:spLocks/>
          </p:cNvSpPr>
          <p:nvPr/>
        </p:nvSpPr>
        <p:spPr>
          <a:xfrm>
            <a:off x="1485900" y="4936351"/>
            <a:ext cx="7886700" cy="124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Read-only sharing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04862B3-75A9-4263-568C-00D7CA9A9DA9}"/>
              </a:ext>
            </a:extLst>
          </p:cNvPr>
          <p:cNvSpPr txBox="1"/>
          <p:nvPr/>
        </p:nvSpPr>
        <p:spPr>
          <a:xfrm>
            <a:off x="1485899" y="1520031"/>
            <a:ext cx="7530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struct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Dummy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{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,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foo()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= Box::new(Dummy{a: 0, b: 0});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alias1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&amp;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alias2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&amp;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alias3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alias2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    </a:t>
            </a:r>
            <a:r>
              <a:rPr kumimoji="1" lang="en-US" altLang="zh-CN" sz="1800" b="0" i="1" u="none" strike="sng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sng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2048;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2048;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790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567194F-F2D2-CB86-3EF6-EF71240EF7C0}"/>
              </a:ext>
            </a:extLst>
          </p:cNvPr>
          <p:cNvSpPr txBox="1">
            <a:spLocks/>
          </p:cNvSpPr>
          <p:nvPr/>
        </p:nvSpPr>
        <p:spPr>
          <a:xfrm>
            <a:off x="16383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j-cs"/>
              </a:rPr>
              <a:t>Mutable Borrowing (&amp;mut)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610792AD-6E63-9722-D529-7B2B424E58AE}"/>
              </a:ext>
            </a:extLst>
          </p:cNvPr>
          <p:cNvSpPr txBox="1"/>
          <p:nvPr/>
        </p:nvSpPr>
        <p:spPr>
          <a:xfrm>
            <a:off x="6629938" y="1475986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Aliasing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Plus 4">
            <a:extLst>
              <a:ext uri="{FF2B5EF4-FFF2-40B4-BE49-F238E27FC236}">
                <a16:creationId xmlns:a16="http://schemas.microsoft.com/office/drawing/2014/main" id="{2E8CC0A5-73DB-670E-662C-FEFCF67754F7}"/>
              </a:ext>
            </a:extLst>
          </p:cNvPr>
          <p:cNvSpPr/>
          <p:nvPr/>
        </p:nvSpPr>
        <p:spPr>
          <a:xfrm>
            <a:off x="7829026" y="1576904"/>
            <a:ext cx="298938" cy="298938"/>
          </a:xfrm>
          <a:prstGeom prst="mathPlus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C458CABE-02D2-BF0E-AB5D-148E4D25B254}"/>
              </a:ext>
            </a:extLst>
          </p:cNvPr>
          <p:cNvSpPr txBox="1"/>
          <p:nvPr/>
        </p:nvSpPr>
        <p:spPr>
          <a:xfrm>
            <a:off x="8204256" y="1475986"/>
            <a:ext cx="135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Mutation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Multiply 6">
            <a:extLst>
              <a:ext uri="{FF2B5EF4-FFF2-40B4-BE49-F238E27FC236}">
                <a16:creationId xmlns:a16="http://schemas.microsoft.com/office/drawing/2014/main" id="{F19BBB20-ADAA-0782-1BA7-31EAA6AD6FDF}"/>
              </a:ext>
            </a:extLst>
          </p:cNvPr>
          <p:cNvSpPr/>
          <p:nvPr/>
        </p:nvSpPr>
        <p:spPr>
          <a:xfrm>
            <a:off x="6663404" y="1526575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459596C-3803-D2DB-C507-F8CD437BDDC1}"/>
              </a:ext>
            </a:extLst>
          </p:cNvPr>
          <p:cNvSpPr txBox="1"/>
          <p:nvPr/>
        </p:nvSpPr>
        <p:spPr>
          <a:xfrm>
            <a:off x="1638299" y="1520031"/>
            <a:ext cx="7530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struct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Dummy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{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,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i32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foo()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= Box::new(Dummy{a: 0, b: 0});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take(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&amp;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4096;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borrower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&amp;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let</a:t>
            </a:r>
            <a:r>
              <a:rPr kumimoji="1" lang="en-US" altLang="zh-CN" sz="18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alias   </a:t>
            </a:r>
            <a:r>
              <a:rPr kumimoji="1" lang="en-US" altLang="zh-CN" sz="18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&amp;</a:t>
            </a:r>
            <a:r>
              <a:rPr kumimoji="1" lang="en-US" altLang="zh-CN" sz="1800" b="0" i="0" u="none" strike="sng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1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res</a:t>
            </a:r>
            <a:r>
              <a:rPr kumimoji="1" lang="en-US" altLang="zh-CN" sz="18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fn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take(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arg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: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&amp;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mut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Box&lt;Dummy&gt;)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   </a:t>
            </a:r>
            <a:r>
              <a:rPr kumimoji="1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arg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.a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 = 2048;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charset="0"/>
                <a:ea typeface="Menlo" charset="0"/>
                <a:cs typeface="Menlo" charset="0"/>
              </a:rPr>
              <a:t>}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48F7E48C-66EF-AF15-3DF8-847F8BBC8B7F}"/>
              </a:ext>
            </a:extLst>
          </p:cNvPr>
          <p:cNvSpPr txBox="1"/>
          <p:nvPr/>
        </p:nvSpPr>
        <p:spPr>
          <a:xfrm>
            <a:off x="4308173" y="3137135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Mutably borrowed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by </a:t>
            </a:r>
            <a:r>
              <a:rPr kumimoji="1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arg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from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F3DFEEA6-716E-FD41-5BF7-BE575DB5DE22}"/>
              </a:ext>
            </a:extLst>
          </p:cNvPr>
          <p:cNvSpPr/>
          <p:nvPr/>
        </p:nvSpPr>
        <p:spPr>
          <a:xfrm>
            <a:off x="3207727" y="3182815"/>
            <a:ext cx="1100446" cy="1644162"/>
          </a:xfrm>
          <a:custGeom>
            <a:avLst/>
            <a:gdLst>
              <a:gd name="connsiteX0" fmla="*/ 808892 w 1100446"/>
              <a:gd name="connsiteY0" fmla="*/ 0 h 1644162"/>
              <a:gd name="connsiteX1" fmla="*/ 1055077 w 1100446"/>
              <a:gd name="connsiteY1" fmla="*/ 281354 h 1644162"/>
              <a:gd name="connsiteX2" fmla="*/ 0 w 1100446"/>
              <a:gd name="connsiteY2" fmla="*/ 1644162 h 164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446" h="1644162">
                <a:moveTo>
                  <a:pt x="808892" y="0"/>
                </a:moveTo>
                <a:cubicBezTo>
                  <a:pt x="999392" y="3663"/>
                  <a:pt x="1189892" y="7327"/>
                  <a:pt x="1055077" y="281354"/>
                </a:cubicBezTo>
                <a:cubicBezTo>
                  <a:pt x="920262" y="555381"/>
                  <a:pt x="460131" y="1099771"/>
                  <a:pt x="0" y="1644162"/>
                </a:cubicBezTo>
              </a:path>
            </a:pathLst>
          </a:cu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30AEAAD2-CD4E-9332-C5E0-F4991E7549D2}"/>
              </a:ext>
            </a:extLst>
          </p:cNvPr>
          <p:cNvSpPr txBox="1"/>
          <p:nvPr/>
        </p:nvSpPr>
        <p:spPr>
          <a:xfrm>
            <a:off x="3367506" y="439842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Returned from </a:t>
            </a:r>
            <a:r>
              <a:rPr kumimoji="1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arg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to </a:t>
            </a: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CD7BAA6E-56B0-DAC4-C32B-1F2C4E332530}"/>
              </a:ext>
            </a:extLst>
          </p:cNvPr>
          <p:cNvSpPr/>
          <p:nvPr/>
        </p:nvSpPr>
        <p:spPr>
          <a:xfrm>
            <a:off x="2609850" y="3543300"/>
            <a:ext cx="648014" cy="1301262"/>
          </a:xfrm>
          <a:custGeom>
            <a:avLst/>
            <a:gdLst>
              <a:gd name="connsiteX0" fmla="*/ 386862 w 648014"/>
              <a:gd name="connsiteY0" fmla="*/ 1301262 h 1301262"/>
              <a:gd name="connsiteX1" fmla="*/ 633046 w 648014"/>
              <a:gd name="connsiteY1" fmla="*/ 879231 h 1301262"/>
              <a:gd name="connsiteX2" fmla="*/ 0 w 648014"/>
              <a:gd name="connsiteY2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014" h="1301262">
                <a:moveTo>
                  <a:pt x="386862" y="1301262"/>
                </a:moveTo>
                <a:cubicBezTo>
                  <a:pt x="542192" y="1198685"/>
                  <a:pt x="697523" y="1096108"/>
                  <a:pt x="633046" y="879231"/>
                </a:cubicBezTo>
                <a:cubicBezTo>
                  <a:pt x="568569" y="662354"/>
                  <a:pt x="284284" y="331177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CC9561FD-3CAE-DB51-C816-F64BAFBE255F}"/>
              </a:ext>
            </a:extLst>
          </p:cNvPr>
          <p:cNvSpPr txBox="1"/>
          <p:nvPr/>
        </p:nvSpPr>
        <p:spPr>
          <a:xfrm>
            <a:off x="6037380" y="3643689"/>
            <a:ext cx="3815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Multiple mutable borrowings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are disallowed</a:t>
            </a:r>
            <a:endParaRPr kumimoji="1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7" name="Straight Arrow Connector 17">
            <a:extLst>
              <a:ext uri="{FF2B5EF4-FFF2-40B4-BE49-F238E27FC236}">
                <a16:creationId xmlns:a16="http://schemas.microsoft.com/office/drawing/2014/main" id="{4162C68F-F2CD-20C9-9F9C-434C4DC92764}"/>
              </a:ext>
            </a:extLst>
          </p:cNvPr>
          <p:cNvCxnSpPr>
            <a:stCxn id="26" idx="1"/>
          </p:cNvCxnSpPr>
          <p:nvPr/>
        </p:nvCxnSpPr>
        <p:spPr>
          <a:xfrm flipH="1">
            <a:off x="5581650" y="4059188"/>
            <a:ext cx="455730" cy="134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788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对象布局（</a:t>
            </a:r>
            <a:r>
              <a:rPr lang="en-US" altLang="zh-CN" dirty="0"/>
              <a:t>object layout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1601"/>
            <a:ext cx="5257800" cy="4351338"/>
          </a:xfrm>
        </p:spPr>
        <p:txBody>
          <a:bodyPr/>
          <a:lstStyle/>
          <a:p>
            <a:r>
              <a:rPr lang="zh-CN" altLang="en-US" dirty="0"/>
              <a:t>对象头（</a:t>
            </a:r>
            <a:r>
              <a:rPr lang="en-US" altLang="zh-CN" dirty="0"/>
              <a:t>header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有和</a:t>
            </a:r>
            <a:r>
              <a:rPr lang="en-US" altLang="zh-CN" dirty="0"/>
              <a:t>GC</a:t>
            </a:r>
            <a:r>
              <a:rPr lang="zh-CN" altLang="en-US" dirty="0"/>
              <a:t>相关的元数据，也有和语言相关的元数据</a:t>
            </a:r>
            <a:endParaRPr lang="en-US" altLang="zh-CN" dirty="0"/>
          </a:p>
          <a:p>
            <a:pPr lvl="1"/>
            <a:r>
              <a:rPr lang="zh-CN" altLang="en-US" dirty="0"/>
              <a:t>可有可无，和具体语言、虚拟机有关</a:t>
            </a:r>
            <a:endParaRPr lang="en-US" altLang="zh-CN" dirty="0"/>
          </a:p>
          <a:p>
            <a:pPr lvl="2"/>
            <a:r>
              <a:rPr lang="zh-CN" altLang="en-US" dirty="0"/>
              <a:t>元数据可以集中放在一块特定区域</a:t>
            </a:r>
            <a:endParaRPr lang="en-US" altLang="zh-CN" dirty="0"/>
          </a:p>
          <a:p>
            <a:r>
              <a:rPr lang="zh-CN" altLang="en-US" dirty="0"/>
              <a:t>字段（</a:t>
            </a:r>
            <a:r>
              <a:rPr lang="en-US" altLang="zh-CN" dirty="0"/>
              <a:t>field</a:t>
            </a:r>
            <a:r>
              <a:rPr lang="zh-CN" altLang="en-US" dirty="0"/>
              <a:t>，也叫“域”）</a:t>
            </a:r>
            <a:endParaRPr lang="en-US" altLang="zh-CN" dirty="0"/>
          </a:p>
          <a:p>
            <a:pPr lvl="1"/>
            <a:r>
              <a:rPr lang="zh-CN" altLang="en-US" dirty="0"/>
              <a:t>值字段</a:t>
            </a:r>
            <a:endParaRPr lang="en-US" altLang="zh-CN" dirty="0"/>
          </a:p>
          <a:p>
            <a:pPr lvl="1"/>
            <a:r>
              <a:rPr lang="zh-CN" altLang="en-US" dirty="0"/>
              <a:t>引用字段</a:t>
            </a:r>
            <a:endParaRPr lang="en-US" altLang="zh-CN" dirty="0"/>
          </a:p>
          <a:p>
            <a:r>
              <a:rPr lang="zh-CN" altLang="en-US" dirty="0"/>
              <a:t>运行时（虚拟机）有能力识别对象哪些字段是值，哪些字段是引用。</a:t>
            </a:r>
          </a:p>
        </p:txBody>
      </p:sp>
      <p:sp>
        <p:nvSpPr>
          <p:cNvPr id="5" name="矩形 4"/>
          <p:cNvSpPr/>
          <p:nvPr/>
        </p:nvSpPr>
        <p:spPr>
          <a:xfrm>
            <a:off x="6521345" y="735021"/>
            <a:ext cx="4943992" cy="4947988"/>
          </a:xfrm>
          <a:prstGeom prst="rect">
            <a:avLst/>
          </a:prstGeom>
          <a:noFill/>
          <a:ln w="31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5392" y="5691468"/>
            <a:ext cx="6609945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堆</a:t>
            </a:r>
          </a:p>
        </p:txBody>
      </p:sp>
      <p:sp>
        <p:nvSpPr>
          <p:cNvPr id="7" name="矩形 6"/>
          <p:cNvSpPr/>
          <p:nvPr/>
        </p:nvSpPr>
        <p:spPr>
          <a:xfrm>
            <a:off x="7762907" y="1545055"/>
            <a:ext cx="1915975" cy="27245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62907" y="1545055"/>
            <a:ext cx="1915975" cy="48797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10" name="矩形 9"/>
          <p:cNvSpPr/>
          <p:nvPr/>
        </p:nvSpPr>
        <p:spPr>
          <a:xfrm>
            <a:off x="7762906" y="2033028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1" name="矩形 10"/>
          <p:cNvSpPr/>
          <p:nvPr/>
        </p:nvSpPr>
        <p:spPr>
          <a:xfrm>
            <a:off x="7762905" y="2390545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2" name="矩形 11"/>
          <p:cNvSpPr/>
          <p:nvPr/>
        </p:nvSpPr>
        <p:spPr>
          <a:xfrm>
            <a:off x="7762903" y="2758263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3" name="矩形 12"/>
          <p:cNvSpPr/>
          <p:nvPr/>
        </p:nvSpPr>
        <p:spPr>
          <a:xfrm>
            <a:off x="7762899" y="3115780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4" name="矩形 13"/>
          <p:cNvSpPr/>
          <p:nvPr/>
        </p:nvSpPr>
        <p:spPr>
          <a:xfrm>
            <a:off x="7762891" y="3473296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62891" y="4289358"/>
            <a:ext cx="1915960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对象（放大图）</a:t>
            </a:r>
          </a:p>
        </p:txBody>
      </p:sp>
      <p:sp>
        <p:nvSpPr>
          <p:cNvPr id="16" name="椭圆 15"/>
          <p:cNvSpPr/>
          <p:nvPr/>
        </p:nvSpPr>
        <p:spPr>
          <a:xfrm>
            <a:off x="6633453" y="114442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7" name="矩形 16"/>
          <p:cNvSpPr/>
          <p:nvPr/>
        </p:nvSpPr>
        <p:spPr>
          <a:xfrm>
            <a:off x="4762599" y="4827702"/>
            <a:ext cx="1397330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cxnSp>
        <p:nvCxnSpPr>
          <p:cNvPr id="21" name="直接箭头连接符 20"/>
          <p:cNvCxnSpPr>
            <a:stCxn id="17" idx="3"/>
          </p:cNvCxnSpPr>
          <p:nvPr/>
        </p:nvCxnSpPr>
        <p:spPr>
          <a:xfrm flipV="1">
            <a:off x="6159929" y="2041487"/>
            <a:ext cx="1602978" cy="29700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6" idx="5"/>
          </p:cNvCxnSpPr>
          <p:nvPr/>
        </p:nvCxnSpPr>
        <p:spPr>
          <a:xfrm>
            <a:off x="7155625" y="1666597"/>
            <a:ext cx="634499" cy="366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993769" y="187552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6" name="椭圆 25"/>
          <p:cNvSpPr/>
          <p:nvPr/>
        </p:nvSpPr>
        <p:spPr>
          <a:xfrm>
            <a:off x="10433213" y="365715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28" name="直接箭头连接符 27"/>
          <p:cNvCxnSpPr>
            <a:stCxn id="11" idx="3"/>
            <a:endCxn id="25" idx="2"/>
          </p:cNvCxnSpPr>
          <p:nvPr/>
        </p:nvCxnSpPr>
        <p:spPr>
          <a:xfrm flipV="1">
            <a:off x="9678880" y="2181405"/>
            <a:ext cx="314890" cy="392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4" idx="3"/>
            <a:endCxn id="26" idx="2"/>
          </p:cNvCxnSpPr>
          <p:nvPr/>
        </p:nvCxnSpPr>
        <p:spPr>
          <a:xfrm>
            <a:off x="9678866" y="3657155"/>
            <a:ext cx="754347" cy="305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561550" y="187552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33" name="直接箭头连接符 32"/>
          <p:cNvCxnSpPr>
            <a:stCxn id="31" idx="7"/>
          </p:cNvCxnSpPr>
          <p:nvPr/>
        </p:nvCxnSpPr>
        <p:spPr>
          <a:xfrm>
            <a:off x="7083721" y="1965114"/>
            <a:ext cx="676937" cy="59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60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内存分配</a:t>
            </a:r>
            <a:endParaRPr lang="en-US" altLang="zh-CN" dirty="0"/>
          </a:p>
          <a:p>
            <a:r>
              <a:rPr lang="zh-CN" altLang="en-US" dirty="0"/>
              <a:t>垃圾识别</a:t>
            </a:r>
            <a:endParaRPr lang="en-US" altLang="zh-CN" dirty="0"/>
          </a:p>
          <a:p>
            <a:r>
              <a:rPr lang="zh-CN" altLang="en-US" dirty="0"/>
              <a:t>内存回收</a:t>
            </a:r>
            <a:endParaRPr lang="en-US" altLang="zh-CN" dirty="0"/>
          </a:p>
          <a:p>
            <a:r>
              <a:rPr lang="zh-CN" altLang="en-US" dirty="0"/>
              <a:t>分块垃圾回收算法介绍</a:t>
            </a:r>
            <a:endParaRPr lang="en-US" altLang="zh-CN" dirty="0"/>
          </a:p>
          <a:p>
            <a:r>
              <a:rPr lang="zh-CN" altLang="en-US" dirty="0"/>
              <a:t>分代垃圾回收</a:t>
            </a:r>
            <a:endParaRPr lang="en-US" altLang="zh-CN" dirty="0"/>
          </a:p>
          <a:p>
            <a:r>
              <a:rPr lang="zh-CN" altLang="en-US" dirty="0"/>
              <a:t>并行垃圾回收</a:t>
            </a:r>
            <a:endParaRPr lang="en-US" altLang="zh-CN" dirty="0"/>
          </a:p>
          <a:p>
            <a:r>
              <a:rPr lang="zh-CN" altLang="en-US" dirty="0"/>
              <a:t>并发垃圾回收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2874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垃圾回收的三个组成部分</a:t>
            </a:r>
          </a:p>
        </p:txBody>
      </p:sp>
    </p:spTree>
    <p:extLst>
      <p:ext uri="{BB962C8B-B14F-4D97-AF65-F5344CB8AC3E}">
        <p14:creationId xmlns:p14="http://schemas.microsoft.com/office/powerpoint/2010/main" val="321682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垃圾回收算法的三个组成部分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3867149"/>
            <a:ext cx="10515600" cy="1845789"/>
          </a:xfrm>
        </p:spPr>
        <p:txBody>
          <a:bodyPr/>
          <a:lstStyle/>
          <a:p>
            <a:r>
              <a:rPr lang="zh-CN" altLang="en-US" dirty="0"/>
              <a:t>内存分配：给新建的对象分配空间</a:t>
            </a:r>
            <a:endParaRPr lang="en-US" altLang="zh-CN" dirty="0"/>
          </a:p>
          <a:p>
            <a:r>
              <a:rPr lang="zh-CN" altLang="en-US" dirty="0"/>
              <a:t>垃圾识别：识别哪些对象是垃圾</a:t>
            </a:r>
            <a:endParaRPr lang="en-US" altLang="zh-CN" dirty="0"/>
          </a:p>
          <a:p>
            <a:r>
              <a:rPr lang="zh-CN" altLang="en-US" dirty="0"/>
              <a:t>内存回收：将垃圾占用的空间回收，以便将来继续分配</a:t>
            </a:r>
            <a:endParaRPr lang="en-US" altLang="zh-CN" dirty="0"/>
          </a:p>
          <a:p>
            <a:endParaRPr lang="en-US" altLang="zh-CN" dirty="0"/>
          </a:p>
          <a:p>
            <a:pPr marL="11109" indent="0">
              <a:buNone/>
            </a:pPr>
            <a:r>
              <a:rPr lang="zh-CN" altLang="en-US" dirty="0"/>
              <a:t>具体的垃圾回收算法（如</a:t>
            </a:r>
            <a:r>
              <a:rPr lang="en-US" altLang="zh-CN" dirty="0"/>
              <a:t>mark-sweep, mark-compact</a:t>
            </a:r>
            <a:r>
              <a:rPr lang="zh-CN" altLang="en-US" dirty="0"/>
              <a:t>等）是以上三者的组合。</a:t>
            </a:r>
          </a:p>
        </p:txBody>
      </p:sp>
      <p:sp>
        <p:nvSpPr>
          <p:cNvPr id="4" name="矩形 3"/>
          <p:cNvSpPr/>
          <p:nvPr/>
        </p:nvSpPr>
        <p:spPr>
          <a:xfrm>
            <a:off x="1880618" y="1355726"/>
            <a:ext cx="2143273" cy="2038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内存分配</a:t>
            </a:r>
          </a:p>
        </p:txBody>
      </p:sp>
      <p:sp>
        <p:nvSpPr>
          <p:cNvPr id="5" name="矩形 4"/>
          <p:cNvSpPr/>
          <p:nvPr/>
        </p:nvSpPr>
        <p:spPr>
          <a:xfrm>
            <a:off x="5025477" y="1355725"/>
            <a:ext cx="2143273" cy="2038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垃圾识别</a:t>
            </a:r>
          </a:p>
        </p:txBody>
      </p:sp>
      <p:sp>
        <p:nvSpPr>
          <p:cNvPr id="6" name="矩形 5"/>
          <p:cNvSpPr/>
          <p:nvPr/>
        </p:nvSpPr>
        <p:spPr>
          <a:xfrm>
            <a:off x="8170337" y="1355726"/>
            <a:ext cx="2143273" cy="2038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内存回收</a:t>
            </a:r>
          </a:p>
        </p:txBody>
      </p:sp>
    </p:spTree>
    <p:extLst>
      <p:ext uri="{BB962C8B-B14F-4D97-AF65-F5344CB8AC3E}">
        <p14:creationId xmlns:p14="http://schemas.microsoft.com/office/powerpoint/2010/main" val="99508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内存分配</a:t>
            </a:r>
          </a:p>
        </p:txBody>
      </p:sp>
    </p:spTree>
    <p:extLst>
      <p:ext uri="{BB962C8B-B14F-4D97-AF65-F5344CB8AC3E}">
        <p14:creationId xmlns:p14="http://schemas.microsoft.com/office/powerpoint/2010/main" val="177032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内存分配的两种基本方法</a:t>
            </a:r>
          </a:p>
        </p:txBody>
      </p:sp>
      <p:sp>
        <p:nvSpPr>
          <p:cNvPr id="6" name="矩形 5"/>
          <p:cNvSpPr/>
          <p:nvPr/>
        </p:nvSpPr>
        <p:spPr>
          <a:xfrm>
            <a:off x="2533749" y="2220530"/>
            <a:ext cx="3239482" cy="24169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Free-list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（空闲列表）</a:t>
            </a:r>
          </a:p>
        </p:txBody>
      </p:sp>
      <p:sp>
        <p:nvSpPr>
          <p:cNvPr id="7" name="矩形 6"/>
          <p:cNvSpPr/>
          <p:nvPr/>
        </p:nvSpPr>
        <p:spPr>
          <a:xfrm>
            <a:off x="6415879" y="2220530"/>
            <a:ext cx="3243095" cy="24169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Bump-pointer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（顺序分配）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13619" y="5125253"/>
            <a:ext cx="7145356" cy="8613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Region-based </a:t>
            </a:r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（基于区块的分配器）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（属于综合型的方法）</a:t>
            </a:r>
          </a:p>
        </p:txBody>
      </p:sp>
    </p:spTree>
    <p:extLst>
      <p:ext uri="{BB962C8B-B14F-4D97-AF65-F5344CB8AC3E}">
        <p14:creationId xmlns:p14="http://schemas.microsoft.com/office/powerpoint/2010/main" val="39974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1143" y="339273"/>
            <a:ext cx="8371114" cy="590218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C00000"/>
                </a:solidFill>
              </a:rPr>
              <a:t>课程目标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F917D97C-D951-45E0-8813-72F081A3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212519"/>
            <a:ext cx="7826829" cy="435133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建立起对垃圾回收领域的自顶向下的全局认识。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了解垃圾回收的各个设计方面、各种算法，及其对性能的影响。了解目前垃圾回收研究的前沿和发展方向。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了解编译器需要对垃圾回收系统提供的基本支撑能力。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685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Free-list </a:t>
            </a:r>
            <a:br>
              <a:rPr lang="en-US" altLang="zh-CN" dirty="0"/>
            </a:br>
            <a:r>
              <a:rPr lang="zh-CN" altLang="en-US" dirty="0"/>
              <a:t>空闲列表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用一个列表记录哪些区域是空闲的。</a:t>
            </a:r>
          </a:p>
        </p:txBody>
      </p:sp>
      <p:sp>
        <p:nvSpPr>
          <p:cNvPr id="4" name="矩形 3"/>
          <p:cNvSpPr/>
          <p:nvPr/>
        </p:nvSpPr>
        <p:spPr>
          <a:xfrm>
            <a:off x="2109331" y="4852798"/>
            <a:ext cx="8437319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09330" y="4852798"/>
            <a:ext cx="1397430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6" name="矩形 5"/>
          <p:cNvSpPr/>
          <p:nvPr/>
        </p:nvSpPr>
        <p:spPr>
          <a:xfrm>
            <a:off x="3506761" y="4852798"/>
            <a:ext cx="808577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7" name="矩形 6"/>
          <p:cNvSpPr/>
          <p:nvPr/>
        </p:nvSpPr>
        <p:spPr>
          <a:xfrm>
            <a:off x="4315338" y="4852798"/>
            <a:ext cx="966776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8" name="矩形 7"/>
          <p:cNvSpPr/>
          <p:nvPr/>
        </p:nvSpPr>
        <p:spPr>
          <a:xfrm>
            <a:off x="5282115" y="4852798"/>
            <a:ext cx="2082961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9" name="矩形 8"/>
          <p:cNvSpPr/>
          <p:nvPr/>
        </p:nvSpPr>
        <p:spPr>
          <a:xfrm>
            <a:off x="7365077" y="4852798"/>
            <a:ext cx="685533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0" name="矩形 9"/>
          <p:cNvSpPr/>
          <p:nvPr/>
        </p:nvSpPr>
        <p:spPr>
          <a:xfrm>
            <a:off x="8050610" y="4852797"/>
            <a:ext cx="1195286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11" name="矩形 10"/>
          <p:cNvSpPr/>
          <p:nvPr/>
        </p:nvSpPr>
        <p:spPr>
          <a:xfrm>
            <a:off x="9245896" y="4852796"/>
            <a:ext cx="887675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2" name="矩形 11"/>
          <p:cNvSpPr/>
          <p:nvPr/>
        </p:nvSpPr>
        <p:spPr>
          <a:xfrm>
            <a:off x="1700647" y="2756649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3413" y="2756649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86179" y="2756649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28945" y="2756649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71711" y="2756649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4478" y="2756649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57244" y="2756649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2" name="曲线连接符 21"/>
          <p:cNvCxnSpPr>
            <a:stCxn id="12" idx="2"/>
            <a:endCxn id="6" idx="0"/>
          </p:cNvCxnSpPr>
          <p:nvPr/>
        </p:nvCxnSpPr>
        <p:spPr>
          <a:xfrm rot="16200000" flipH="1">
            <a:off x="2014848" y="2956596"/>
            <a:ext cx="1753383" cy="2039020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13" idx="2"/>
            <a:endCxn id="8" idx="0"/>
          </p:cNvCxnSpPr>
          <p:nvPr/>
        </p:nvCxnSpPr>
        <p:spPr>
          <a:xfrm rot="16200000" flipH="1">
            <a:off x="3392504" y="1921707"/>
            <a:ext cx="1753383" cy="4108799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>
            <a:stCxn id="14" idx="2"/>
            <a:endCxn id="10" idx="0"/>
          </p:cNvCxnSpPr>
          <p:nvPr/>
        </p:nvCxnSpPr>
        <p:spPr>
          <a:xfrm rot="16200000" flipH="1">
            <a:off x="4726218" y="930760"/>
            <a:ext cx="1753382" cy="609069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87783" y="2789586"/>
            <a:ext cx="1120581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列表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87678" y="4898916"/>
            <a:ext cx="1155736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堆空间</a:t>
            </a:r>
          </a:p>
        </p:txBody>
      </p:sp>
    </p:spTree>
    <p:extLst>
      <p:ext uri="{BB962C8B-B14F-4D97-AF65-F5344CB8AC3E}">
        <p14:creationId xmlns:p14="http://schemas.microsoft.com/office/powerpoint/2010/main" val="36890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Segregated Free-list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1601"/>
            <a:ext cx="10515600" cy="1216393"/>
          </a:xfrm>
        </p:spPr>
        <p:txBody>
          <a:bodyPr/>
          <a:lstStyle/>
          <a:p>
            <a:r>
              <a:rPr lang="zh-CN" altLang="en-US" dirty="0"/>
              <a:t>实践中，空间一般按照对象大小分割管理。</a:t>
            </a:r>
            <a:endParaRPr lang="en-US" altLang="zh-CN" dirty="0"/>
          </a:p>
          <a:p>
            <a:pPr lvl="1"/>
            <a:r>
              <a:rPr lang="zh-CN" altLang="en-US" dirty="0"/>
              <a:t>提高速度</a:t>
            </a:r>
            <a:endParaRPr lang="en-US" altLang="zh-CN" dirty="0"/>
          </a:p>
          <a:p>
            <a:pPr lvl="1"/>
            <a:r>
              <a:rPr lang="zh-CN" altLang="en-US" dirty="0"/>
              <a:t>一定程度上缓解内存碎片（不能彻底缓解）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3231457" y="3578032"/>
            <a:ext cx="5572146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1457" y="3578032"/>
            <a:ext cx="808577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12" name="矩形 11"/>
          <p:cNvSpPr/>
          <p:nvPr/>
        </p:nvSpPr>
        <p:spPr>
          <a:xfrm>
            <a:off x="2850688" y="2947127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93454" y="2947127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36220" y="2947127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78986" y="2947127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21752" y="2947127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64518" y="2947127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07284" y="2947127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2" name="曲线连接符 21"/>
          <p:cNvCxnSpPr>
            <a:stCxn id="12" idx="2"/>
            <a:endCxn id="6" idx="0"/>
          </p:cNvCxnSpPr>
          <p:nvPr/>
        </p:nvCxnSpPr>
        <p:spPr>
          <a:xfrm rot="16200000" flipH="1">
            <a:off x="3184840" y="3127125"/>
            <a:ext cx="288138" cy="613674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13" idx="2"/>
            <a:endCxn id="28" idx="0"/>
          </p:cNvCxnSpPr>
          <p:nvPr/>
        </p:nvCxnSpPr>
        <p:spPr>
          <a:xfrm rot="16200000" flipH="1">
            <a:off x="4163377" y="2491354"/>
            <a:ext cx="288134" cy="1885213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029049" y="3578032"/>
            <a:ext cx="808577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28" name="矩形 27"/>
          <p:cNvSpPr/>
          <p:nvPr/>
        </p:nvSpPr>
        <p:spPr>
          <a:xfrm>
            <a:off x="4845761" y="3578028"/>
            <a:ext cx="808577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29" name="矩形 28"/>
          <p:cNvSpPr/>
          <p:nvPr/>
        </p:nvSpPr>
        <p:spPr>
          <a:xfrm>
            <a:off x="5654338" y="3578028"/>
            <a:ext cx="808577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30" name="矩形 29"/>
          <p:cNvSpPr/>
          <p:nvPr/>
        </p:nvSpPr>
        <p:spPr>
          <a:xfrm>
            <a:off x="6462915" y="3578028"/>
            <a:ext cx="808577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31" name="矩形 30"/>
          <p:cNvSpPr/>
          <p:nvPr/>
        </p:nvSpPr>
        <p:spPr>
          <a:xfrm>
            <a:off x="7278733" y="3578032"/>
            <a:ext cx="808577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cxnSp>
        <p:nvCxnSpPr>
          <p:cNvPr id="35" name="曲线连接符 34"/>
          <p:cNvCxnSpPr>
            <a:stCxn id="14" idx="2"/>
            <a:endCxn id="29" idx="0"/>
          </p:cNvCxnSpPr>
          <p:nvPr/>
        </p:nvCxnSpPr>
        <p:spPr>
          <a:xfrm rot="16200000" flipH="1">
            <a:off x="4739049" y="2258448"/>
            <a:ext cx="288134" cy="2351024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228612" y="5197762"/>
            <a:ext cx="5572146" cy="36913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31457" y="5197762"/>
            <a:ext cx="1479381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42" name="矩形 41"/>
          <p:cNvSpPr/>
          <p:nvPr/>
        </p:nvSpPr>
        <p:spPr>
          <a:xfrm>
            <a:off x="2850688" y="4515242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93454" y="4515242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536220" y="4515242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78986" y="4515242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21752" y="4515242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64518" y="4515242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907284" y="4515242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9" name="曲线连接符 48"/>
          <p:cNvCxnSpPr>
            <a:stCxn id="42" idx="2"/>
            <a:endCxn id="41" idx="0"/>
          </p:cNvCxnSpPr>
          <p:nvPr/>
        </p:nvCxnSpPr>
        <p:spPr>
          <a:xfrm rot="16200000" flipH="1">
            <a:off x="3326732" y="4553346"/>
            <a:ext cx="339754" cy="94907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43" idx="2"/>
            <a:endCxn id="52" idx="0"/>
          </p:cNvCxnSpPr>
          <p:nvPr/>
        </p:nvCxnSpPr>
        <p:spPr>
          <a:xfrm rot="16200000" flipH="1">
            <a:off x="4977497" y="3245349"/>
            <a:ext cx="339754" cy="356507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710838" y="5195193"/>
            <a:ext cx="1479381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52" name="矩形 51"/>
          <p:cNvSpPr/>
          <p:nvPr/>
        </p:nvSpPr>
        <p:spPr>
          <a:xfrm>
            <a:off x="6190218" y="5197762"/>
            <a:ext cx="1479381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55" name="矩形 54"/>
          <p:cNvSpPr/>
          <p:nvPr/>
        </p:nvSpPr>
        <p:spPr>
          <a:xfrm>
            <a:off x="7680176" y="5195192"/>
            <a:ext cx="1479381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71" name="矩形 70"/>
          <p:cNvSpPr/>
          <p:nvPr/>
        </p:nvSpPr>
        <p:spPr>
          <a:xfrm>
            <a:off x="3232611" y="3580597"/>
            <a:ext cx="574519" cy="366565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72" name="矩形 71"/>
          <p:cNvSpPr/>
          <p:nvPr/>
        </p:nvSpPr>
        <p:spPr>
          <a:xfrm>
            <a:off x="3228613" y="5195192"/>
            <a:ext cx="1335905" cy="369133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73" name="矩形 72"/>
          <p:cNvSpPr/>
          <p:nvPr/>
        </p:nvSpPr>
        <p:spPr>
          <a:xfrm>
            <a:off x="4844867" y="3580597"/>
            <a:ext cx="726628" cy="366565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63B69BC-ED57-415A-A9BF-D078F0866983}"/>
              </a:ext>
            </a:extLst>
          </p:cNvPr>
          <p:cNvSpPr/>
          <p:nvPr/>
        </p:nvSpPr>
        <p:spPr>
          <a:xfrm>
            <a:off x="1937394" y="291739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size1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18A5077-EBD4-488E-A8B3-FF1E1F84791F}"/>
              </a:ext>
            </a:extLst>
          </p:cNvPr>
          <p:cNvSpPr/>
          <p:nvPr/>
        </p:nvSpPr>
        <p:spPr>
          <a:xfrm>
            <a:off x="2011604" y="4488674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size2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04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Bump-pointer </a:t>
            </a:r>
            <a:br>
              <a:rPr lang="en-US" altLang="zh-CN" dirty="0"/>
            </a:br>
            <a:r>
              <a:rPr lang="zh-CN" altLang="en-US" dirty="0"/>
              <a:t>顺序分配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（有时译作“阶跃指针”） </a:t>
            </a:r>
            <a:endParaRPr lang="en-US" altLang="zh-CN" dirty="0"/>
          </a:p>
          <a:p>
            <a:r>
              <a:rPr lang="zh-CN" altLang="en-US" dirty="0"/>
              <a:t>（也叫</a:t>
            </a:r>
            <a:r>
              <a:rPr lang="en-US" altLang="zh-CN" dirty="0"/>
              <a:t>bump-a-pointer</a:t>
            </a:r>
            <a:r>
              <a:rPr lang="zh-CN" altLang="en-US" dirty="0"/>
              <a:t>、</a:t>
            </a:r>
            <a:r>
              <a:rPr lang="en-US" altLang="zh-CN" dirty="0"/>
              <a:t>contiguous allocation</a:t>
            </a:r>
            <a:r>
              <a:rPr lang="zh-CN" altLang="en-US" dirty="0"/>
              <a:t>（连续分配））</a:t>
            </a:r>
            <a:endParaRPr lang="en-US" altLang="zh-CN" dirty="0"/>
          </a:p>
          <a:p>
            <a:r>
              <a:rPr lang="zh-CN" altLang="en-US" dirty="0"/>
              <a:t>空闲空间是连续的，从空闲空间的开头连续分配即可。</a:t>
            </a:r>
          </a:p>
        </p:txBody>
      </p:sp>
      <p:sp>
        <p:nvSpPr>
          <p:cNvPr id="4" name="矩形 3"/>
          <p:cNvSpPr/>
          <p:nvPr/>
        </p:nvSpPr>
        <p:spPr>
          <a:xfrm>
            <a:off x="1696253" y="3805203"/>
            <a:ext cx="8437319" cy="36913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6252" y="3805203"/>
            <a:ext cx="1748986" cy="36913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6" name="矩形 5"/>
          <p:cNvSpPr/>
          <p:nvPr/>
        </p:nvSpPr>
        <p:spPr>
          <a:xfrm>
            <a:off x="3445239" y="3805203"/>
            <a:ext cx="6688333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445237" y="2980187"/>
            <a:ext cx="1792932" cy="761700"/>
            <a:chOff x="3446583" y="2980011"/>
            <a:chExt cx="1793632" cy="761998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3446583" y="2987590"/>
              <a:ext cx="0" cy="7544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446583" y="2980011"/>
              <a:ext cx="1793632" cy="349702"/>
            </a:xfrm>
            <a:prstGeom prst="rect">
              <a:avLst/>
            </a:prstGeom>
            <a:noFill/>
          </p:spPr>
          <p:txBody>
            <a:bodyPr wrap="square" lIns="107958" tIns="35986" rIns="107958" bIns="35986" rtlCol="0">
              <a:spAutoFit/>
            </a:bodyPr>
            <a:lstStyle/>
            <a:p>
              <a:pPr algn="l"/>
              <a:r>
                <a:rPr kumimoji="1" lang="en-US" altLang="zh-CN" sz="1799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Free-pointer</a:t>
              </a:r>
              <a:endPara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445239" y="3805202"/>
            <a:ext cx="1335907" cy="369133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18" name="矩形 17"/>
          <p:cNvSpPr/>
          <p:nvPr/>
        </p:nvSpPr>
        <p:spPr>
          <a:xfrm>
            <a:off x="4785543" y="3805201"/>
            <a:ext cx="2232626" cy="369133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19" name="矩形 18"/>
          <p:cNvSpPr/>
          <p:nvPr/>
        </p:nvSpPr>
        <p:spPr>
          <a:xfrm>
            <a:off x="7018169" y="3805203"/>
            <a:ext cx="756450" cy="369133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</p:spTree>
    <p:extLst>
      <p:ext uri="{BB962C8B-B14F-4D97-AF65-F5344CB8AC3E}">
        <p14:creationId xmlns:p14="http://schemas.microsoft.com/office/powerpoint/2010/main" val="25999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633E-6 3.7037E-6 L 0.10985 3.7037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85 3.7037E-6 L 0.29272 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72 3.7037E-6 L 0.35611 0.0020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内存分配方式比较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Bump-pointer</a:t>
            </a:r>
            <a:r>
              <a:rPr lang="zh-CN" altLang="en-US" dirty="0"/>
              <a:t>分配方式比</a:t>
            </a:r>
            <a:r>
              <a:rPr lang="en-US" altLang="zh-CN" dirty="0"/>
              <a:t>free-list</a:t>
            </a:r>
            <a:r>
              <a:rPr lang="zh-CN" altLang="en-US" dirty="0"/>
              <a:t>更快</a:t>
            </a:r>
            <a:endParaRPr lang="en-US" altLang="zh-CN" dirty="0"/>
          </a:p>
          <a:p>
            <a:pPr lvl="1"/>
            <a:r>
              <a:rPr lang="zh-CN" altLang="en-US" dirty="0"/>
              <a:t>操作简单，</a:t>
            </a:r>
            <a:r>
              <a:rPr lang="en-US" altLang="zh-CN" dirty="0"/>
              <a:t>Cache</a:t>
            </a:r>
            <a:r>
              <a:rPr lang="zh-CN" altLang="en-US" dirty="0"/>
              <a:t>局部性好</a:t>
            </a:r>
            <a:endParaRPr lang="en-US" altLang="zh-CN" dirty="0"/>
          </a:p>
        </p:txBody>
      </p:sp>
      <p:graphicFrame>
        <p:nvGraphicFramePr>
          <p:cNvPr id="7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020088"/>
              </p:ext>
            </p:extLst>
          </p:nvPr>
        </p:nvGraphicFramePr>
        <p:xfrm>
          <a:off x="725206" y="2979914"/>
          <a:ext cx="10730484" cy="1112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6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6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95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分配方式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内存分配速度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Cache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局部性（影响访问速度）</a:t>
                      </a:r>
                      <a:endParaRPr lang="en-US" altLang="zh-CN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Free-list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Bump-pointer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</a:t>
                      </a:r>
                    </a:p>
                  </a:txBody>
                  <a:tcPr marL="91404" marR="91404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好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724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垃圾识别</a:t>
            </a:r>
          </a:p>
        </p:txBody>
      </p:sp>
    </p:spTree>
    <p:extLst>
      <p:ext uri="{BB962C8B-B14F-4D97-AF65-F5344CB8AC3E}">
        <p14:creationId xmlns:p14="http://schemas.microsoft.com/office/powerpoint/2010/main" val="23186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垃圾识别的两种基本方法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3618" y="2222117"/>
            <a:ext cx="3243095" cy="24169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Tracing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（跟踪）</a:t>
            </a:r>
          </a:p>
        </p:txBody>
      </p:sp>
      <p:sp>
        <p:nvSpPr>
          <p:cNvPr id="7" name="矩形 6"/>
          <p:cNvSpPr/>
          <p:nvPr/>
        </p:nvSpPr>
        <p:spPr>
          <a:xfrm>
            <a:off x="6415879" y="2222117"/>
            <a:ext cx="3243095" cy="24169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Reference counting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（引用计数、</a:t>
            </a:r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RC</a:t>
            </a:r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81831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Tracing</a:t>
            </a:r>
            <a:r>
              <a:rPr lang="zh-CN" altLang="en-US" dirty="0"/>
              <a:t>（跟踪）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从根出发，计算“传递闭包”（</a:t>
            </a:r>
            <a:r>
              <a:rPr lang="en-US" altLang="zh-CN" dirty="0"/>
              <a:t>transitive closure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可达的对象就是活对象</a:t>
            </a:r>
            <a:endParaRPr lang="en-US" altLang="zh-CN" dirty="0"/>
          </a:p>
          <a:p>
            <a:r>
              <a:rPr lang="zh-CN" altLang="en-US" dirty="0"/>
              <a:t>不可达的是垃圾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551198" y="3391177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19" name="矩形 18"/>
          <p:cNvSpPr/>
          <p:nvPr/>
        </p:nvSpPr>
        <p:spPr>
          <a:xfrm>
            <a:off x="1560431" y="3808062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0" name="矩形 19"/>
          <p:cNvSpPr/>
          <p:nvPr/>
        </p:nvSpPr>
        <p:spPr>
          <a:xfrm>
            <a:off x="1560431" y="4243139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1" name="矩形 20"/>
          <p:cNvSpPr/>
          <p:nvPr/>
        </p:nvSpPr>
        <p:spPr>
          <a:xfrm>
            <a:off x="1555814" y="4658509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2" name="矩形 21"/>
          <p:cNvSpPr/>
          <p:nvPr/>
        </p:nvSpPr>
        <p:spPr>
          <a:xfrm>
            <a:off x="1555814" y="5086534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5" name="椭圆 4"/>
          <p:cNvSpPr/>
          <p:nvPr/>
        </p:nvSpPr>
        <p:spPr>
          <a:xfrm>
            <a:off x="4377797" y="4161459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3" name="椭圆 22"/>
          <p:cNvSpPr/>
          <p:nvPr/>
        </p:nvSpPr>
        <p:spPr>
          <a:xfrm>
            <a:off x="5587653" y="3436463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4" name="椭圆 23"/>
          <p:cNvSpPr/>
          <p:nvPr/>
        </p:nvSpPr>
        <p:spPr>
          <a:xfrm>
            <a:off x="6515502" y="435895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5" name="椭圆 24"/>
          <p:cNvSpPr/>
          <p:nvPr/>
        </p:nvSpPr>
        <p:spPr>
          <a:xfrm>
            <a:off x="8298353" y="2441641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6" name="椭圆 25"/>
          <p:cNvSpPr/>
          <p:nvPr/>
        </p:nvSpPr>
        <p:spPr>
          <a:xfrm>
            <a:off x="7148685" y="255544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7" name="椭圆 26"/>
          <p:cNvSpPr/>
          <p:nvPr/>
        </p:nvSpPr>
        <p:spPr>
          <a:xfrm>
            <a:off x="8053489" y="5227731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8" name="椭圆 27"/>
          <p:cNvSpPr/>
          <p:nvPr/>
        </p:nvSpPr>
        <p:spPr>
          <a:xfrm>
            <a:off x="4264727" y="257508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9" name="椭圆 28"/>
          <p:cNvSpPr/>
          <p:nvPr/>
        </p:nvSpPr>
        <p:spPr>
          <a:xfrm>
            <a:off x="7867469" y="414862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0" name="椭圆 29"/>
          <p:cNvSpPr/>
          <p:nvPr/>
        </p:nvSpPr>
        <p:spPr>
          <a:xfrm>
            <a:off x="4365088" y="559136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1" name="椭圆 30"/>
          <p:cNvSpPr/>
          <p:nvPr/>
        </p:nvSpPr>
        <p:spPr>
          <a:xfrm>
            <a:off x="8619054" y="585546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2" name="椭圆 31"/>
          <p:cNvSpPr/>
          <p:nvPr/>
        </p:nvSpPr>
        <p:spPr>
          <a:xfrm>
            <a:off x="6712187" y="535962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3" name="椭圆 32"/>
          <p:cNvSpPr/>
          <p:nvPr/>
        </p:nvSpPr>
        <p:spPr>
          <a:xfrm>
            <a:off x="9807135" y="524370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4" name="椭圆 33"/>
          <p:cNvSpPr/>
          <p:nvPr/>
        </p:nvSpPr>
        <p:spPr>
          <a:xfrm>
            <a:off x="5596307" y="584679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5" name="椭圆 34"/>
          <p:cNvSpPr/>
          <p:nvPr/>
        </p:nvSpPr>
        <p:spPr>
          <a:xfrm>
            <a:off x="9754456" y="295566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6" name="椭圆 35"/>
          <p:cNvSpPr/>
          <p:nvPr/>
        </p:nvSpPr>
        <p:spPr>
          <a:xfrm>
            <a:off x="9911227" y="156753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7" name="椭圆 36"/>
          <p:cNvSpPr/>
          <p:nvPr/>
        </p:nvSpPr>
        <p:spPr>
          <a:xfrm>
            <a:off x="8053399" y="112519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8" name="椭圆 37"/>
          <p:cNvSpPr/>
          <p:nvPr/>
        </p:nvSpPr>
        <p:spPr>
          <a:xfrm>
            <a:off x="10418896" y="352074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9" name="椭圆 38"/>
          <p:cNvSpPr/>
          <p:nvPr/>
        </p:nvSpPr>
        <p:spPr>
          <a:xfrm>
            <a:off x="6475458" y="1464782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2" name="直接箭头连接符 11"/>
          <p:cNvCxnSpPr>
            <a:stCxn id="4" idx="3"/>
            <a:endCxn id="5" idx="2"/>
          </p:cNvCxnSpPr>
          <p:nvPr/>
        </p:nvCxnSpPr>
        <p:spPr>
          <a:xfrm>
            <a:off x="2756254" y="3532374"/>
            <a:ext cx="1621544" cy="9349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19" idx="3"/>
            <a:endCxn id="28" idx="2"/>
          </p:cNvCxnSpPr>
          <p:nvPr/>
        </p:nvCxnSpPr>
        <p:spPr>
          <a:xfrm flipV="1">
            <a:off x="2765487" y="2880967"/>
            <a:ext cx="1499240" cy="10682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0" idx="3"/>
            <a:endCxn id="5" idx="3"/>
          </p:cNvCxnSpPr>
          <p:nvPr/>
        </p:nvCxnSpPr>
        <p:spPr>
          <a:xfrm>
            <a:off x="2765488" y="4384336"/>
            <a:ext cx="1701900" cy="299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21" idx="3"/>
            <a:endCxn id="32" idx="2"/>
          </p:cNvCxnSpPr>
          <p:nvPr/>
        </p:nvCxnSpPr>
        <p:spPr>
          <a:xfrm>
            <a:off x="2760870" y="4799706"/>
            <a:ext cx="3951318" cy="8658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2" idx="3"/>
            <a:endCxn id="30" idx="2"/>
          </p:cNvCxnSpPr>
          <p:nvPr/>
        </p:nvCxnSpPr>
        <p:spPr>
          <a:xfrm>
            <a:off x="2760870" y="5227732"/>
            <a:ext cx="1604218" cy="669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0" idx="7"/>
            <a:endCxn id="23" idx="3"/>
          </p:cNvCxnSpPr>
          <p:nvPr/>
        </p:nvCxnSpPr>
        <p:spPr>
          <a:xfrm flipV="1">
            <a:off x="4887259" y="3958634"/>
            <a:ext cx="789983" cy="17223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5" idx="6"/>
            <a:endCxn id="24" idx="2"/>
          </p:cNvCxnSpPr>
          <p:nvPr/>
        </p:nvCxnSpPr>
        <p:spPr>
          <a:xfrm>
            <a:off x="4989558" y="4467339"/>
            <a:ext cx="1525944" cy="197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5" idx="0"/>
            <a:endCxn id="39" idx="3"/>
          </p:cNvCxnSpPr>
          <p:nvPr/>
        </p:nvCxnSpPr>
        <p:spPr>
          <a:xfrm flipV="1">
            <a:off x="4683678" y="1986954"/>
            <a:ext cx="1881370" cy="217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6" idx="2"/>
            <a:endCxn id="23" idx="7"/>
          </p:cNvCxnSpPr>
          <p:nvPr/>
        </p:nvCxnSpPr>
        <p:spPr>
          <a:xfrm flipH="1">
            <a:off x="6109824" y="2861327"/>
            <a:ext cx="1038861" cy="6647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39" idx="7"/>
            <a:endCxn id="37" idx="1"/>
          </p:cNvCxnSpPr>
          <p:nvPr/>
        </p:nvCxnSpPr>
        <p:spPr>
          <a:xfrm flipV="1">
            <a:off x="6997629" y="1214785"/>
            <a:ext cx="1145361" cy="339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37" idx="7"/>
            <a:endCxn id="36" idx="1"/>
          </p:cNvCxnSpPr>
          <p:nvPr/>
        </p:nvCxnSpPr>
        <p:spPr>
          <a:xfrm>
            <a:off x="8575571" y="1214786"/>
            <a:ext cx="1425246" cy="442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36" idx="3"/>
            <a:endCxn id="37" idx="5"/>
          </p:cNvCxnSpPr>
          <p:nvPr/>
        </p:nvCxnSpPr>
        <p:spPr>
          <a:xfrm flipH="1" flipV="1">
            <a:off x="8575571" y="1647367"/>
            <a:ext cx="1425246" cy="442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32" idx="3"/>
            <a:endCxn id="34" idx="6"/>
          </p:cNvCxnSpPr>
          <p:nvPr/>
        </p:nvCxnSpPr>
        <p:spPr>
          <a:xfrm flipH="1">
            <a:off x="6208069" y="5881797"/>
            <a:ext cx="593709" cy="270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38" idx="2"/>
            <a:endCxn id="23" idx="6"/>
          </p:cNvCxnSpPr>
          <p:nvPr/>
        </p:nvCxnSpPr>
        <p:spPr>
          <a:xfrm flipH="1" flipV="1">
            <a:off x="6199414" y="3742344"/>
            <a:ext cx="4219483" cy="842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36" idx="5"/>
            <a:endCxn id="38" idx="7"/>
          </p:cNvCxnSpPr>
          <p:nvPr/>
        </p:nvCxnSpPr>
        <p:spPr>
          <a:xfrm>
            <a:off x="10433398" y="2089708"/>
            <a:ext cx="507670" cy="1520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23" idx="0"/>
            <a:endCxn id="39" idx="5"/>
          </p:cNvCxnSpPr>
          <p:nvPr/>
        </p:nvCxnSpPr>
        <p:spPr>
          <a:xfrm flipV="1">
            <a:off x="5893533" y="1986953"/>
            <a:ext cx="1104096" cy="14495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27" idx="6"/>
            <a:endCxn id="33" idx="2"/>
          </p:cNvCxnSpPr>
          <p:nvPr/>
        </p:nvCxnSpPr>
        <p:spPr>
          <a:xfrm>
            <a:off x="8665251" y="5533612"/>
            <a:ext cx="1141885" cy="15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33" idx="3"/>
            <a:endCxn id="31" idx="6"/>
          </p:cNvCxnSpPr>
          <p:nvPr/>
        </p:nvCxnSpPr>
        <p:spPr>
          <a:xfrm flipH="1">
            <a:off x="9230815" y="5765877"/>
            <a:ext cx="665910" cy="395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31" idx="1"/>
            <a:endCxn id="27" idx="4"/>
          </p:cNvCxnSpPr>
          <p:nvPr/>
        </p:nvCxnSpPr>
        <p:spPr>
          <a:xfrm flipH="1" flipV="1">
            <a:off x="8359370" y="5839492"/>
            <a:ext cx="349275" cy="105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5" idx="6"/>
            <a:endCxn id="35" idx="2"/>
          </p:cNvCxnSpPr>
          <p:nvPr/>
        </p:nvCxnSpPr>
        <p:spPr>
          <a:xfrm>
            <a:off x="8910114" y="2747522"/>
            <a:ext cx="844342" cy="514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椭圆 140"/>
          <p:cNvSpPr/>
          <p:nvPr/>
        </p:nvSpPr>
        <p:spPr>
          <a:xfrm>
            <a:off x="9230815" y="435488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42" name="椭圆 141"/>
          <p:cNvSpPr/>
          <p:nvPr/>
        </p:nvSpPr>
        <p:spPr>
          <a:xfrm>
            <a:off x="10376203" y="454456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43" name="椭圆 142"/>
          <p:cNvSpPr/>
          <p:nvPr/>
        </p:nvSpPr>
        <p:spPr>
          <a:xfrm>
            <a:off x="7329439" y="161338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46" name="直接箭头连接符 145"/>
          <p:cNvCxnSpPr>
            <a:stCxn id="143" idx="4"/>
            <a:endCxn id="26" idx="0"/>
          </p:cNvCxnSpPr>
          <p:nvPr/>
        </p:nvCxnSpPr>
        <p:spPr>
          <a:xfrm flipH="1">
            <a:off x="7454566" y="2225145"/>
            <a:ext cx="180754" cy="33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>
            <a:stCxn id="29" idx="2"/>
            <a:endCxn id="24" idx="6"/>
          </p:cNvCxnSpPr>
          <p:nvPr/>
        </p:nvCxnSpPr>
        <p:spPr>
          <a:xfrm flipH="1">
            <a:off x="7127264" y="4454506"/>
            <a:ext cx="740206" cy="210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/>
          <p:cNvCxnSpPr>
            <a:stCxn id="27" idx="7"/>
            <a:endCxn id="141" idx="3"/>
          </p:cNvCxnSpPr>
          <p:nvPr/>
        </p:nvCxnSpPr>
        <p:spPr>
          <a:xfrm flipV="1">
            <a:off x="8575660" y="4877057"/>
            <a:ext cx="744745" cy="4402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141" grpId="0" animBg="1"/>
      <p:bldP spid="142" grpId="0" animBg="1"/>
      <p:bldP spid="1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 counting</a:t>
            </a:r>
            <a:r>
              <a:rPr lang="zh-CN" altLang="en-US" dirty="0"/>
              <a:t>（引用计数）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为每一个对象记录：有多少个引用指向它，称为这个对象的</a:t>
            </a:r>
            <a:r>
              <a:rPr lang="en-US" altLang="zh-CN" dirty="0"/>
              <a:t> </a:t>
            </a:r>
            <a:r>
              <a:rPr lang="zh-CN" altLang="en-US" dirty="0"/>
              <a:t>“引用计数”（</a:t>
            </a:r>
            <a:r>
              <a:rPr lang="en-US" altLang="zh-CN" dirty="0"/>
              <a:t>reference count</a:t>
            </a:r>
            <a:r>
              <a:rPr lang="zh-CN" altLang="en-US" dirty="0"/>
              <a:t>，</a:t>
            </a:r>
            <a:r>
              <a:rPr lang="en-US" altLang="zh-CN" dirty="0"/>
              <a:t>RC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当一个对象的引用计数降到</a:t>
            </a:r>
            <a:r>
              <a:rPr lang="en-US" altLang="zh-CN" dirty="0"/>
              <a:t>0</a:t>
            </a:r>
            <a:r>
              <a:rPr lang="zh-CN" altLang="en-US" dirty="0"/>
              <a:t>时，这个对象必然不能从根抵达，必然是垃圾。</a:t>
            </a:r>
          </a:p>
        </p:txBody>
      </p:sp>
      <p:sp>
        <p:nvSpPr>
          <p:cNvPr id="4" name="椭圆 3"/>
          <p:cNvSpPr/>
          <p:nvPr/>
        </p:nvSpPr>
        <p:spPr>
          <a:xfrm>
            <a:off x="2783160" y="374719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直接箭头连接符 5"/>
          <p:cNvCxnSpPr>
            <a:endCxn id="4" idx="1"/>
          </p:cNvCxnSpPr>
          <p:nvPr/>
        </p:nvCxnSpPr>
        <p:spPr>
          <a:xfrm>
            <a:off x="1542448" y="2905330"/>
            <a:ext cx="1330302" cy="931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endCxn id="4" idx="2"/>
          </p:cNvCxnSpPr>
          <p:nvPr/>
        </p:nvCxnSpPr>
        <p:spPr>
          <a:xfrm>
            <a:off x="1542448" y="3747194"/>
            <a:ext cx="1240712" cy="305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4" idx="3"/>
          </p:cNvCxnSpPr>
          <p:nvPr/>
        </p:nvCxnSpPr>
        <p:spPr>
          <a:xfrm flipV="1">
            <a:off x="1694788" y="4269366"/>
            <a:ext cx="1177962" cy="152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887015" y="383678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>
            <a:endCxn id="11" idx="2"/>
          </p:cNvCxnSpPr>
          <p:nvPr/>
        </p:nvCxnSpPr>
        <p:spPr>
          <a:xfrm>
            <a:off x="4646303" y="3836784"/>
            <a:ext cx="1240712" cy="305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8901279" y="3810511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7" name="直接箭头连接符 16"/>
          <p:cNvCxnSpPr>
            <a:endCxn id="16" idx="1"/>
          </p:cNvCxnSpPr>
          <p:nvPr/>
        </p:nvCxnSpPr>
        <p:spPr>
          <a:xfrm>
            <a:off x="8150217" y="3276660"/>
            <a:ext cx="840653" cy="6234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6" idx="6"/>
          </p:cNvCxnSpPr>
          <p:nvPr/>
        </p:nvCxnSpPr>
        <p:spPr>
          <a:xfrm flipH="1">
            <a:off x="9513040" y="3836785"/>
            <a:ext cx="922284" cy="2796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1" idx="7"/>
          </p:cNvCxnSpPr>
          <p:nvPr/>
        </p:nvCxnSpPr>
        <p:spPr>
          <a:xfrm flipH="1">
            <a:off x="6409186" y="3200490"/>
            <a:ext cx="369966" cy="7258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11" idx="4"/>
          </p:cNvCxnSpPr>
          <p:nvPr/>
        </p:nvCxnSpPr>
        <p:spPr>
          <a:xfrm flipV="1">
            <a:off x="5963117" y="4448546"/>
            <a:ext cx="229778" cy="5895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endCxn id="11" idx="5"/>
          </p:cNvCxnSpPr>
          <p:nvPr/>
        </p:nvCxnSpPr>
        <p:spPr>
          <a:xfrm flipH="1" flipV="1">
            <a:off x="6409186" y="4358956"/>
            <a:ext cx="550871" cy="6791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78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椭圆 109"/>
          <p:cNvSpPr/>
          <p:nvPr/>
        </p:nvSpPr>
        <p:spPr>
          <a:xfrm>
            <a:off x="6507136" y="435895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8739565" y="4361669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演示：</a:t>
            </a:r>
            <a:r>
              <a:rPr lang="en-US" altLang="zh-CN" dirty="0"/>
              <a:t>Naive reference counting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naive RC</a:t>
            </a:r>
            <a:r>
              <a:rPr lang="zh-CN" altLang="en-US" dirty="0"/>
              <a:t>，朴素引用计数）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又称</a:t>
            </a:r>
            <a:r>
              <a:rPr lang="en-US" altLang="zh-CN" dirty="0"/>
              <a:t>immediate RC</a:t>
            </a:r>
            <a:r>
              <a:rPr lang="zh-CN" altLang="en-US" dirty="0"/>
              <a:t>（立即引用计数）</a:t>
            </a:r>
            <a:endParaRPr lang="en-US" altLang="zh-CN" dirty="0"/>
          </a:p>
          <a:p>
            <a:r>
              <a:rPr lang="zh-CN" altLang="en-US" dirty="0"/>
              <a:t>每次有引用增删，立即更新引用计数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560431" y="3589730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20" name="矩形 19"/>
          <p:cNvSpPr/>
          <p:nvPr/>
        </p:nvSpPr>
        <p:spPr>
          <a:xfrm>
            <a:off x="1560431" y="4243139"/>
            <a:ext cx="1205056" cy="2823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5" name="椭圆 4"/>
          <p:cNvSpPr/>
          <p:nvPr/>
        </p:nvSpPr>
        <p:spPr>
          <a:xfrm>
            <a:off x="4377797" y="4161459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15502" y="435895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739565" y="435895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12187" y="535962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262940" y="5374021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908472" y="2044060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887511" y="325316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194316" y="2399289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箭头连接符 11"/>
          <p:cNvCxnSpPr>
            <a:stCxn id="4" idx="3"/>
            <a:endCxn id="39" idx="2"/>
          </p:cNvCxnSpPr>
          <p:nvPr/>
        </p:nvCxnSpPr>
        <p:spPr>
          <a:xfrm flipV="1">
            <a:off x="2765487" y="2705170"/>
            <a:ext cx="2428829" cy="1025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0" idx="3"/>
            <a:endCxn id="5" idx="3"/>
          </p:cNvCxnSpPr>
          <p:nvPr/>
        </p:nvCxnSpPr>
        <p:spPr>
          <a:xfrm>
            <a:off x="2765488" y="4384336"/>
            <a:ext cx="1701900" cy="299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5" idx="5"/>
            <a:endCxn id="32" idx="2"/>
          </p:cNvCxnSpPr>
          <p:nvPr/>
        </p:nvCxnSpPr>
        <p:spPr>
          <a:xfrm>
            <a:off x="4899969" y="4683630"/>
            <a:ext cx="1812219" cy="9818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5" idx="6"/>
            <a:endCxn id="24" idx="2"/>
          </p:cNvCxnSpPr>
          <p:nvPr/>
        </p:nvCxnSpPr>
        <p:spPr>
          <a:xfrm>
            <a:off x="4989558" y="4467339"/>
            <a:ext cx="1525944" cy="197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5" idx="0"/>
            <a:endCxn id="39" idx="3"/>
          </p:cNvCxnSpPr>
          <p:nvPr/>
        </p:nvCxnSpPr>
        <p:spPr>
          <a:xfrm flipV="1">
            <a:off x="4683678" y="2921461"/>
            <a:ext cx="600229" cy="1239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39" idx="7"/>
            <a:endCxn id="37" idx="1"/>
          </p:cNvCxnSpPr>
          <p:nvPr/>
        </p:nvCxnSpPr>
        <p:spPr>
          <a:xfrm flipV="1">
            <a:off x="5716487" y="2133650"/>
            <a:ext cx="2281575" cy="3552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32" idx="7"/>
            <a:endCxn id="34" idx="1"/>
          </p:cNvCxnSpPr>
          <p:nvPr/>
        </p:nvCxnSpPr>
        <p:spPr>
          <a:xfrm>
            <a:off x="7234358" y="5449217"/>
            <a:ext cx="1118171" cy="14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37" idx="4"/>
            <a:endCxn id="38" idx="7"/>
          </p:cNvCxnSpPr>
          <p:nvPr/>
        </p:nvCxnSpPr>
        <p:spPr>
          <a:xfrm>
            <a:off x="8214352" y="2655821"/>
            <a:ext cx="195330" cy="686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>
            <a:stCxn id="29" idx="2"/>
            <a:endCxn id="24" idx="6"/>
          </p:cNvCxnSpPr>
          <p:nvPr/>
        </p:nvCxnSpPr>
        <p:spPr>
          <a:xfrm flipH="1">
            <a:off x="7127263" y="4664836"/>
            <a:ext cx="16123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3"/>
            <a:endCxn id="32" idx="5"/>
          </p:cNvCxnSpPr>
          <p:nvPr/>
        </p:nvCxnSpPr>
        <p:spPr>
          <a:xfrm flipH="1" flipV="1">
            <a:off x="7234358" y="5881798"/>
            <a:ext cx="1118171" cy="14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5" idx="7"/>
            <a:endCxn id="38" idx="3"/>
          </p:cNvCxnSpPr>
          <p:nvPr/>
        </p:nvCxnSpPr>
        <p:spPr>
          <a:xfrm flipV="1">
            <a:off x="4899969" y="3775336"/>
            <a:ext cx="3077133" cy="475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38" idx="5"/>
            <a:endCxn id="29" idx="0"/>
          </p:cNvCxnSpPr>
          <p:nvPr/>
        </p:nvCxnSpPr>
        <p:spPr>
          <a:xfrm>
            <a:off x="8409682" y="3775336"/>
            <a:ext cx="635764" cy="583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39" idx="6"/>
            <a:endCxn id="38" idx="2"/>
          </p:cNvCxnSpPr>
          <p:nvPr/>
        </p:nvCxnSpPr>
        <p:spPr>
          <a:xfrm>
            <a:off x="5806078" y="2705170"/>
            <a:ext cx="2081434" cy="853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/>
          <p:nvPr/>
        </p:nvSpPr>
        <p:spPr>
          <a:xfrm>
            <a:off x="7888378" y="3260363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712187" y="535962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圆角矩形标注 102"/>
          <p:cNvSpPr/>
          <p:nvPr/>
        </p:nvSpPr>
        <p:spPr>
          <a:xfrm>
            <a:off x="9454633" y="5195328"/>
            <a:ext cx="1276786" cy="536566"/>
          </a:xfrm>
          <a:prstGeom prst="wedgeRoundRectCallout">
            <a:avLst>
              <a:gd name="adj1" fmla="val -77242"/>
              <a:gd name="adj2" fmla="val 34108"/>
              <a:gd name="adj3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循环垃圾</a:t>
            </a:r>
          </a:p>
        </p:txBody>
      </p:sp>
    </p:spTree>
    <p:extLst>
      <p:ext uri="{BB962C8B-B14F-4D97-AF65-F5344CB8AC3E}">
        <p14:creationId xmlns:p14="http://schemas.microsoft.com/office/powerpoint/2010/main" val="37379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4" grpId="0" animBg="1"/>
      <p:bldP spid="29" grpId="0" animBg="1"/>
      <p:bldP spid="101" grpId="0" animBg="1"/>
      <p:bldP spid="107" grpId="0" animBg="1"/>
      <p:bldP spid="1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垃圾识别方式比较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Tracing</a:t>
            </a:r>
            <a:r>
              <a:rPr lang="zh-CN" altLang="en-US" dirty="0"/>
              <a:t>是完整的，环形垃圾不影响可达性。</a:t>
            </a:r>
            <a:endParaRPr lang="en-US" altLang="zh-CN" dirty="0"/>
          </a:p>
          <a:p>
            <a:r>
              <a:rPr lang="en-US" altLang="zh-CN" dirty="0"/>
              <a:t>Reference counting</a:t>
            </a:r>
            <a:r>
              <a:rPr lang="zh-CN" altLang="en-US" dirty="0"/>
              <a:t>不能识别环形垃圾。</a:t>
            </a:r>
            <a:endParaRPr lang="en-US" altLang="zh-CN" dirty="0"/>
          </a:p>
          <a:p>
            <a:pPr lvl="1"/>
            <a:r>
              <a:rPr lang="zh-CN" altLang="en-US" dirty="0"/>
              <a:t>可以用</a:t>
            </a:r>
            <a:r>
              <a:rPr lang="en-US" altLang="zh-CN" dirty="0"/>
              <a:t>tracing</a:t>
            </a:r>
            <a:r>
              <a:rPr lang="zh-CN" altLang="en-US" dirty="0"/>
              <a:t>补充</a:t>
            </a:r>
            <a:r>
              <a:rPr lang="en-US" altLang="zh-CN" dirty="0"/>
              <a:t>reference counting</a:t>
            </a:r>
            <a:r>
              <a:rPr lang="zh-CN" altLang="en-US" dirty="0"/>
              <a:t>，称为“</a:t>
            </a:r>
            <a:r>
              <a:rPr lang="en-US" altLang="zh-CN" dirty="0"/>
              <a:t>backup tracing</a:t>
            </a:r>
            <a:r>
              <a:rPr lang="zh-CN" altLang="en-US" dirty="0"/>
              <a:t>”。</a:t>
            </a:r>
            <a:endParaRPr lang="en-US" altLang="zh-CN" dirty="0"/>
          </a:p>
          <a:p>
            <a:pPr lvl="2"/>
            <a:r>
              <a:rPr lang="zh-CN" altLang="en-US" dirty="0"/>
              <a:t>注：有的</a:t>
            </a:r>
            <a:r>
              <a:rPr lang="en-US" altLang="zh-CN" dirty="0"/>
              <a:t>RC</a:t>
            </a:r>
            <a:r>
              <a:rPr lang="zh-CN" altLang="en-US" dirty="0"/>
              <a:t>算法使用</a:t>
            </a:r>
            <a:r>
              <a:rPr lang="en-US" altLang="zh-CN" dirty="0"/>
              <a:t>trial deletion</a:t>
            </a:r>
            <a:r>
              <a:rPr lang="zh-CN" altLang="en-US" dirty="0"/>
              <a:t>，但</a:t>
            </a:r>
            <a:r>
              <a:rPr lang="en-US" altLang="zh-CN" dirty="0"/>
              <a:t>trial deletion</a:t>
            </a:r>
            <a:r>
              <a:rPr lang="zh-CN" altLang="en-US" dirty="0"/>
              <a:t>速度很慢，不建议使用。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Reference counting</a:t>
            </a:r>
            <a:r>
              <a:rPr lang="zh-CN" altLang="en-US" dirty="0"/>
              <a:t>可以及时回收内存以供重用。</a:t>
            </a:r>
            <a:endParaRPr lang="en-US" altLang="zh-CN" dirty="0"/>
          </a:p>
          <a:p>
            <a:r>
              <a:rPr lang="en-US" altLang="zh-CN" dirty="0"/>
              <a:t>Tracing</a:t>
            </a:r>
            <a:r>
              <a:rPr lang="zh-CN" altLang="en-US" dirty="0"/>
              <a:t>需要扫描整个堆才能发现垃圾。</a:t>
            </a:r>
            <a:endParaRPr lang="en-US" altLang="zh-CN" dirty="0"/>
          </a:p>
          <a:p>
            <a:pPr lvl="1"/>
            <a:r>
              <a:rPr lang="zh-CN" altLang="en-US" dirty="0"/>
              <a:t>可以用分代（</a:t>
            </a:r>
            <a:r>
              <a:rPr lang="en-US" altLang="zh-CN" dirty="0"/>
              <a:t>generational</a:t>
            </a:r>
            <a:r>
              <a:rPr lang="zh-CN" altLang="en-US" dirty="0"/>
              <a:t>）的</a:t>
            </a:r>
            <a:r>
              <a:rPr lang="en-US" altLang="zh-CN" dirty="0"/>
              <a:t>GC</a:t>
            </a:r>
            <a:r>
              <a:rPr lang="zh-CN" altLang="en-US" dirty="0"/>
              <a:t>来缓解。</a:t>
            </a:r>
          </a:p>
          <a:p>
            <a:endParaRPr lang="zh-CN" altLang="en-US" dirty="0"/>
          </a:p>
        </p:txBody>
      </p:sp>
      <p:graphicFrame>
        <p:nvGraphicFramePr>
          <p:cNvPr id="7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04527"/>
              </p:ext>
            </p:extLst>
          </p:nvPr>
        </p:nvGraphicFramePr>
        <p:xfrm>
          <a:off x="725205" y="4169804"/>
          <a:ext cx="10687824" cy="1342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564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垃圾识别方式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环形垃圾处理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回收的及时性</a:t>
                      </a:r>
                      <a:endParaRPr lang="en-US" altLang="zh-CN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Tracing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可以处理</a:t>
                      </a:r>
                    </a:p>
                  </a:txBody>
                  <a:tcPr marL="91404" marR="91404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不及时</a:t>
                      </a:r>
                    </a:p>
                  </a:txBody>
                  <a:tcPr marL="91404" marR="91404" marT="45702" marB="45702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Reference counting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不能处理</a:t>
                      </a:r>
                    </a:p>
                  </a:txBody>
                  <a:tcPr marL="91404" marR="91404" marT="45702" marB="45702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及时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1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课程内容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10D792-4102-9E49-9911-6FCBEA89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5" y="1361600"/>
            <a:ext cx="9060873" cy="4723889"/>
          </a:xfrm>
        </p:spPr>
        <p:txBody>
          <a:bodyPr/>
          <a:lstStyle/>
          <a:p>
            <a:r>
              <a:rPr lang="zh-CN" altLang="en-US" dirty="0"/>
              <a:t>垃圾回收的原理和算法</a:t>
            </a:r>
            <a:endParaRPr lang="en-US" altLang="zh-CN" dirty="0"/>
          </a:p>
          <a:p>
            <a:pPr lvl="1"/>
            <a:r>
              <a:rPr lang="zh-CN" altLang="en-US" dirty="0"/>
              <a:t>垃圾回收的概念和意义</a:t>
            </a:r>
          </a:p>
          <a:p>
            <a:pPr lvl="1"/>
            <a:r>
              <a:rPr lang="zh-CN" altLang="en-US" dirty="0"/>
              <a:t>垃圾回收算法：对象分配、垃圾识别、对象回收</a:t>
            </a:r>
          </a:p>
          <a:p>
            <a:pPr lvl="1"/>
            <a:r>
              <a:rPr lang="zh-CN" altLang="en-US" dirty="0"/>
              <a:t>分代垃圾回收</a:t>
            </a:r>
          </a:p>
          <a:p>
            <a:pPr lvl="1"/>
            <a:r>
              <a:rPr lang="zh-CN" altLang="en-US" dirty="0"/>
              <a:t>并行、并发垃圾回收</a:t>
            </a:r>
          </a:p>
          <a:p>
            <a:r>
              <a:rPr lang="zh-CN" altLang="en-US" dirty="0"/>
              <a:t>编译器、虚拟机为了高效支持上述垃圾回收原理所需要提供的编译器机制</a:t>
            </a:r>
          </a:p>
          <a:p>
            <a:pPr lvl="1"/>
            <a:r>
              <a:rPr lang="en-US" altLang="zh-CN" dirty="0"/>
              <a:t>GC barriers</a:t>
            </a:r>
          </a:p>
          <a:p>
            <a:pPr lvl="1"/>
            <a:r>
              <a:rPr lang="zh-CN" altLang="en-US" dirty="0"/>
              <a:t>内存布局、</a:t>
            </a:r>
            <a:endParaRPr lang="en-US" altLang="zh-CN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Object Map</a:t>
            </a:r>
          </a:p>
          <a:p>
            <a:pPr lvl="1"/>
            <a:r>
              <a:rPr lang="en-US" dirty="0"/>
              <a:t>Stack map</a:t>
            </a:r>
          </a:p>
          <a:p>
            <a:pPr lvl="1"/>
            <a:r>
              <a:rPr lang="en-US" dirty="0" err="1"/>
              <a:t>safepoint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65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1621915" y="4557458"/>
            <a:ext cx="4438381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21" idx="3"/>
            <a:endCxn id="8" idx="3"/>
          </p:cNvCxnSpPr>
          <p:nvPr/>
        </p:nvCxnSpPr>
        <p:spPr>
          <a:xfrm>
            <a:off x="1621915" y="3891890"/>
            <a:ext cx="4438381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621915" y="4110336"/>
            <a:ext cx="4438381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621915" y="4319104"/>
            <a:ext cx="4438381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621915" y="4769430"/>
            <a:ext cx="4438381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注意：“及时”不等于“不卡顿”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“及时”</a:t>
            </a:r>
            <a:r>
              <a:rPr lang="zh-CN" altLang="en-US" dirty="0"/>
              <a:t>的意思是可以尽早发现垃圾，释放它们的内存，以供继续分配，</a:t>
            </a:r>
            <a:r>
              <a:rPr lang="zh-CN" altLang="en-US" b="1" dirty="0"/>
              <a:t>不容易耗尽内存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b="1" dirty="0"/>
              <a:t>“卡顿”</a:t>
            </a:r>
            <a:r>
              <a:rPr lang="zh-CN" altLang="en-US" dirty="0"/>
              <a:t>的意思是</a:t>
            </a:r>
            <a:r>
              <a:rPr lang="en-US" altLang="zh-CN" dirty="0"/>
              <a:t>GC</a:t>
            </a:r>
            <a:r>
              <a:rPr lang="zh-CN" altLang="en-US" dirty="0"/>
              <a:t>造成应用程序线程暂停执行（即</a:t>
            </a:r>
            <a:r>
              <a:rPr lang="en-US" altLang="zh-CN" dirty="0"/>
              <a:t>stop-the-world</a:t>
            </a:r>
            <a:r>
              <a:rPr lang="zh-CN" altLang="en-US" dirty="0"/>
              <a:t>），无法响应业务请求。</a:t>
            </a:r>
            <a:endParaRPr lang="en-US" altLang="zh-CN" dirty="0"/>
          </a:p>
          <a:p>
            <a:pPr lvl="1"/>
            <a:r>
              <a:rPr lang="zh-CN" altLang="en-US" dirty="0"/>
              <a:t>触发</a:t>
            </a:r>
            <a:r>
              <a:rPr lang="en-US" altLang="zh-CN" dirty="0"/>
              <a:t>stop-the-world GC</a:t>
            </a:r>
            <a:r>
              <a:rPr lang="zh-CN" altLang="en-US" dirty="0"/>
              <a:t>，以及用</a:t>
            </a:r>
            <a:r>
              <a:rPr lang="en-US" altLang="zh-CN" dirty="0"/>
              <a:t>RC</a:t>
            </a:r>
            <a:r>
              <a:rPr lang="zh-CN" altLang="en-US" dirty="0"/>
              <a:t>同步地回收一个极大的单向链表，都会使应用程序线程停顿。</a:t>
            </a:r>
            <a:endParaRPr lang="en-US" altLang="zh-CN" dirty="0"/>
          </a:p>
          <a:p>
            <a:pPr lvl="1"/>
            <a:r>
              <a:rPr lang="zh-CN" altLang="en-US" dirty="0"/>
              <a:t>可以用并发（</a:t>
            </a:r>
            <a:r>
              <a:rPr lang="en-US" altLang="zh-CN" dirty="0"/>
              <a:t>concurrent</a:t>
            </a:r>
            <a:r>
              <a:rPr lang="zh-CN" altLang="en-US" dirty="0"/>
              <a:t>）</a:t>
            </a:r>
            <a:r>
              <a:rPr lang="en-US" altLang="zh-CN" dirty="0"/>
              <a:t>GC</a:t>
            </a:r>
            <a:r>
              <a:rPr lang="zh-CN" altLang="en-US" dirty="0"/>
              <a:t>来及解决</a:t>
            </a:r>
          </a:p>
        </p:txBody>
      </p:sp>
      <p:sp>
        <p:nvSpPr>
          <p:cNvPr id="5" name="矩形 4"/>
          <p:cNvSpPr/>
          <p:nvPr/>
        </p:nvSpPr>
        <p:spPr>
          <a:xfrm>
            <a:off x="1621915" y="3836876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21915" y="4049603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1915" y="4262329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18921" y="3836876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8921" y="4049603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18921" y="4262329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63289" y="4493934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63289" y="4706661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063289" y="3430587"/>
            <a:ext cx="1" cy="185148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18919" y="3429000"/>
            <a:ext cx="1" cy="185148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28890" y="4214761"/>
            <a:ext cx="893024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应用线程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8891" y="4007320"/>
            <a:ext cx="893024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应用线程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8891" y="3784209"/>
            <a:ext cx="893024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应用线程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5737" y="4653064"/>
            <a:ext cx="893024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5737" y="4429953"/>
            <a:ext cx="893024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50725" y="5250476"/>
            <a:ext cx="837873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199984" y="5246350"/>
            <a:ext cx="837873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063290" y="3547970"/>
            <a:ext cx="1555631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应用暂停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063288" y="4895354"/>
            <a:ext cx="1555631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911873" y="5637938"/>
            <a:ext cx="3656172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触发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stop-the-world GC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造成卡顿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163630" y="5637938"/>
            <a:ext cx="3656172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RC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同步回收大数据结构造成卡顿</a:t>
            </a:r>
          </a:p>
        </p:txBody>
      </p:sp>
      <p:sp>
        <p:nvSpPr>
          <p:cNvPr id="36" name="椭圆 35"/>
          <p:cNvSpPr/>
          <p:nvPr/>
        </p:nvSpPr>
        <p:spPr>
          <a:xfrm>
            <a:off x="8533895" y="3083680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37" name="椭圆 36"/>
          <p:cNvSpPr/>
          <p:nvPr/>
        </p:nvSpPr>
        <p:spPr>
          <a:xfrm>
            <a:off x="7518991" y="2923502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1" name="椭圆 40"/>
          <p:cNvSpPr/>
          <p:nvPr/>
        </p:nvSpPr>
        <p:spPr>
          <a:xfrm>
            <a:off x="9561104" y="291653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2" name="椭圆 41"/>
          <p:cNvSpPr/>
          <p:nvPr/>
        </p:nvSpPr>
        <p:spPr>
          <a:xfrm>
            <a:off x="10425125" y="317244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3" name="椭圆 42"/>
          <p:cNvSpPr/>
          <p:nvPr/>
        </p:nvSpPr>
        <p:spPr>
          <a:xfrm>
            <a:off x="10425125" y="3925872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4" name="椭圆 43"/>
          <p:cNvSpPr/>
          <p:nvPr/>
        </p:nvSpPr>
        <p:spPr>
          <a:xfrm>
            <a:off x="9386188" y="386676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5" name="椭圆 44"/>
          <p:cNvSpPr/>
          <p:nvPr/>
        </p:nvSpPr>
        <p:spPr>
          <a:xfrm>
            <a:off x="8347251" y="4001321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6" name="椭圆 45"/>
          <p:cNvSpPr/>
          <p:nvPr/>
        </p:nvSpPr>
        <p:spPr>
          <a:xfrm>
            <a:off x="7419404" y="3887783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8" name="椭圆 47"/>
          <p:cNvSpPr/>
          <p:nvPr/>
        </p:nvSpPr>
        <p:spPr>
          <a:xfrm>
            <a:off x="7015715" y="477593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9" name="椭圆 48"/>
          <p:cNvSpPr/>
          <p:nvPr/>
        </p:nvSpPr>
        <p:spPr>
          <a:xfrm>
            <a:off x="7984704" y="4719293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50" name="椭圆 49"/>
          <p:cNvSpPr/>
          <p:nvPr/>
        </p:nvSpPr>
        <p:spPr>
          <a:xfrm>
            <a:off x="9037696" y="477593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53" name="直接箭头连接符 52"/>
          <p:cNvCxnSpPr>
            <a:stCxn id="37" idx="6"/>
            <a:endCxn id="36" idx="2"/>
          </p:cNvCxnSpPr>
          <p:nvPr/>
        </p:nvCxnSpPr>
        <p:spPr>
          <a:xfrm>
            <a:off x="8130752" y="3229383"/>
            <a:ext cx="403143" cy="160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36" idx="6"/>
            <a:endCxn id="41" idx="2"/>
          </p:cNvCxnSpPr>
          <p:nvPr/>
        </p:nvCxnSpPr>
        <p:spPr>
          <a:xfrm flipV="1">
            <a:off x="9145656" y="3222416"/>
            <a:ext cx="415449" cy="167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41" idx="6"/>
            <a:endCxn id="42" idx="2"/>
          </p:cNvCxnSpPr>
          <p:nvPr/>
        </p:nvCxnSpPr>
        <p:spPr>
          <a:xfrm>
            <a:off x="10172866" y="3222416"/>
            <a:ext cx="252259" cy="255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42" idx="4"/>
            <a:endCxn id="43" idx="0"/>
          </p:cNvCxnSpPr>
          <p:nvPr/>
        </p:nvCxnSpPr>
        <p:spPr>
          <a:xfrm>
            <a:off x="10731005" y="3784209"/>
            <a:ext cx="0" cy="14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43" idx="2"/>
            <a:endCxn id="44" idx="6"/>
          </p:cNvCxnSpPr>
          <p:nvPr/>
        </p:nvCxnSpPr>
        <p:spPr>
          <a:xfrm flipH="1" flipV="1">
            <a:off x="9997949" y="4172647"/>
            <a:ext cx="427176" cy="59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44" idx="2"/>
            <a:endCxn id="45" idx="6"/>
          </p:cNvCxnSpPr>
          <p:nvPr/>
        </p:nvCxnSpPr>
        <p:spPr>
          <a:xfrm flipH="1">
            <a:off x="8959012" y="4172647"/>
            <a:ext cx="427176" cy="134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45" idx="2"/>
            <a:endCxn id="46" idx="6"/>
          </p:cNvCxnSpPr>
          <p:nvPr/>
        </p:nvCxnSpPr>
        <p:spPr>
          <a:xfrm flipH="1" flipV="1">
            <a:off x="8031165" y="4193664"/>
            <a:ext cx="316086" cy="113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46" idx="3"/>
            <a:endCxn id="48" idx="0"/>
          </p:cNvCxnSpPr>
          <p:nvPr/>
        </p:nvCxnSpPr>
        <p:spPr>
          <a:xfrm flipH="1">
            <a:off x="7321595" y="4409954"/>
            <a:ext cx="187399" cy="365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>
            <a:stCxn id="48" idx="6"/>
            <a:endCxn id="49" idx="2"/>
          </p:cNvCxnSpPr>
          <p:nvPr/>
        </p:nvCxnSpPr>
        <p:spPr>
          <a:xfrm flipV="1">
            <a:off x="7627476" y="5025174"/>
            <a:ext cx="357228" cy="5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49" idx="6"/>
            <a:endCxn id="50" idx="2"/>
          </p:cNvCxnSpPr>
          <p:nvPr/>
        </p:nvCxnSpPr>
        <p:spPr>
          <a:xfrm>
            <a:off x="8596466" y="5025174"/>
            <a:ext cx="441231" cy="5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50" idx="6"/>
            <a:endCxn id="84" idx="1"/>
          </p:cNvCxnSpPr>
          <p:nvPr/>
        </p:nvCxnSpPr>
        <p:spPr>
          <a:xfrm>
            <a:off x="9649457" y="5081819"/>
            <a:ext cx="621783" cy="59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10271240" y="5003035"/>
            <a:ext cx="548562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8" name="矩形标注 87"/>
          <p:cNvSpPr/>
          <p:nvPr/>
        </p:nvSpPr>
        <p:spPr>
          <a:xfrm>
            <a:off x="6163990" y="2790727"/>
            <a:ext cx="951858" cy="381721"/>
          </a:xfrm>
          <a:prstGeom prst="wedgeRectCallout">
            <a:avLst>
              <a:gd name="adj1" fmla="val 76946"/>
              <a:gd name="adj2" fmla="val 4454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递归回收</a:t>
            </a:r>
          </a:p>
        </p:txBody>
      </p:sp>
    </p:spTree>
    <p:extLst>
      <p:ext uri="{BB962C8B-B14F-4D97-AF65-F5344CB8AC3E}">
        <p14:creationId xmlns:p14="http://schemas.microsoft.com/office/powerpoint/2010/main" val="4004309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内存回收</a:t>
            </a:r>
          </a:p>
        </p:txBody>
      </p:sp>
    </p:spTree>
    <p:extLst>
      <p:ext uri="{BB962C8B-B14F-4D97-AF65-F5344CB8AC3E}">
        <p14:creationId xmlns:p14="http://schemas.microsoft.com/office/powerpoint/2010/main" val="260860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内存回收的三种基本方式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zh-CN" altLang="en-US" dirty="0"/>
              <a:t>适用于</a:t>
            </a:r>
            <a:r>
              <a:rPr lang="en-US" altLang="zh-CN" dirty="0"/>
              <a:t>free-list</a:t>
            </a:r>
            <a:r>
              <a:rPr lang="zh-CN" altLang="en-US" dirty="0"/>
              <a:t>分配器</a:t>
            </a:r>
          </a:p>
          <a:p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/>
              <a:t>适用于</a:t>
            </a:r>
            <a:r>
              <a:rPr lang="en-US" altLang="zh-CN" dirty="0"/>
              <a:t>bump-pointer</a:t>
            </a:r>
            <a:r>
              <a:rPr lang="zh-CN" altLang="en-US" dirty="0"/>
              <a:t>分配器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34145" y="2602969"/>
            <a:ext cx="3243095" cy="241694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Sweep to free-list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清扫到空闲列表</a:t>
            </a:r>
          </a:p>
        </p:txBody>
      </p:sp>
      <p:sp>
        <p:nvSpPr>
          <p:cNvPr id="8" name="矩形 7"/>
          <p:cNvSpPr/>
          <p:nvPr/>
        </p:nvSpPr>
        <p:spPr>
          <a:xfrm>
            <a:off x="7321134" y="2222118"/>
            <a:ext cx="3243095" cy="146395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Compaction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压缩</a:t>
            </a:r>
          </a:p>
        </p:txBody>
      </p:sp>
      <p:sp>
        <p:nvSpPr>
          <p:cNvPr id="9" name="矩形 8"/>
          <p:cNvSpPr/>
          <p:nvPr/>
        </p:nvSpPr>
        <p:spPr>
          <a:xfrm>
            <a:off x="7321134" y="3999669"/>
            <a:ext cx="3243095" cy="146395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Evacuation</a:t>
            </a: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撤离</a:t>
            </a:r>
          </a:p>
        </p:txBody>
      </p:sp>
    </p:spTree>
    <p:extLst>
      <p:ext uri="{BB962C8B-B14F-4D97-AF65-F5344CB8AC3E}">
        <p14:creationId xmlns:p14="http://schemas.microsoft.com/office/powerpoint/2010/main" val="3472713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78042" y="4215941"/>
            <a:ext cx="1479381" cy="369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44" name="矩形 43"/>
          <p:cNvSpPr/>
          <p:nvPr/>
        </p:nvSpPr>
        <p:spPr>
          <a:xfrm>
            <a:off x="5364135" y="4215941"/>
            <a:ext cx="1479381" cy="369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45" name="矩形 44"/>
          <p:cNvSpPr/>
          <p:nvPr/>
        </p:nvSpPr>
        <p:spPr>
          <a:xfrm>
            <a:off x="8343038" y="4215940"/>
            <a:ext cx="1479381" cy="369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Sweeping (to free-list)</a:t>
            </a:r>
            <a:br>
              <a:rPr lang="en-US" altLang="zh-CN" dirty="0"/>
            </a:br>
            <a:r>
              <a:rPr lang="zh-CN" altLang="en-US" dirty="0"/>
              <a:t>清扫（到空闲列表）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垃圾占用的空间直接加回</a:t>
            </a:r>
            <a:r>
              <a:rPr lang="en-US" altLang="zh-CN" dirty="0"/>
              <a:t>free-list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93407" y="2903173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36173" y="2903173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8939" y="2903173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21706" y="2903173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64472" y="2903173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07238" y="2903173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50004" y="2903173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90138" y="4217589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7" name="矩形 16"/>
          <p:cNvSpPr/>
          <p:nvPr/>
        </p:nvSpPr>
        <p:spPr>
          <a:xfrm>
            <a:off x="3885070" y="4215937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8" name="矩形 17"/>
          <p:cNvSpPr/>
          <p:nvPr/>
        </p:nvSpPr>
        <p:spPr>
          <a:xfrm>
            <a:off x="5370847" y="4215937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9" name="矩形 18"/>
          <p:cNvSpPr/>
          <p:nvPr/>
        </p:nvSpPr>
        <p:spPr>
          <a:xfrm>
            <a:off x="6850230" y="4217589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20" name="矩形 19"/>
          <p:cNvSpPr/>
          <p:nvPr/>
        </p:nvSpPr>
        <p:spPr>
          <a:xfrm>
            <a:off x="8343035" y="4215937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893908" y="4224742"/>
            <a:ext cx="1479382" cy="369134"/>
            <a:chOff x="3884461" y="4932271"/>
            <a:chExt cx="1479960" cy="369278"/>
          </a:xfrm>
          <a:solidFill>
            <a:srgbClr val="DDDDDD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380002" y="4225947"/>
            <a:ext cx="1479382" cy="369134"/>
            <a:chOff x="3884461" y="4932271"/>
            <a:chExt cx="1479960" cy="369278"/>
          </a:xfrm>
          <a:solidFill>
            <a:srgbClr val="DDDDDD"/>
          </a:solidFill>
        </p:grpSpPr>
        <p:cxnSp>
          <p:nvCxnSpPr>
            <p:cNvPr id="33" name="直接连接符 32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8347332" y="4224742"/>
            <a:ext cx="1479382" cy="369134"/>
            <a:chOff x="3884461" y="4932271"/>
            <a:chExt cx="1479960" cy="369278"/>
          </a:xfrm>
          <a:solidFill>
            <a:srgbClr val="DDDDDD"/>
          </a:solidFill>
        </p:grpSpPr>
        <p:cxnSp>
          <p:nvCxnSpPr>
            <p:cNvPr id="36" name="直接连接符 35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曲线连接符 38"/>
          <p:cNvCxnSpPr>
            <a:stCxn id="8" idx="2"/>
            <a:endCxn id="17" idx="0"/>
          </p:cNvCxnSpPr>
          <p:nvPr/>
        </p:nvCxnSpPr>
        <p:spPr>
          <a:xfrm rot="16200000" flipH="1">
            <a:off x="3209776" y="2800952"/>
            <a:ext cx="969998" cy="185997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曲线连接符 40"/>
          <p:cNvCxnSpPr>
            <a:stCxn id="9" idx="2"/>
            <a:endCxn id="18" idx="0"/>
          </p:cNvCxnSpPr>
          <p:nvPr/>
        </p:nvCxnSpPr>
        <p:spPr>
          <a:xfrm rot="16200000" flipH="1">
            <a:off x="4124048" y="2229447"/>
            <a:ext cx="969998" cy="300298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曲线连接符 42"/>
          <p:cNvCxnSpPr>
            <a:stCxn id="10" idx="2"/>
            <a:endCxn id="45" idx="0"/>
          </p:cNvCxnSpPr>
          <p:nvPr/>
        </p:nvCxnSpPr>
        <p:spPr>
          <a:xfrm rot="16200000" flipH="1">
            <a:off x="5781526" y="914736"/>
            <a:ext cx="970000" cy="563240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28891" y="3432238"/>
            <a:ext cx="10736446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Compacting</a:t>
            </a:r>
            <a:br>
              <a:rPr lang="en-US" altLang="zh-CN" dirty="0"/>
            </a:br>
            <a:r>
              <a:rPr lang="zh-CN" altLang="en-US" dirty="0"/>
              <a:t>压缩（也叫“整理”）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将活对象推向空间的一侧</a:t>
            </a:r>
          </a:p>
        </p:txBody>
      </p:sp>
      <p:sp>
        <p:nvSpPr>
          <p:cNvPr id="15" name="矩形 14"/>
          <p:cNvSpPr/>
          <p:nvPr/>
        </p:nvSpPr>
        <p:spPr>
          <a:xfrm>
            <a:off x="728891" y="3432237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7" name="矩形 16"/>
          <p:cNvSpPr/>
          <p:nvPr/>
        </p:nvSpPr>
        <p:spPr>
          <a:xfrm>
            <a:off x="2214986" y="3429000"/>
            <a:ext cx="841346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8" name="矩形 17"/>
          <p:cNvSpPr/>
          <p:nvPr/>
        </p:nvSpPr>
        <p:spPr>
          <a:xfrm>
            <a:off x="3069758" y="3432237"/>
            <a:ext cx="1871787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9" name="矩形 18"/>
          <p:cNvSpPr/>
          <p:nvPr/>
        </p:nvSpPr>
        <p:spPr>
          <a:xfrm>
            <a:off x="4954972" y="3432237"/>
            <a:ext cx="1713393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20" name="矩形 19"/>
          <p:cNvSpPr/>
          <p:nvPr/>
        </p:nvSpPr>
        <p:spPr>
          <a:xfrm>
            <a:off x="6672270" y="3430586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210081" y="3439515"/>
            <a:ext cx="817687" cy="369134"/>
            <a:chOff x="3884461" y="4932271"/>
            <a:chExt cx="1479960" cy="36927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3056331" y="3437865"/>
            <a:ext cx="1885214" cy="369134"/>
            <a:chOff x="3884461" y="4932271"/>
            <a:chExt cx="1479960" cy="369278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681791" y="3439517"/>
            <a:ext cx="1479382" cy="369134"/>
            <a:chOff x="3884461" y="4932271"/>
            <a:chExt cx="1479960" cy="369278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8146484" y="3432237"/>
            <a:ext cx="63213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42" name="矩形 41"/>
          <p:cNvSpPr/>
          <p:nvPr/>
        </p:nvSpPr>
        <p:spPr>
          <a:xfrm>
            <a:off x="8778622" y="3432237"/>
            <a:ext cx="26764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8778621" y="3439516"/>
            <a:ext cx="2686589" cy="369134"/>
            <a:chOff x="3884461" y="4932271"/>
            <a:chExt cx="1479960" cy="369278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597193" y="2609563"/>
            <a:ext cx="1792932" cy="761700"/>
            <a:chOff x="3446583" y="2980011"/>
            <a:chExt cx="1793632" cy="761998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3446583" y="2987590"/>
              <a:ext cx="0" cy="7544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3446583" y="2980011"/>
              <a:ext cx="1793632" cy="349702"/>
            </a:xfrm>
            <a:prstGeom prst="rect">
              <a:avLst/>
            </a:prstGeom>
            <a:noFill/>
          </p:spPr>
          <p:txBody>
            <a:bodyPr wrap="square" lIns="107958" tIns="35986" rIns="107958" bIns="35986" rtlCol="0">
              <a:spAutoFit/>
            </a:bodyPr>
            <a:lstStyle/>
            <a:p>
              <a:pPr algn="l"/>
              <a:r>
                <a:rPr kumimoji="1" lang="en-US" altLang="zh-CN" sz="1799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Free-pointer</a:t>
              </a:r>
              <a:endPara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91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956E-6 -4.81481E-6 L -0.22492 -0.0009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6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824E-7 -4.81481E-6 L -0.34505 -0.00092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0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28891" y="2860961"/>
            <a:ext cx="10736446" cy="369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Evacuation</a:t>
            </a:r>
            <a:br>
              <a:rPr lang="en-US" altLang="zh-CN" dirty="0"/>
            </a:br>
            <a:r>
              <a:rPr lang="zh-CN" altLang="en-US" dirty="0"/>
              <a:t>撤离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将活对象拷贝到另一块连续空间</a:t>
            </a:r>
            <a:endParaRPr lang="en-US" altLang="zh-CN" dirty="0"/>
          </a:p>
          <a:p>
            <a:r>
              <a:rPr lang="zh-CN" altLang="en-US" dirty="0"/>
              <a:t>原空间全部释放</a:t>
            </a:r>
          </a:p>
        </p:txBody>
      </p:sp>
      <p:sp>
        <p:nvSpPr>
          <p:cNvPr id="15" name="矩形 14"/>
          <p:cNvSpPr/>
          <p:nvPr/>
        </p:nvSpPr>
        <p:spPr>
          <a:xfrm>
            <a:off x="733124" y="2863795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7" name="矩形 16"/>
          <p:cNvSpPr/>
          <p:nvPr/>
        </p:nvSpPr>
        <p:spPr>
          <a:xfrm>
            <a:off x="2214986" y="2860960"/>
            <a:ext cx="841346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8" name="矩形 17"/>
          <p:cNvSpPr/>
          <p:nvPr/>
        </p:nvSpPr>
        <p:spPr>
          <a:xfrm>
            <a:off x="3069758" y="2860960"/>
            <a:ext cx="1871787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9" name="矩形 18"/>
          <p:cNvSpPr/>
          <p:nvPr/>
        </p:nvSpPr>
        <p:spPr>
          <a:xfrm>
            <a:off x="4954972" y="2860960"/>
            <a:ext cx="1713393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20" name="矩形 19"/>
          <p:cNvSpPr/>
          <p:nvPr/>
        </p:nvSpPr>
        <p:spPr>
          <a:xfrm>
            <a:off x="6672270" y="2859309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210081" y="2867307"/>
            <a:ext cx="817687" cy="369134"/>
            <a:chOff x="3884461" y="4932271"/>
            <a:chExt cx="1479960" cy="36927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3056331" y="2865657"/>
            <a:ext cx="1885214" cy="369134"/>
            <a:chOff x="3884461" y="4932271"/>
            <a:chExt cx="1479960" cy="369278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681791" y="2867309"/>
            <a:ext cx="1479382" cy="369134"/>
            <a:chOff x="3884461" y="4932271"/>
            <a:chExt cx="1479960" cy="369278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8146484" y="2860960"/>
            <a:ext cx="63213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42" name="矩形 41"/>
          <p:cNvSpPr/>
          <p:nvPr/>
        </p:nvSpPr>
        <p:spPr>
          <a:xfrm>
            <a:off x="8778622" y="2860960"/>
            <a:ext cx="26764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8778621" y="2867308"/>
            <a:ext cx="2686589" cy="369134"/>
            <a:chOff x="3884461" y="4932271"/>
            <a:chExt cx="1479960" cy="369278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728891" y="4454530"/>
            <a:ext cx="10736446" cy="369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8891" y="4454529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29" name="矩形 28"/>
          <p:cNvSpPr/>
          <p:nvPr/>
        </p:nvSpPr>
        <p:spPr>
          <a:xfrm>
            <a:off x="2224506" y="4460876"/>
            <a:ext cx="1713393" cy="355838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54" name="矩形 53"/>
          <p:cNvSpPr/>
          <p:nvPr/>
        </p:nvSpPr>
        <p:spPr>
          <a:xfrm>
            <a:off x="3928378" y="4460876"/>
            <a:ext cx="632138" cy="36021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cxnSp>
        <p:nvCxnSpPr>
          <p:cNvPr id="4" name="曲线连接符 3"/>
          <p:cNvCxnSpPr>
            <a:stCxn id="15" idx="2"/>
            <a:endCxn id="26" idx="0"/>
          </p:cNvCxnSpPr>
          <p:nvPr/>
        </p:nvCxnSpPr>
        <p:spPr>
          <a:xfrm rot="5400000">
            <a:off x="859899" y="3841612"/>
            <a:ext cx="1221601" cy="4233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曲线连接符 5"/>
          <p:cNvCxnSpPr>
            <a:stCxn id="19" idx="2"/>
            <a:endCxn id="29" idx="0"/>
          </p:cNvCxnSpPr>
          <p:nvPr/>
        </p:nvCxnSpPr>
        <p:spPr>
          <a:xfrm rot="5400000">
            <a:off x="3831044" y="2480252"/>
            <a:ext cx="1230783" cy="2730465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>
            <a:stCxn id="40" idx="2"/>
            <a:endCxn id="54" idx="0"/>
          </p:cNvCxnSpPr>
          <p:nvPr/>
        </p:nvCxnSpPr>
        <p:spPr>
          <a:xfrm rot="5400000">
            <a:off x="5738109" y="1736433"/>
            <a:ext cx="1230783" cy="4218105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560569" y="3676554"/>
            <a:ext cx="1792932" cy="761700"/>
            <a:chOff x="3446583" y="2980011"/>
            <a:chExt cx="1793632" cy="761998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3446583" y="2987590"/>
              <a:ext cx="0" cy="7544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3446583" y="2980011"/>
              <a:ext cx="1793632" cy="349702"/>
            </a:xfrm>
            <a:prstGeom prst="rect">
              <a:avLst/>
            </a:prstGeom>
            <a:noFill/>
          </p:spPr>
          <p:txBody>
            <a:bodyPr wrap="square" lIns="107958" tIns="35986" rIns="107958" bIns="35986" rtlCol="0">
              <a:spAutoFit/>
            </a:bodyPr>
            <a:lstStyle/>
            <a:p>
              <a:pPr algn="l"/>
              <a:r>
                <a:rPr kumimoji="1" lang="en-US" altLang="zh-CN" sz="1799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Free-pointer</a:t>
              </a:r>
              <a:endPara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6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40" grpId="0" animBg="1"/>
      <p:bldP spid="42" grpId="0" animBg="1"/>
      <p:bldP spid="26" grpId="0" animBg="1"/>
      <p:bldP spid="29" grpId="0" animBg="1"/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内存碎片问题（</a:t>
            </a:r>
            <a:r>
              <a:rPr lang="en-US" altLang="zh-CN" dirty="0"/>
              <a:t>fragmentation</a:t>
            </a:r>
            <a:r>
              <a:rPr lang="zh-CN" altLang="en-US" dirty="0"/>
              <a:t>）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大量零散的小空闲空间</a:t>
            </a:r>
            <a:endParaRPr lang="en-US" altLang="zh-CN" dirty="0"/>
          </a:p>
          <a:p>
            <a:r>
              <a:rPr lang="zh-CN" altLang="en-US" dirty="0"/>
              <a:t>大对象无法找到合适的位置分配</a:t>
            </a:r>
            <a:endParaRPr lang="en-US" altLang="zh-CN" dirty="0"/>
          </a:p>
          <a:p>
            <a:pPr lvl="1"/>
            <a:r>
              <a:rPr lang="zh-CN" altLang="en-US" dirty="0"/>
              <a:t>即使总空间足够也无法分配</a:t>
            </a:r>
            <a:endParaRPr lang="en-US" altLang="zh-CN" dirty="0"/>
          </a:p>
          <a:p>
            <a:r>
              <a:rPr lang="zh-CN" altLang="en-US" dirty="0"/>
              <a:t>内存利用率降低</a:t>
            </a:r>
            <a:endParaRPr lang="en-US" altLang="zh-CN" dirty="0"/>
          </a:p>
          <a:p>
            <a:r>
              <a:rPr lang="zh-CN" altLang="en-US" dirty="0"/>
              <a:t>通过移动对象（压缩、撤离）来解决</a:t>
            </a:r>
          </a:p>
        </p:txBody>
      </p:sp>
      <p:sp>
        <p:nvSpPr>
          <p:cNvPr id="4" name="矩形 3"/>
          <p:cNvSpPr/>
          <p:nvPr/>
        </p:nvSpPr>
        <p:spPr>
          <a:xfrm>
            <a:off x="728891" y="4454530"/>
            <a:ext cx="10736446" cy="36913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8891" y="4454529"/>
            <a:ext cx="147938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8" name="矩形 7"/>
          <p:cNvSpPr/>
          <p:nvPr/>
        </p:nvSpPr>
        <p:spPr>
          <a:xfrm>
            <a:off x="2557751" y="4460876"/>
            <a:ext cx="1713393" cy="355838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9" name="矩形 8"/>
          <p:cNvSpPr/>
          <p:nvPr/>
        </p:nvSpPr>
        <p:spPr>
          <a:xfrm>
            <a:off x="10822966" y="4463449"/>
            <a:ext cx="632138" cy="36021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0" name="矩形 9"/>
          <p:cNvSpPr/>
          <p:nvPr/>
        </p:nvSpPr>
        <p:spPr>
          <a:xfrm>
            <a:off x="5118295" y="4454528"/>
            <a:ext cx="603995" cy="369134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1" name="矩形 10"/>
          <p:cNvSpPr/>
          <p:nvPr/>
        </p:nvSpPr>
        <p:spPr>
          <a:xfrm>
            <a:off x="6500198" y="4454530"/>
            <a:ext cx="1116827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2" name="矩形 11"/>
          <p:cNvSpPr/>
          <p:nvPr/>
        </p:nvSpPr>
        <p:spPr>
          <a:xfrm>
            <a:off x="8103168" y="4454528"/>
            <a:ext cx="2075081" cy="369134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3" name="矩形 12"/>
          <p:cNvSpPr/>
          <p:nvPr/>
        </p:nvSpPr>
        <p:spPr>
          <a:xfrm>
            <a:off x="2208272" y="4454529"/>
            <a:ext cx="349479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14" name="矩形 13"/>
          <p:cNvSpPr/>
          <p:nvPr/>
        </p:nvSpPr>
        <p:spPr>
          <a:xfrm>
            <a:off x="4271144" y="4454529"/>
            <a:ext cx="847151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15" name="矩形 14"/>
          <p:cNvSpPr/>
          <p:nvPr/>
        </p:nvSpPr>
        <p:spPr>
          <a:xfrm>
            <a:off x="5722290" y="4454529"/>
            <a:ext cx="777908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16" name="矩形 15"/>
          <p:cNvSpPr/>
          <p:nvPr/>
        </p:nvSpPr>
        <p:spPr>
          <a:xfrm>
            <a:off x="7614294" y="4454529"/>
            <a:ext cx="478641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17" name="矩形 16"/>
          <p:cNvSpPr/>
          <p:nvPr/>
        </p:nvSpPr>
        <p:spPr>
          <a:xfrm>
            <a:off x="10178249" y="4454529"/>
            <a:ext cx="647447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18" name="矩形 17"/>
          <p:cNvSpPr/>
          <p:nvPr/>
        </p:nvSpPr>
        <p:spPr>
          <a:xfrm>
            <a:off x="1715058" y="3648946"/>
            <a:ext cx="1335907" cy="369133"/>
          </a:xfrm>
          <a:prstGeom prst="rect">
            <a:avLst/>
          </a:prstGeom>
          <a:solidFill>
            <a:srgbClr val="EBB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68834" y="3057884"/>
            <a:ext cx="1361822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无处可分配</a:t>
            </a:r>
          </a:p>
        </p:txBody>
      </p:sp>
    </p:spTree>
    <p:extLst>
      <p:ext uri="{BB962C8B-B14F-4D97-AF65-F5344CB8AC3E}">
        <p14:creationId xmlns:p14="http://schemas.microsoft.com/office/powerpoint/2010/main" val="32023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917E-6 2.22222E-6 L 0.19185 2.22222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5 2.22222E-6 L 0.30457 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57 2.22222E-6 L 0.44878 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78 2.22222E-6 L 0.66588 2.22222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18" grpId="4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内存回收方式比较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Sweep to free-list</a:t>
            </a:r>
            <a:r>
              <a:rPr lang="zh-CN" altLang="en-US" dirty="0"/>
              <a:t>回收速度快，因为无需拷贝对象，只需要加入列表即可。</a:t>
            </a:r>
            <a:endParaRPr lang="en-US" altLang="zh-CN" dirty="0"/>
          </a:p>
          <a:p>
            <a:r>
              <a:rPr lang="en-US" altLang="zh-CN" dirty="0"/>
              <a:t>Compaction</a:t>
            </a:r>
            <a:r>
              <a:rPr lang="zh-CN" altLang="en-US" dirty="0"/>
              <a:t>和</a:t>
            </a:r>
            <a:r>
              <a:rPr lang="en-US" altLang="zh-CN" dirty="0"/>
              <a:t>evacuation</a:t>
            </a:r>
            <a:r>
              <a:rPr lang="zh-CN" altLang="en-US" dirty="0"/>
              <a:t>都需要拷贝对象，速度慢。</a:t>
            </a:r>
            <a:endParaRPr lang="en-US" altLang="zh-CN" dirty="0"/>
          </a:p>
          <a:p>
            <a:pPr lvl="1"/>
            <a:r>
              <a:rPr lang="en-US" altLang="zh-CN" dirty="0"/>
              <a:t>Compaction</a:t>
            </a:r>
            <a:r>
              <a:rPr lang="zh-CN" altLang="en-US" dirty="0"/>
              <a:t>节省空间，但由于原地址和目标地址重叠，速度很慢。</a:t>
            </a:r>
            <a:endParaRPr lang="en-US" altLang="zh-CN" dirty="0"/>
          </a:p>
          <a:p>
            <a:pPr lvl="1"/>
            <a:r>
              <a:rPr lang="en-US" altLang="zh-CN" dirty="0"/>
              <a:t>Evacuation</a:t>
            </a:r>
            <a:r>
              <a:rPr lang="zh-CN" altLang="en-US" dirty="0"/>
              <a:t>相对较快，但需要额外的空间。</a:t>
            </a:r>
            <a:endParaRPr lang="en-US" altLang="zh-CN" dirty="0"/>
          </a:p>
        </p:txBody>
      </p:sp>
      <p:graphicFrame>
        <p:nvGraphicFramePr>
          <p:cNvPr id="7" name="内容占位符 4"/>
          <p:cNvGraphicFramePr>
            <a:graphicFrameLocks/>
          </p:cNvGraphicFramePr>
          <p:nvPr/>
        </p:nvGraphicFramePr>
        <p:xfrm>
          <a:off x="728891" y="3651259"/>
          <a:ext cx="10736445" cy="14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95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回收方式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移动对象</a:t>
                      </a:r>
                      <a:endParaRPr lang="en-US" altLang="zh-CN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回收速度</a:t>
                      </a:r>
                      <a:endParaRPr lang="en-US" altLang="zh-CN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内存碎片</a:t>
                      </a:r>
                      <a:endParaRPr lang="en-US" altLang="zh-CN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Sweep t</a:t>
                      </a:r>
                      <a:r>
                        <a:rPr lang="en-US" altLang="zh-CN" sz="1800" b="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 free-list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不移动</a:t>
                      </a:r>
                    </a:p>
                  </a:txBody>
                  <a:tcPr marL="91404" marR="91404"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</a:t>
                      </a:r>
                    </a:p>
                  </a:txBody>
                  <a:tcPr marL="91404" marR="91404" marT="45702" marB="45702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有碎片问题</a:t>
                      </a:r>
                    </a:p>
                  </a:txBody>
                  <a:tcPr marL="91404" marR="91404" marT="45702" marB="45702">
                    <a:solidFill>
                      <a:srgbClr val="EB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Compaction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很慢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无碎片问题</a:t>
                      </a:r>
                    </a:p>
                  </a:txBody>
                  <a:tcPr marL="91404" marR="91404" marT="45702" marB="45702">
                    <a:solidFill>
                      <a:srgbClr val="D0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Evacuation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无碎片问题</a:t>
                      </a:r>
                      <a:r>
                        <a:rPr lang="en-US" altLang="zh-CN" sz="1800" b="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>
                    <a:solidFill>
                      <a:srgbClr val="D0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897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具体的垃圾回收算法是</a:t>
            </a:r>
            <a:br>
              <a:rPr lang="en-US" altLang="zh-CN" dirty="0"/>
            </a:br>
            <a:r>
              <a:rPr lang="zh-CN" altLang="en-US" dirty="0"/>
              <a:t>内存分配、垃圾识别、内存回收</a:t>
            </a:r>
            <a:br>
              <a:rPr lang="en-US" altLang="zh-CN" dirty="0"/>
            </a:br>
            <a:r>
              <a:rPr lang="zh-CN" altLang="en-US" dirty="0"/>
              <a:t>的有机组合</a:t>
            </a:r>
          </a:p>
        </p:txBody>
      </p:sp>
    </p:spTree>
    <p:extLst>
      <p:ext uri="{BB962C8B-B14F-4D97-AF65-F5344CB8AC3E}">
        <p14:creationId xmlns:p14="http://schemas.microsoft.com/office/powerpoint/2010/main" val="3200761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具体的垃圾回收方式是</a:t>
            </a:r>
            <a:br>
              <a:rPr lang="en-US" altLang="zh-CN" dirty="0"/>
            </a:br>
            <a:r>
              <a:rPr lang="zh-CN" altLang="en-US" dirty="0"/>
              <a:t>内存分配、垃圾识别、内存回收的有机组合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92575"/>
              </p:ext>
            </p:extLst>
          </p:nvPr>
        </p:nvGraphicFramePr>
        <p:xfrm>
          <a:off x="728891" y="2130932"/>
          <a:ext cx="10736447" cy="3195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989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</a:t>
                      </a: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内存分配</a:t>
                      </a: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垃圾识别</a:t>
                      </a: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内存回收</a:t>
                      </a: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应用程序速度</a:t>
                      </a: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垃圾回收器速度</a:t>
                      </a: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全程序速度</a:t>
                      </a:r>
                    </a:p>
                  </a:txBody>
                  <a:tcPr marL="91404" marR="91404" marT="45702" marB="457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5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Mark-sweep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Free-list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Tracing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 free-list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</a:t>
                      </a: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</a:t>
                      </a:r>
                    </a:p>
                  </a:txBody>
                  <a:tcPr marL="91404" marR="91404" marT="45702" marB="45702"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5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Naive RC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Free-list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Naive RC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</a:t>
                      </a:r>
                      <a:r>
                        <a:rPr lang="en-US" altLang="zh-CN" sz="16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free-list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89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Deferred RC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Free-list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Deferred</a:t>
                      </a:r>
                      <a:r>
                        <a:rPr lang="en-US" altLang="zh-CN" sz="16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RC + backup tracing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 free-list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</a:t>
                      </a:r>
                    </a:p>
                  </a:txBody>
                  <a:tcPr marL="91404" marR="91404" marT="45702" marB="45702"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5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Mark-compact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Bump-pointer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Tracing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Compaction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</a:t>
                      </a: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</a:t>
                      </a:r>
                    </a:p>
                  </a:txBody>
                  <a:tcPr marL="91404" marR="91404" marT="45702" marB="45702"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5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Semi-space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Bump-pointer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Tracing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Evacuation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</a:t>
                      </a:r>
                    </a:p>
                  </a:txBody>
                  <a:tcPr marL="91404" marR="91404" marT="45702" marB="45702" anchor="ctr">
                    <a:solidFill>
                      <a:srgbClr val="D0E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 marL="91404" marR="91404" marT="45702" marB="45702" anchor="ctr">
                    <a:solidFill>
                      <a:srgbClr val="EBB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</a:t>
                      </a:r>
                    </a:p>
                  </a:txBody>
                  <a:tcPr marL="91404" marR="91404" marT="45702" marB="45702"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93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2164496" y="2643601"/>
            <a:ext cx="1674812" cy="1412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8" name="文本框 407"/>
          <p:cNvSpPr txBox="1"/>
          <p:nvPr/>
        </p:nvSpPr>
        <p:spPr>
          <a:xfrm>
            <a:off x="1948596" y="3063411"/>
            <a:ext cx="2300630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CONTENTS</a:t>
            </a:r>
            <a:endParaRPr lang="zh-CN" altLang="en-US" sz="3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6B2A0CC-FB02-4FC7-8F76-B6A82AFB3FE9}"/>
              </a:ext>
            </a:extLst>
          </p:cNvPr>
          <p:cNvSpPr txBox="1"/>
          <p:nvPr/>
        </p:nvSpPr>
        <p:spPr>
          <a:xfrm>
            <a:off x="5921241" y="2644232"/>
            <a:ext cx="313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垃圾回收的原理和算法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1500932-05ED-4EDE-9D4E-151D549F93C0}"/>
              </a:ext>
            </a:extLst>
          </p:cNvPr>
          <p:cNvCxnSpPr>
            <a:cxnSpLocks/>
          </p:cNvCxnSpPr>
          <p:nvPr/>
        </p:nvCxnSpPr>
        <p:spPr>
          <a:xfrm>
            <a:off x="5292423" y="2536947"/>
            <a:ext cx="0" cy="61468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文本框 406"/>
          <p:cNvSpPr txBox="1"/>
          <p:nvPr/>
        </p:nvSpPr>
        <p:spPr>
          <a:xfrm>
            <a:off x="2164496" y="2922440"/>
            <a:ext cx="1674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4274E51-1F91-4F6B-85C7-1AACE3182CAE}"/>
              </a:ext>
            </a:extLst>
          </p:cNvPr>
          <p:cNvGrpSpPr/>
          <p:nvPr/>
        </p:nvGrpSpPr>
        <p:grpSpPr>
          <a:xfrm>
            <a:off x="9159483" y="2683632"/>
            <a:ext cx="1917700" cy="321310"/>
            <a:chOff x="6359" y="1842"/>
            <a:chExt cx="3020" cy="506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FD89050A-036D-4453-BC6A-37B6C29582D4}"/>
                </a:ext>
              </a:extLst>
            </p:cNvPr>
            <p:cNvSpPr txBox="1"/>
            <p:nvPr/>
          </p:nvSpPr>
          <p:spPr>
            <a:xfrm>
              <a:off x="8481" y="1842"/>
              <a:ext cx="898" cy="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A6BA347D-EEF6-4990-A257-EF3B48F33997}"/>
                </a:ext>
              </a:extLst>
            </p:cNvPr>
            <p:cNvCxnSpPr/>
            <p:nvPr/>
          </p:nvCxnSpPr>
          <p:spPr>
            <a:xfrm>
              <a:off x="6359" y="2097"/>
              <a:ext cx="19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46AD65B4-4D1F-41A7-8E87-22C55D7D3CB8}"/>
              </a:ext>
            </a:extLst>
          </p:cNvPr>
          <p:cNvSpPr txBox="1"/>
          <p:nvPr/>
        </p:nvSpPr>
        <p:spPr>
          <a:xfrm>
            <a:off x="5921241" y="3707270"/>
            <a:ext cx="313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编译器、虚拟机的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6C68799-F1BC-4715-A4BB-6E6488E811E1}"/>
              </a:ext>
            </a:extLst>
          </p:cNvPr>
          <p:cNvCxnSpPr>
            <a:cxnSpLocks/>
          </p:cNvCxnSpPr>
          <p:nvPr/>
        </p:nvCxnSpPr>
        <p:spPr>
          <a:xfrm>
            <a:off x="5292423" y="3599985"/>
            <a:ext cx="0" cy="61468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A423750F-0DBB-44FD-9754-7EC8AB4560C0}"/>
              </a:ext>
            </a:extLst>
          </p:cNvPr>
          <p:cNvGrpSpPr/>
          <p:nvPr/>
        </p:nvGrpSpPr>
        <p:grpSpPr>
          <a:xfrm>
            <a:off x="9159483" y="3746670"/>
            <a:ext cx="1917700" cy="321310"/>
            <a:chOff x="6359" y="1842"/>
            <a:chExt cx="3020" cy="506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BFD3D14C-0040-46B5-9D81-F6BF0A5FC396}"/>
                </a:ext>
              </a:extLst>
            </p:cNvPr>
            <p:cNvSpPr txBox="1"/>
            <p:nvPr/>
          </p:nvSpPr>
          <p:spPr>
            <a:xfrm>
              <a:off x="8481" y="1842"/>
              <a:ext cx="898" cy="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D7882CD1-4D60-492B-87E6-A5F55B279B64}"/>
                </a:ext>
              </a:extLst>
            </p:cNvPr>
            <p:cNvCxnSpPr/>
            <p:nvPr/>
          </p:nvCxnSpPr>
          <p:spPr>
            <a:xfrm>
              <a:off x="6359" y="2097"/>
              <a:ext cx="19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星形: 六角 1">
            <a:extLst>
              <a:ext uri="{FF2B5EF4-FFF2-40B4-BE49-F238E27FC236}">
                <a16:creationId xmlns:a16="http://schemas.microsoft.com/office/drawing/2014/main" id="{A1232B8D-3ACC-4142-8F56-41CC17145358}"/>
              </a:ext>
            </a:extLst>
          </p:cNvPr>
          <p:cNvSpPr/>
          <p:nvPr/>
        </p:nvSpPr>
        <p:spPr>
          <a:xfrm>
            <a:off x="4249226" y="2394608"/>
            <a:ext cx="712068" cy="881884"/>
          </a:xfrm>
          <a:prstGeom prst="star6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星形: 六角 30">
            <a:extLst>
              <a:ext uri="{FF2B5EF4-FFF2-40B4-BE49-F238E27FC236}">
                <a16:creationId xmlns:a16="http://schemas.microsoft.com/office/drawing/2014/main" id="{3931CD79-7609-471D-BA66-F34D93702F32}"/>
              </a:ext>
            </a:extLst>
          </p:cNvPr>
          <p:cNvSpPr/>
          <p:nvPr/>
        </p:nvSpPr>
        <p:spPr>
          <a:xfrm>
            <a:off x="4249226" y="3466026"/>
            <a:ext cx="712068" cy="881884"/>
          </a:xfrm>
          <a:prstGeom prst="star6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分配和回收的速度都快，可以吗？</a:t>
            </a:r>
          </a:p>
        </p:txBody>
      </p:sp>
    </p:spTree>
    <p:extLst>
      <p:ext uri="{BB962C8B-B14F-4D97-AF65-F5344CB8AC3E}">
        <p14:creationId xmlns:p14="http://schemas.microsoft.com/office/powerpoint/2010/main" val="12161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分块</a:t>
            </a:r>
          </a:p>
        </p:txBody>
      </p:sp>
    </p:spTree>
    <p:extLst>
      <p:ext uri="{BB962C8B-B14F-4D97-AF65-F5344CB8AC3E}">
        <p14:creationId xmlns:p14="http://schemas.microsoft.com/office/powerpoint/2010/main" val="2208162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50"/>
                </a:solidFill>
              </a:rPr>
              <a:t>内存分配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垃圾识别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内存回收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/>
              <a:t>分块垃圾回收算法介绍</a:t>
            </a:r>
            <a:endParaRPr lang="en-US" altLang="zh-CN" dirty="0"/>
          </a:p>
          <a:p>
            <a:r>
              <a:rPr lang="zh-CN" altLang="en-US" dirty="0"/>
              <a:t>分代垃圾回收</a:t>
            </a:r>
            <a:endParaRPr lang="en-US" altLang="zh-CN" dirty="0"/>
          </a:p>
          <a:p>
            <a:r>
              <a:rPr lang="zh-CN" altLang="en-US" dirty="0"/>
              <a:t>并行垃圾回收</a:t>
            </a:r>
            <a:endParaRPr lang="en-US" altLang="zh-CN" dirty="0"/>
          </a:p>
          <a:p>
            <a:r>
              <a:rPr lang="zh-CN" altLang="en-US" dirty="0"/>
              <a:t>并发垃圾回收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5085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分块内存分配、回收器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region-based</a:t>
            </a:r>
            <a:r>
              <a:rPr lang="zh-CN" altLang="en-US" dirty="0"/>
              <a:t>、</a:t>
            </a:r>
            <a:r>
              <a:rPr lang="en-US" altLang="zh-CN" dirty="0"/>
              <a:t>regional</a:t>
            </a:r>
            <a:r>
              <a:rPr lang="zh-CN" altLang="en-US" dirty="0"/>
              <a:t>）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内存分成等大的大块（</a:t>
            </a:r>
            <a:r>
              <a:rPr lang="en-US" altLang="zh-CN" dirty="0"/>
              <a:t>chunk</a:t>
            </a:r>
            <a:r>
              <a:rPr lang="zh-CN" altLang="en-US" dirty="0"/>
              <a:t>，一般超过一个页，如</a:t>
            </a:r>
            <a:r>
              <a:rPr lang="en-US" altLang="zh-CN" dirty="0"/>
              <a:t>32KiB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分配时，在块内顺序分配，对象不可以跨块。</a:t>
            </a:r>
            <a:endParaRPr lang="en-US" altLang="zh-CN" dirty="0"/>
          </a:p>
          <a:p>
            <a:r>
              <a:rPr lang="zh-CN" altLang="en-US" dirty="0"/>
              <a:t>回收时，完全空闲的块可以整块放入</a:t>
            </a:r>
            <a:r>
              <a:rPr lang="en-US" altLang="zh-CN" dirty="0"/>
              <a:t>free-list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如果有需要</a:t>
            </a:r>
            <a:r>
              <a:rPr lang="en-US" altLang="zh-CN" dirty="0"/>
              <a:t>*</a:t>
            </a:r>
            <a:r>
              <a:rPr lang="zh-CN" altLang="en-US" dirty="0"/>
              <a:t>，可以通过拷贝，整理内存碎片。</a:t>
            </a:r>
            <a:endParaRPr lang="en-US" altLang="zh-CN" dirty="0"/>
          </a:p>
          <a:p>
            <a:pPr lvl="1"/>
            <a:r>
              <a:rPr lang="en-US" altLang="zh-CN" dirty="0"/>
              <a:t>*</a:t>
            </a:r>
            <a:r>
              <a:rPr lang="zh-CN" altLang="en-US" dirty="0"/>
              <a:t>注：有的</a:t>
            </a:r>
            <a:r>
              <a:rPr lang="en-US" altLang="zh-CN" dirty="0"/>
              <a:t>GC</a:t>
            </a:r>
            <a:r>
              <a:rPr lang="zh-CN" altLang="en-US" dirty="0"/>
              <a:t>可以往不全空的块里继续分配，有的</a:t>
            </a:r>
            <a:r>
              <a:rPr lang="en-US" altLang="zh-CN" dirty="0"/>
              <a:t>GC</a:t>
            </a:r>
            <a:r>
              <a:rPr lang="zh-CN" altLang="en-US" dirty="0"/>
              <a:t>则要求必须先清空再分配。</a:t>
            </a:r>
          </a:p>
        </p:txBody>
      </p:sp>
      <p:sp>
        <p:nvSpPr>
          <p:cNvPr id="5" name="矩形 4"/>
          <p:cNvSpPr/>
          <p:nvPr/>
        </p:nvSpPr>
        <p:spPr>
          <a:xfrm>
            <a:off x="721054" y="4431981"/>
            <a:ext cx="2489815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2570" y="3373460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25336" y="3373460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68102" y="3373460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0868" y="3373460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53634" y="3373460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6400" y="3373460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39166" y="3373460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69132" y="4431981"/>
            <a:ext cx="2489815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17211" y="4431981"/>
            <a:ext cx="2489815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65288" y="4431981"/>
            <a:ext cx="2489815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8352" y="3413133"/>
            <a:ext cx="125680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块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free-list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7" name="曲线连接符 26"/>
          <p:cNvCxnSpPr>
            <a:stCxn id="9" idx="2"/>
            <a:endCxn id="5" idx="0"/>
          </p:cNvCxnSpPr>
          <p:nvPr/>
        </p:nvCxnSpPr>
        <p:spPr>
          <a:xfrm rot="5400000">
            <a:off x="1802081" y="3880109"/>
            <a:ext cx="715754" cy="38799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10" idx="2"/>
            <a:endCxn id="22" idx="0"/>
          </p:cNvCxnSpPr>
          <p:nvPr/>
        </p:nvCxnSpPr>
        <p:spPr>
          <a:xfrm rot="16200000" flipH="1">
            <a:off x="3347502" y="3065443"/>
            <a:ext cx="715754" cy="201732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11" idx="2"/>
            <a:endCxn id="23" idx="0"/>
          </p:cNvCxnSpPr>
          <p:nvPr/>
        </p:nvCxnSpPr>
        <p:spPr>
          <a:xfrm rot="16200000" flipH="1">
            <a:off x="4892924" y="1862787"/>
            <a:ext cx="715754" cy="4422633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>
            <a:stCxn id="12" idx="2"/>
            <a:endCxn id="24" idx="0"/>
          </p:cNvCxnSpPr>
          <p:nvPr/>
        </p:nvCxnSpPr>
        <p:spPr>
          <a:xfrm rot="16200000" flipH="1">
            <a:off x="6438346" y="660131"/>
            <a:ext cx="715754" cy="6827945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25738" y="4431981"/>
            <a:ext cx="810575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36313" y="4431981"/>
            <a:ext cx="342764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79077" y="4431981"/>
            <a:ext cx="474877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53954" y="4431981"/>
            <a:ext cx="685530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467940" y="4431981"/>
            <a:ext cx="983153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51094" y="4431981"/>
            <a:ext cx="60571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55510" y="4431981"/>
            <a:ext cx="25955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13772" y="4431981"/>
            <a:ext cx="25955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56061" y="4431981"/>
            <a:ext cx="25955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17211" y="4431981"/>
            <a:ext cx="48577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02982" y="4431981"/>
            <a:ext cx="1100606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803588" y="4431981"/>
            <a:ext cx="698916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965289" y="4431981"/>
            <a:ext cx="96540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926835" y="4431981"/>
            <a:ext cx="454744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377905" y="4431981"/>
            <a:ext cx="619174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997080" y="4431981"/>
            <a:ext cx="385875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536313" y="4440843"/>
            <a:ext cx="342764" cy="369134"/>
            <a:chOff x="3884461" y="4932271"/>
            <a:chExt cx="1479960" cy="369278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3467835" y="4440845"/>
            <a:ext cx="972173" cy="369134"/>
            <a:chOff x="3884461" y="4932271"/>
            <a:chExt cx="1479960" cy="369278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4450777" y="4440846"/>
            <a:ext cx="604733" cy="369134"/>
            <a:chOff x="3884461" y="4932271"/>
            <a:chExt cx="1479960" cy="369278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332978" y="4440842"/>
            <a:ext cx="239056" cy="369134"/>
            <a:chOff x="3884461" y="4932271"/>
            <a:chExt cx="1479960" cy="369278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227972" y="4440841"/>
            <a:ext cx="475010" cy="369134"/>
            <a:chOff x="3884461" y="4932271"/>
            <a:chExt cx="1479960" cy="369278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6695877" y="4440841"/>
            <a:ext cx="1107711" cy="369134"/>
            <a:chOff x="3884461" y="4932271"/>
            <a:chExt cx="1479960" cy="369278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7803587" y="4440847"/>
            <a:ext cx="676273" cy="369134"/>
            <a:chOff x="3884461" y="4932271"/>
            <a:chExt cx="1479960" cy="369278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8976051" y="4440840"/>
            <a:ext cx="954646" cy="369134"/>
            <a:chOff x="3884461" y="4932271"/>
            <a:chExt cx="1479960" cy="369278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10404242" y="4440839"/>
            <a:ext cx="582494" cy="369134"/>
            <a:chOff x="3884461" y="4932271"/>
            <a:chExt cx="1479960" cy="369278"/>
          </a:xfrm>
        </p:grpSpPr>
        <p:cxnSp>
          <p:nvCxnSpPr>
            <p:cNvPr id="77" name="直接连接符 76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11019743" y="4440839"/>
            <a:ext cx="340325" cy="369134"/>
            <a:chOff x="3884461" y="4932271"/>
            <a:chExt cx="1479960" cy="369278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文本框 81"/>
          <p:cNvSpPr txBox="1"/>
          <p:nvPr/>
        </p:nvSpPr>
        <p:spPr>
          <a:xfrm>
            <a:off x="5852674" y="3446840"/>
            <a:ext cx="1887098" cy="55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完全空的块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加回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free-list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4" name="曲线连接符 83"/>
          <p:cNvCxnSpPr>
            <a:stCxn id="9" idx="2"/>
            <a:endCxn id="23" idx="0"/>
          </p:cNvCxnSpPr>
          <p:nvPr/>
        </p:nvCxnSpPr>
        <p:spPr>
          <a:xfrm rot="16200000" flipH="1">
            <a:off x="4550158" y="1520020"/>
            <a:ext cx="715754" cy="510816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458074" y="5731003"/>
            <a:ext cx="2489815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732343" y="5777123"/>
            <a:ext cx="1662300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预留的内存块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54705" y="5159481"/>
            <a:ext cx="4281999" cy="55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如有必要，撤离到新块，整理碎片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（即：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defragmentation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sp>
        <p:nvSpPr>
          <p:cNvPr id="89" name="矩形 88"/>
          <p:cNvSpPr/>
          <p:nvPr/>
        </p:nvSpPr>
        <p:spPr>
          <a:xfrm>
            <a:off x="5459726" y="5730997"/>
            <a:ext cx="25955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723063" y="5735035"/>
            <a:ext cx="25955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977532" y="5735035"/>
            <a:ext cx="454744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3" name="曲线连接符 92"/>
          <p:cNvCxnSpPr>
            <a:stCxn id="40" idx="2"/>
            <a:endCxn id="89" idx="0"/>
          </p:cNvCxnSpPr>
          <p:nvPr/>
        </p:nvCxnSpPr>
        <p:spPr>
          <a:xfrm rot="16200000" flipH="1">
            <a:off x="4922456" y="5063946"/>
            <a:ext cx="929884" cy="40421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曲线连接符 94"/>
          <p:cNvCxnSpPr>
            <a:stCxn id="42" idx="2"/>
            <a:endCxn id="90" idx="0"/>
          </p:cNvCxnSpPr>
          <p:nvPr/>
        </p:nvCxnSpPr>
        <p:spPr>
          <a:xfrm rot="16200000" flipH="1">
            <a:off x="5302380" y="5184573"/>
            <a:ext cx="933921" cy="16700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曲线连接符 96"/>
          <p:cNvCxnSpPr>
            <a:stCxn id="24" idx="2"/>
            <a:endCxn id="91" idx="0"/>
          </p:cNvCxnSpPr>
          <p:nvPr/>
        </p:nvCxnSpPr>
        <p:spPr>
          <a:xfrm rot="5400000">
            <a:off x="7740590" y="3265428"/>
            <a:ext cx="933921" cy="400529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/>
          <p:cNvCxnSpPr>
            <a:stCxn id="11" idx="2"/>
            <a:endCxn id="49" idx="0"/>
          </p:cNvCxnSpPr>
          <p:nvPr/>
        </p:nvCxnSpPr>
        <p:spPr>
          <a:xfrm rot="16200000" flipH="1">
            <a:off x="6238968" y="516742"/>
            <a:ext cx="715754" cy="711472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5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82" grpId="0"/>
      <p:bldP spid="86" grpId="0" animBg="1"/>
      <p:bldP spid="87" grpId="0"/>
      <p:bldP spid="88" grpId="0"/>
      <p:bldP spid="89" grpId="0" animBg="1"/>
      <p:bldP spid="90" grpId="0" animBg="1"/>
      <p:bldP spid="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分块垃圾回收器举例</a:t>
            </a: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873823"/>
              </p:ext>
            </p:extLst>
          </p:nvPr>
        </p:nvGraphicFramePr>
        <p:xfrm>
          <a:off x="839788" y="1883019"/>
          <a:ext cx="10516159" cy="4077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5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95"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或虚拟机</a:t>
                      </a: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诞生时间</a:t>
                      </a: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Lang &amp; </a:t>
                      </a:r>
                      <a:r>
                        <a:rPr lang="en-US" altLang="zh-CN" sz="16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Dupont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1985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分块用于整理碎片，但仍然使用</a:t>
                      </a:r>
                      <a:r>
                        <a:rPr lang="en-US" altLang="zh-CN" dirty="0"/>
                        <a:t>free-list</a:t>
                      </a:r>
                      <a:r>
                        <a:rPr lang="zh-CN" altLang="en-US" dirty="0"/>
                        <a:t>分配内存。</a:t>
                      </a: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Mature</a:t>
                      </a:r>
                      <a:r>
                        <a:rPr lang="en-US" altLang="zh-CN" sz="16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Object Space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1992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分块、分代，采用</a:t>
                      </a:r>
                      <a:r>
                        <a:rPr lang="en-US" altLang="zh-CN" dirty="0"/>
                        <a:t>remembered set</a:t>
                      </a:r>
                      <a:r>
                        <a:rPr lang="zh-CN" altLang="en-US" dirty="0"/>
                        <a:t>。</a:t>
                      </a: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Garbage First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2004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并发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算法。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OpenJDK 9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开始作为缺省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算法。</a:t>
                      </a: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Pauseless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2005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Azul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开发的并发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，实现在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Azul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Zing JVM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上。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JRockit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不详</a:t>
                      </a: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可能是最早的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mark-region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，已停止维护。</a:t>
                      </a: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Immix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2008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一种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Mark-region</a:t>
                      </a:r>
                      <a:r>
                        <a:rPr lang="en-US" altLang="zh-CN" sz="16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GC</a:t>
                      </a:r>
                      <a:r>
                        <a:rPr lang="zh-CN" altLang="en-US" sz="16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。可以重用部分分配的块，有必要时才整理内存。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RC-Immix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2012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Immix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的变种，使用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deferred RC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Shenandoah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RedHat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开发的并发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算法，包含于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OpenJDK 12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ART (Android </a:t>
                      </a:r>
                      <a:r>
                        <a:rPr lang="en-US" altLang="zh-CN" sz="16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RunTime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以来，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ART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也是分块的并发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ZGC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Oracle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开发的并发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算法，包含于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OpenJDK11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578" marR="89578" marT="45702" marB="4570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39788" y="1355725"/>
            <a:ext cx="1073631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2000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年以来出现了很多分块的垃圾回收算法</a:t>
            </a:r>
          </a:p>
        </p:txBody>
      </p:sp>
    </p:spTree>
    <p:extLst>
      <p:ext uri="{BB962C8B-B14F-4D97-AF65-F5344CB8AC3E}">
        <p14:creationId xmlns:p14="http://schemas.microsoft.com/office/powerpoint/2010/main" val="1935401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2079A-0C1D-4FFF-AE22-54BE3722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内存搬移的策略比较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1AD1AE-FC6C-46BB-837D-BE06F746A484}"/>
              </a:ext>
            </a:extLst>
          </p:cNvPr>
          <p:cNvSpPr txBox="1"/>
          <p:nvPr/>
        </p:nvSpPr>
        <p:spPr>
          <a:xfrm>
            <a:off x="7268155" y="948890"/>
            <a:ext cx="355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内存整理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C35470-5C3A-4423-8F8C-4CD99491FCB8}"/>
              </a:ext>
            </a:extLst>
          </p:cNvPr>
          <p:cNvSpPr txBox="1"/>
          <p:nvPr/>
        </p:nvSpPr>
        <p:spPr>
          <a:xfrm>
            <a:off x="7910483" y="1686030"/>
            <a:ext cx="15214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rgbClr val="000000"/>
                </a:solidFill>
                <a:latin typeface="HarmonyOS Sans SC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heap (4 regions)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595C2E-71CD-4DF8-B7D3-9855D52B4BDD}"/>
              </a:ext>
            </a:extLst>
          </p:cNvPr>
          <p:cNvSpPr txBox="1"/>
          <p:nvPr/>
        </p:nvSpPr>
        <p:spPr>
          <a:xfrm>
            <a:off x="6931955" y="3042621"/>
            <a:ext cx="33021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rgbClr val="000000"/>
                </a:solidFill>
                <a:latin typeface="HarmonyOS Sans SC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heap after compaction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</a:t>
            </a:r>
            <a:r>
              <a:rPr kumimoji="1" lang="en-US" altLang="zh-CN" sz="2000" b="1" i="0" u="sng" strike="noStrike" kern="0" cap="none" spc="0" normalizeH="0" baseline="0" noProof="0" dirty="0">
                <a:ln>
                  <a:noFill/>
                </a:ln>
                <a:solidFill>
                  <a:srgbClr val="413BFF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4 regions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)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9F11DA1-046B-4EFF-BEDE-556C95E80697}"/>
              </a:ext>
            </a:extLst>
          </p:cNvPr>
          <p:cNvSpPr/>
          <p:nvPr/>
        </p:nvSpPr>
        <p:spPr>
          <a:xfrm>
            <a:off x="6026061" y="3042622"/>
            <a:ext cx="5656239" cy="1118234"/>
          </a:xfrm>
          <a:prstGeom prst="rect">
            <a:avLst/>
          </a:prstGeom>
          <a:noFill/>
          <a:ln w="9525" cap="flat" cmpd="sng" algn="ctr">
            <a:solidFill>
              <a:srgbClr val="413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C2AF3B-BFBA-431B-979E-C78490F0223B}"/>
              </a:ext>
            </a:extLst>
          </p:cNvPr>
          <p:cNvSpPr/>
          <p:nvPr/>
        </p:nvSpPr>
        <p:spPr>
          <a:xfrm>
            <a:off x="6026061" y="1608204"/>
            <a:ext cx="5656239" cy="1118235"/>
          </a:xfrm>
          <a:prstGeom prst="rect">
            <a:avLst/>
          </a:prstGeom>
          <a:noFill/>
          <a:ln w="9525" cap="flat" cmpd="sng" algn="ctr">
            <a:solidFill>
              <a:srgbClr val="413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26AA562-1990-41C9-A442-A9394416EA88}"/>
              </a:ext>
            </a:extLst>
          </p:cNvPr>
          <p:cNvSpPr txBox="1"/>
          <p:nvPr/>
        </p:nvSpPr>
        <p:spPr>
          <a:xfrm>
            <a:off x="6860401" y="4555876"/>
            <a:ext cx="28469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rgbClr val="000000"/>
                </a:solidFill>
                <a:latin typeface="HarmonyOS Sans SC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heap after reclamation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(2 regions)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496A39C-CC2B-44CE-B591-08E0DBB2E610}"/>
              </a:ext>
            </a:extLst>
          </p:cNvPr>
          <p:cNvSpPr/>
          <p:nvPr/>
        </p:nvSpPr>
        <p:spPr>
          <a:xfrm>
            <a:off x="6026061" y="4508304"/>
            <a:ext cx="5656239" cy="1057016"/>
          </a:xfrm>
          <a:prstGeom prst="rect">
            <a:avLst/>
          </a:prstGeom>
          <a:noFill/>
          <a:ln w="9525" cap="flat" cmpd="sng" algn="ctr">
            <a:solidFill>
              <a:srgbClr val="413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481ABCEE-3E25-48A3-967C-16D5CB836045}"/>
              </a:ext>
            </a:extLst>
          </p:cNvPr>
          <p:cNvSpPr/>
          <p:nvPr/>
        </p:nvSpPr>
        <p:spPr>
          <a:xfrm>
            <a:off x="8694333" y="2748654"/>
            <a:ext cx="244510" cy="249052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054569BC-60D8-4935-8D59-FE92F31E2C54}"/>
              </a:ext>
            </a:extLst>
          </p:cNvPr>
          <p:cNvSpPr/>
          <p:nvPr/>
        </p:nvSpPr>
        <p:spPr>
          <a:xfrm>
            <a:off x="8694333" y="4204842"/>
            <a:ext cx="214365" cy="241292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3BE72D2-5229-4016-B777-049C248BF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549" y="3474182"/>
            <a:ext cx="5439386" cy="58473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C53FB38-9376-44C2-B6AA-68EBA272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50" y="4884267"/>
            <a:ext cx="5420674" cy="58052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AE19F29-9897-4D83-B657-4DB7AAAD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549" y="2030290"/>
            <a:ext cx="5420675" cy="58272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8B95DAA-C731-4C94-8C57-692574605C4F}"/>
              </a:ext>
            </a:extLst>
          </p:cNvPr>
          <p:cNvSpPr txBox="1"/>
          <p:nvPr/>
        </p:nvSpPr>
        <p:spPr>
          <a:xfrm>
            <a:off x="1879854" y="888706"/>
            <a:ext cx="180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内存复制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2730C83-134F-4BDA-A0F2-F09102468362}"/>
              </a:ext>
            </a:extLst>
          </p:cNvPr>
          <p:cNvSpPr txBox="1"/>
          <p:nvPr/>
        </p:nvSpPr>
        <p:spPr>
          <a:xfrm>
            <a:off x="2027204" y="1493855"/>
            <a:ext cx="13486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heap (4 regions)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173A210-CC89-4413-9E21-968C517A87FA}"/>
              </a:ext>
            </a:extLst>
          </p:cNvPr>
          <p:cNvSpPr txBox="1"/>
          <p:nvPr/>
        </p:nvSpPr>
        <p:spPr>
          <a:xfrm>
            <a:off x="1453289" y="2967354"/>
            <a:ext cx="2914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rgbClr val="000000"/>
                </a:solidFill>
                <a:latin typeface="HarmonyOS Sans SC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heap after copying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(</a:t>
            </a:r>
            <a:r>
              <a:rPr kumimoji="1" lang="en-US" altLang="zh-CN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6 regions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)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0C229DB-F6F1-4684-9FCC-A07C1BD998B6}"/>
              </a:ext>
            </a:extLst>
          </p:cNvPr>
          <p:cNvSpPr/>
          <p:nvPr/>
        </p:nvSpPr>
        <p:spPr>
          <a:xfrm>
            <a:off x="271667" y="2924287"/>
            <a:ext cx="5081263" cy="1552252"/>
          </a:xfrm>
          <a:prstGeom prst="rect">
            <a:avLst/>
          </a:prstGeom>
          <a:noFill/>
          <a:ln w="9525" cap="flat" cmpd="sng" algn="ctr">
            <a:solidFill>
              <a:srgbClr val="413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01AC4F-7B6F-4118-BD31-A86FEB28EABB}"/>
              </a:ext>
            </a:extLst>
          </p:cNvPr>
          <p:cNvSpPr/>
          <p:nvPr/>
        </p:nvSpPr>
        <p:spPr>
          <a:xfrm>
            <a:off x="264898" y="1430245"/>
            <a:ext cx="5081263" cy="1147380"/>
          </a:xfrm>
          <a:prstGeom prst="rect">
            <a:avLst/>
          </a:prstGeom>
          <a:noFill/>
          <a:ln w="9525" cap="flat" cmpd="sng" algn="ctr">
            <a:solidFill>
              <a:srgbClr val="413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961FAFE-1F26-4CAE-9603-BD4996491C6E}"/>
              </a:ext>
            </a:extLst>
          </p:cNvPr>
          <p:cNvSpPr txBox="1"/>
          <p:nvPr/>
        </p:nvSpPr>
        <p:spPr>
          <a:xfrm>
            <a:off x="666087" y="4963987"/>
            <a:ext cx="28362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rgbClr val="000000"/>
                </a:solidFill>
                <a:latin typeface="HarmonyOS Sans SC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heap after reclamation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 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/>
                <a:ea typeface="Microsoft YaHei" panose="020B0503020204020204" pitchFamily="34" charset="-122"/>
                <a:cs typeface="+mn-cs"/>
              </a:rPr>
              <a:t>(2 regions)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3772340-E253-4B93-B5AF-4D0CC413EF8E}"/>
              </a:ext>
            </a:extLst>
          </p:cNvPr>
          <p:cNvSpPr/>
          <p:nvPr/>
        </p:nvSpPr>
        <p:spPr>
          <a:xfrm>
            <a:off x="279332" y="4916205"/>
            <a:ext cx="5066829" cy="1357004"/>
          </a:xfrm>
          <a:prstGeom prst="rect">
            <a:avLst/>
          </a:prstGeom>
          <a:noFill/>
          <a:ln w="9525" cap="flat" cmpd="sng" algn="ctr">
            <a:solidFill>
              <a:srgbClr val="413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52A4DF6-852A-4DA2-BE5E-A675E689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93" y="1823783"/>
            <a:ext cx="4915581" cy="63224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35E654-6119-4318-9918-B789B19AB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33" y="4040730"/>
            <a:ext cx="4915581" cy="34642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BAAE05-6BA9-443F-BAA1-7D2822372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89" y="3325256"/>
            <a:ext cx="4915580" cy="631767"/>
          </a:xfrm>
          <a:prstGeom prst="rect">
            <a:avLst/>
          </a:prstGeom>
        </p:spPr>
      </p:pic>
      <p:sp>
        <p:nvSpPr>
          <p:cNvPr id="39" name="箭头: 下 38">
            <a:extLst>
              <a:ext uri="{FF2B5EF4-FFF2-40B4-BE49-F238E27FC236}">
                <a16:creationId xmlns:a16="http://schemas.microsoft.com/office/drawing/2014/main" id="{F7A1EFAF-D47A-4F45-B593-2BD86C441450}"/>
              </a:ext>
            </a:extLst>
          </p:cNvPr>
          <p:cNvSpPr/>
          <p:nvPr/>
        </p:nvSpPr>
        <p:spPr>
          <a:xfrm>
            <a:off x="2536863" y="2614765"/>
            <a:ext cx="244510" cy="2707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0" name="箭头: 下 39">
            <a:extLst>
              <a:ext uri="{FF2B5EF4-FFF2-40B4-BE49-F238E27FC236}">
                <a16:creationId xmlns:a16="http://schemas.microsoft.com/office/drawing/2014/main" id="{02A1117A-F77A-44AA-9301-AD9C1B34C922}"/>
              </a:ext>
            </a:extLst>
          </p:cNvPr>
          <p:cNvSpPr/>
          <p:nvPr/>
        </p:nvSpPr>
        <p:spPr>
          <a:xfrm>
            <a:off x="2536863" y="4519375"/>
            <a:ext cx="244510" cy="2707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F963E8-097D-4FD6-9736-7AF3E5556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33" y="5262328"/>
            <a:ext cx="4897941" cy="91224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C54D38E4-15F6-40C6-803A-F0F724DD531D}"/>
              </a:ext>
            </a:extLst>
          </p:cNvPr>
          <p:cNvSpPr txBox="1"/>
          <p:nvPr/>
        </p:nvSpPr>
        <p:spPr>
          <a:xfrm>
            <a:off x="5299710" y="898093"/>
            <a:ext cx="85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对比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F20D92A-9ED8-456F-8D6E-C0C1AD4B92C2}"/>
              </a:ext>
            </a:extLst>
          </p:cNvPr>
          <p:cNvCxnSpPr>
            <a:cxnSpLocks/>
          </p:cNvCxnSpPr>
          <p:nvPr/>
        </p:nvCxnSpPr>
        <p:spPr>
          <a:xfrm>
            <a:off x="5691595" y="1357116"/>
            <a:ext cx="0" cy="5033051"/>
          </a:xfrm>
          <a:prstGeom prst="lin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6289E94-5F64-439A-BA8D-1C4E325ECDE3}"/>
              </a:ext>
            </a:extLst>
          </p:cNvPr>
          <p:cNvSpPr/>
          <p:nvPr/>
        </p:nvSpPr>
        <p:spPr>
          <a:xfrm>
            <a:off x="5965811" y="5743836"/>
            <a:ext cx="5776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在内存整理算法里，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from-region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里的活对象被搬移后可立即用于内存分配，从而降低内存峰值</a:t>
            </a:r>
          </a:p>
        </p:txBody>
      </p:sp>
    </p:spTree>
    <p:extLst>
      <p:ext uri="{BB962C8B-B14F-4D97-AF65-F5344CB8AC3E}">
        <p14:creationId xmlns:p14="http://schemas.microsoft.com/office/powerpoint/2010/main" val="34293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  <p:bldP spid="22" grpId="0" animBg="1"/>
      <p:bldP spid="23" grpId="0" animBg="1"/>
      <p:bldP spid="24" grpId="0"/>
      <p:bldP spid="26" grpId="0"/>
      <p:bldP spid="27" grpId="0"/>
      <p:bldP spid="28" grpId="0" animBg="1"/>
      <p:bldP spid="29" grpId="0" animBg="1"/>
      <p:bldP spid="33" grpId="0"/>
      <p:bldP spid="34" grpId="0" animBg="1"/>
      <p:bldP spid="39" grpId="0" animBg="1"/>
      <p:bldP spid="40" grpId="0" animBg="1"/>
      <p:bldP spid="4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AF28D-FDF1-473F-9339-B339274B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1" y="247991"/>
            <a:ext cx="4494363" cy="590218"/>
          </a:xfrm>
        </p:spPr>
        <p:txBody>
          <a:bodyPr/>
          <a:lstStyle/>
          <a:p>
            <a:r>
              <a:rPr lang="zh-CN" altLang="en-US" dirty="0"/>
              <a:t>复制算法的内存峰值问题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281AEA-A6E1-4510-B4E7-E5E3A042E319}"/>
              </a:ext>
            </a:extLst>
          </p:cNvPr>
          <p:cNvSpPr txBox="1">
            <a:spLocks/>
          </p:cNvSpPr>
          <p:nvPr/>
        </p:nvSpPr>
        <p:spPr>
          <a:xfrm>
            <a:off x="181859" y="4368930"/>
            <a:ext cx="7890723" cy="1584722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次生问题：尾延迟劣化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1D1A"/>
              </a:buClr>
              <a:buSzTx/>
              <a:buFont typeface=".AppleSystemUIFont"/>
              <a:buChar char="&gt;"/>
              <a:tabLst>
                <a:tab pos="1208088" algn="ctr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内存峰值导致堆内存提前耗尽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1D1A"/>
              </a:buClr>
              <a:buSzTx/>
              <a:buFont typeface=".AppleSystemUIFont"/>
              <a:buChar char="&gt;"/>
              <a:tabLst>
                <a:tab pos="1208088" algn="ctr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应用线程需等待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完成才能分配内存：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Allocation Stall</a:t>
            </a:r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1D1A"/>
              </a:buClr>
              <a:buSzTx/>
              <a:buFont typeface=".AppleSystemUIFont"/>
              <a:buChar char="&gt;"/>
              <a:tabLst>
                <a:tab pos="1208088" algn="ctr"/>
              </a:tabLst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Out-Of-Memory GC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需要在全局暂停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(Stop-The-World)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状态执行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EF825FA-77B0-4028-B00A-0F4F1702AA79}"/>
              </a:ext>
            </a:extLst>
          </p:cNvPr>
          <p:cNvSpPr txBox="1">
            <a:spLocks/>
          </p:cNvSpPr>
          <p:nvPr/>
        </p:nvSpPr>
        <p:spPr>
          <a:xfrm>
            <a:off x="181859" y="3810043"/>
            <a:ext cx="9791481" cy="485896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semi-space copying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算法导致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过程中的存活对象占用两份内存，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完成后才能释放旧数据占用的内存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3B55AA-EF48-4A1D-8B3F-B5B30E1E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40" y="1137742"/>
            <a:ext cx="5955474" cy="2237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7115D51-C888-4A62-A0BA-811344F9F1F8}"/>
              </a:ext>
            </a:extLst>
          </p:cNvPr>
          <p:cNvSpPr/>
          <p:nvPr/>
        </p:nvSpPr>
        <p:spPr>
          <a:xfrm>
            <a:off x="6843825" y="3395823"/>
            <a:ext cx="4231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早期基于并发复制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某仓颉应用执行过程的内存曲线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D2625D-D9DC-482B-A686-E3FB6D41F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10" y="841821"/>
            <a:ext cx="5010166" cy="26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分代垃圾回收</a:t>
            </a:r>
          </a:p>
        </p:txBody>
      </p:sp>
    </p:spTree>
    <p:extLst>
      <p:ext uri="{BB962C8B-B14F-4D97-AF65-F5344CB8AC3E}">
        <p14:creationId xmlns:p14="http://schemas.microsoft.com/office/powerpoint/2010/main" val="2381636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提问：对象的“新生儿死亡率”高不高？</a:t>
            </a:r>
          </a:p>
        </p:txBody>
      </p:sp>
    </p:spTree>
    <p:extLst>
      <p:ext uri="{BB962C8B-B14F-4D97-AF65-F5344CB8AC3E}">
        <p14:creationId xmlns:p14="http://schemas.microsoft.com/office/powerpoint/2010/main" val="176352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分代垃圾回收</a:t>
            </a:r>
            <a:br>
              <a:rPr lang="en-US" altLang="zh-CN" dirty="0"/>
            </a:br>
            <a:r>
              <a:rPr lang="en-US" altLang="zh-CN" dirty="0"/>
              <a:t>Generational GC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大多数对象都“早死”。</a:t>
            </a:r>
            <a:endParaRPr lang="en-US" altLang="zh-CN" dirty="0"/>
          </a:p>
          <a:p>
            <a:r>
              <a:rPr lang="zh-CN" altLang="en-US" dirty="0"/>
              <a:t>少数对象可以活下来，而且活得很久。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28892" y="3524213"/>
            <a:ext cx="1822813" cy="125680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新生代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33562" y="3524213"/>
            <a:ext cx="1751915" cy="125680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存活代</a:t>
            </a:r>
          </a:p>
        </p:txBody>
      </p:sp>
      <p:sp>
        <p:nvSpPr>
          <p:cNvPr id="10" name="矩形 9"/>
          <p:cNvSpPr/>
          <p:nvPr/>
        </p:nvSpPr>
        <p:spPr>
          <a:xfrm>
            <a:off x="9616253" y="3524213"/>
            <a:ext cx="1896449" cy="125680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老年代</a:t>
            </a:r>
          </a:p>
        </p:txBody>
      </p:sp>
      <p:sp>
        <p:nvSpPr>
          <p:cNvPr id="12" name="直角上箭头 11"/>
          <p:cNvSpPr/>
          <p:nvPr/>
        </p:nvSpPr>
        <p:spPr>
          <a:xfrm flipV="1">
            <a:off x="2551705" y="3752722"/>
            <a:ext cx="1751915" cy="1551969"/>
          </a:xfrm>
          <a:prstGeom prst="bentUpArrow">
            <a:avLst>
              <a:gd name="adj1" fmla="val 46769"/>
              <a:gd name="adj2" fmla="val 40030"/>
              <a:gd name="adj3" fmla="val 31135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056066" y="3905065"/>
            <a:ext cx="1142555" cy="257074"/>
          </a:xfrm>
          <a:prstGeom prst="rightArrow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直角上箭头 13"/>
          <p:cNvSpPr/>
          <p:nvPr/>
        </p:nvSpPr>
        <p:spPr>
          <a:xfrm flipV="1">
            <a:off x="6950536" y="3752722"/>
            <a:ext cx="1751915" cy="1551969"/>
          </a:xfrm>
          <a:prstGeom prst="bentUpArrow">
            <a:avLst>
              <a:gd name="adj1" fmla="val 46769"/>
              <a:gd name="adj2" fmla="val 40030"/>
              <a:gd name="adj3" fmla="val 25000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8454897" y="3905065"/>
            <a:ext cx="1142555" cy="257074"/>
          </a:xfrm>
          <a:prstGeom prst="rightArrow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03991" y="3430588"/>
            <a:ext cx="88547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3992" y="5430624"/>
            <a:ext cx="1399627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大部分死亡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25630" y="3734419"/>
            <a:ext cx="907932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少量存活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01714" y="3430588"/>
            <a:ext cx="885479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44176" y="5402062"/>
            <a:ext cx="1399627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大部分死亡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23352" y="3734419"/>
            <a:ext cx="907932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少量存活</a:t>
            </a:r>
          </a:p>
        </p:txBody>
      </p:sp>
    </p:spTree>
    <p:extLst>
      <p:ext uri="{BB962C8B-B14F-4D97-AF65-F5344CB8AC3E}">
        <p14:creationId xmlns:p14="http://schemas.microsoft.com/office/powerpoint/2010/main" val="28617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什么是垃圾回收（</a:t>
            </a:r>
            <a:r>
              <a:rPr lang="en-US" altLang="zh-CN" dirty="0"/>
              <a:t>Garbage collection</a:t>
            </a:r>
            <a:r>
              <a:rPr lang="zh-CN" altLang="en-US" dirty="0"/>
              <a:t>）？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5971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2397181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所以，经常在新对象中找垃圾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sz="2000" dirty="0"/>
              <a:t>尽量少去扫描老对象（不太可能变成垃圾）</a:t>
            </a:r>
          </a:p>
        </p:txBody>
      </p:sp>
    </p:spTree>
    <p:extLst>
      <p:ext uri="{BB962C8B-B14F-4D97-AF65-F5344CB8AC3E}">
        <p14:creationId xmlns:p14="http://schemas.microsoft.com/office/powerpoint/2010/main" val="1517196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27291" y="2317725"/>
            <a:ext cx="6320359" cy="369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03360" y="3430589"/>
            <a:ext cx="8249693" cy="3691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10326" y="3424243"/>
            <a:ext cx="84750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3360" y="2316075"/>
            <a:ext cx="84750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分代垃圾回收演示：法</a:t>
            </a:r>
            <a:r>
              <a:rPr lang="en-US" altLang="zh-CN" dirty="0"/>
              <a:t>1</a:t>
            </a:r>
            <a:r>
              <a:rPr lang="zh-CN" altLang="en-US" dirty="0"/>
              <a:t>：按代分割区域</a:t>
            </a:r>
          </a:p>
        </p:txBody>
      </p:sp>
      <p:sp>
        <p:nvSpPr>
          <p:cNvPr id="94" name="内容占位符 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类似</a:t>
            </a:r>
            <a:r>
              <a:rPr lang="en-US" altLang="zh-CN" dirty="0"/>
              <a:t>semi-space</a:t>
            </a:r>
            <a:r>
              <a:rPr lang="zh-CN" altLang="en-US" dirty="0"/>
              <a:t>，但大小不同</a:t>
            </a:r>
          </a:p>
        </p:txBody>
      </p:sp>
      <p:sp>
        <p:nvSpPr>
          <p:cNvPr id="7" name="矩形 6"/>
          <p:cNvSpPr/>
          <p:nvPr/>
        </p:nvSpPr>
        <p:spPr>
          <a:xfrm>
            <a:off x="3364275" y="2325975"/>
            <a:ext cx="530241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8859" y="2325975"/>
            <a:ext cx="1179654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3069" y="2324324"/>
            <a:ext cx="109032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3984" y="2324324"/>
            <a:ext cx="1148623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65779" y="2322673"/>
            <a:ext cx="515330" cy="369134"/>
            <a:chOff x="3884461" y="4932271"/>
            <a:chExt cx="1479960" cy="369278"/>
          </a:xfrm>
          <a:noFill/>
        </p:grpSpPr>
        <p:cxnSp>
          <p:nvCxnSpPr>
            <p:cNvPr id="12" name="直接连接符 11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896759" y="2327767"/>
            <a:ext cx="1188116" cy="369134"/>
            <a:chOff x="3884461" y="4932271"/>
            <a:chExt cx="1479960" cy="369278"/>
          </a:xfrm>
          <a:solidFill>
            <a:srgbClr val="DDDDDD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6164199" y="2324323"/>
            <a:ext cx="1148624" cy="369134"/>
            <a:chOff x="3884461" y="4932271"/>
            <a:chExt cx="1479960" cy="369278"/>
          </a:xfrm>
          <a:noFill/>
        </p:grpSpPr>
        <p:cxnSp>
          <p:nvCxnSpPr>
            <p:cNvPr id="18" name="直接连接符 17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7312607" y="2325975"/>
            <a:ext cx="63213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42496" y="2325975"/>
            <a:ext cx="881223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963499" y="2334225"/>
            <a:ext cx="884550" cy="369134"/>
            <a:chOff x="3884461" y="4932271"/>
            <a:chExt cx="1479960" cy="369278"/>
          </a:xfrm>
          <a:noFill/>
        </p:grpSpPr>
        <p:cxnSp>
          <p:nvCxnSpPr>
            <p:cNvPr id="23" name="直接连接符 22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3349352" y="3436935"/>
            <a:ext cx="1090328" cy="355838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36375" y="3436935"/>
            <a:ext cx="632138" cy="36021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9" name="曲线连接符 28"/>
          <p:cNvCxnSpPr>
            <a:stCxn id="6" idx="2"/>
            <a:endCxn id="26" idx="0"/>
          </p:cNvCxnSpPr>
          <p:nvPr/>
        </p:nvCxnSpPr>
        <p:spPr>
          <a:xfrm rot="16200000" flipH="1">
            <a:off x="2561080" y="3051242"/>
            <a:ext cx="739035" cy="696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曲线连接符 29"/>
          <p:cNvCxnSpPr>
            <a:stCxn id="9" idx="2"/>
            <a:endCxn id="27" idx="0"/>
          </p:cNvCxnSpPr>
          <p:nvPr/>
        </p:nvCxnSpPr>
        <p:spPr>
          <a:xfrm rot="5400000">
            <a:off x="4384636" y="2203337"/>
            <a:ext cx="743479" cy="1723717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20" idx="2"/>
            <a:endCxn id="28" idx="0"/>
          </p:cNvCxnSpPr>
          <p:nvPr/>
        </p:nvCxnSpPr>
        <p:spPr>
          <a:xfrm rot="5400000">
            <a:off x="5819648" y="1627905"/>
            <a:ext cx="741827" cy="287623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503360" y="4674942"/>
            <a:ext cx="8249693" cy="131123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058649" y="3438587"/>
            <a:ext cx="841234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07735" y="3438587"/>
            <a:ext cx="855152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67443" y="3436935"/>
            <a:ext cx="861235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23803" y="3436935"/>
            <a:ext cx="1383179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060153" y="3435285"/>
            <a:ext cx="817578" cy="369134"/>
            <a:chOff x="3884461" y="4932271"/>
            <a:chExt cx="1479960" cy="369278"/>
          </a:xfrm>
          <a:noFill/>
        </p:grpSpPr>
        <p:cxnSp>
          <p:nvCxnSpPr>
            <p:cNvPr id="60" name="直接连接符 59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5906157" y="3448579"/>
            <a:ext cx="861286" cy="369134"/>
            <a:chOff x="3884461" y="4932271"/>
            <a:chExt cx="1479960" cy="369278"/>
          </a:xfrm>
          <a:noFill/>
        </p:grpSpPr>
        <p:cxnSp>
          <p:nvCxnSpPr>
            <p:cNvPr id="63" name="直接连接符 62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7624018" y="3436934"/>
            <a:ext cx="1383180" cy="369134"/>
            <a:chOff x="3884461" y="4932271"/>
            <a:chExt cx="1479960" cy="369278"/>
          </a:xfrm>
          <a:noFill/>
        </p:grpSpPr>
        <p:cxnSp>
          <p:nvCxnSpPr>
            <p:cNvPr id="66" name="直接连接符 65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/>
          <p:cNvSpPr/>
          <p:nvPr/>
        </p:nvSpPr>
        <p:spPr>
          <a:xfrm>
            <a:off x="9006982" y="3438587"/>
            <a:ext cx="1243267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275401" y="3438587"/>
            <a:ext cx="460249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298814" y="3446836"/>
            <a:ext cx="461988" cy="369134"/>
            <a:chOff x="3884461" y="4932271"/>
            <a:chExt cx="1479960" cy="369278"/>
          </a:xfrm>
          <a:noFill/>
        </p:grpSpPr>
        <p:cxnSp>
          <p:nvCxnSpPr>
            <p:cNvPr id="71" name="直接连接符 70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3355318" y="3448580"/>
            <a:ext cx="1084362" cy="369134"/>
            <a:chOff x="3884461" y="4932271"/>
            <a:chExt cx="1479960" cy="369278"/>
          </a:xfrm>
          <a:noFill/>
        </p:grpSpPr>
        <p:cxnSp>
          <p:nvCxnSpPr>
            <p:cNvPr id="74" name="直接连接符 73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grpFill/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/>
        </p:nvSpPr>
        <p:spPr>
          <a:xfrm>
            <a:off x="2509708" y="4669193"/>
            <a:ext cx="847508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357216" y="4675540"/>
            <a:ext cx="632138" cy="36021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989354" y="4675540"/>
            <a:ext cx="861235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843211" y="4677192"/>
            <a:ext cx="1243267" cy="369133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3" name="曲线连接符 82"/>
          <p:cNvCxnSpPr>
            <a:endCxn id="78" idx="0"/>
          </p:cNvCxnSpPr>
          <p:nvPr/>
        </p:nvCxnSpPr>
        <p:spPr>
          <a:xfrm rot="16200000" flipH="1">
            <a:off x="2501327" y="4237058"/>
            <a:ext cx="851573" cy="1269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/>
          <p:cNvCxnSpPr>
            <a:stCxn id="28" idx="2"/>
            <a:endCxn id="79" idx="0"/>
          </p:cNvCxnSpPr>
          <p:nvPr/>
        </p:nvCxnSpPr>
        <p:spPr>
          <a:xfrm rot="5400000">
            <a:off x="3773670" y="3696765"/>
            <a:ext cx="878392" cy="1079158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曲线连接符 86"/>
          <p:cNvCxnSpPr>
            <a:stCxn id="57" idx="2"/>
            <a:endCxn id="80" idx="0"/>
          </p:cNvCxnSpPr>
          <p:nvPr/>
        </p:nvCxnSpPr>
        <p:spPr>
          <a:xfrm rot="5400000">
            <a:off x="5374280" y="2851759"/>
            <a:ext cx="869472" cy="2778089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曲线连接符 88"/>
          <p:cNvCxnSpPr>
            <a:stCxn id="68" idx="2"/>
            <a:endCxn id="81" idx="0"/>
          </p:cNvCxnSpPr>
          <p:nvPr/>
        </p:nvCxnSpPr>
        <p:spPr>
          <a:xfrm rot="5400000">
            <a:off x="7111994" y="2160571"/>
            <a:ext cx="869472" cy="416377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757287" y="2362195"/>
            <a:ext cx="1561490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年轻代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57287" y="3483055"/>
            <a:ext cx="1561490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中间代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728891" y="4721660"/>
            <a:ext cx="1561490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老年代</a:t>
            </a:r>
          </a:p>
        </p:txBody>
      </p:sp>
    </p:spTree>
    <p:extLst>
      <p:ext uri="{BB962C8B-B14F-4D97-AF65-F5344CB8AC3E}">
        <p14:creationId xmlns:p14="http://schemas.microsoft.com/office/powerpoint/2010/main" val="3905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0" grpId="0" animBg="1"/>
      <p:bldP spid="20" grpId="1" animBg="1"/>
      <p:bldP spid="21" grpId="0" animBg="1"/>
      <p:bldP spid="21" grpId="1" animBg="1"/>
      <p:bldP spid="27" grpId="0" animBg="1"/>
      <p:bldP spid="27" grpId="1" animBg="1"/>
      <p:bldP spid="28" grpId="0" animBg="1"/>
      <p:bldP spid="28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8" grpId="0" animBg="1"/>
      <p:bldP spid="68" grpId="1" animBg="1"/>
      <p:bldP spid="69" grpId="0" animBg="1"/>
      <p:bldP spid="69" grpId="1" animBg="1"/>
      <p:bldP spid="78" grpId="0" animBg="1"/>
      <p:bldP spid="79" grpId="0" animBg="1"/>
      <p:bldP spid="80" grpId="0" animBg="1"/>
      <p:bldP spid="8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分代垃圾回收演示：法</a:t>
            </a:r>
            <a:r>
              <a:rPr lang="en-US" altLang="zh-CN" dirty="0"/>
              <a:t>2</a:t>
            </a:r>
            <a:r>
              <a:rPr lang="zh-CN" altLang="en-US" dirty="0"/>
              <a:t>：用位（</a:t>
            </a:r>
            <a:r>
              <a:rPr lang="en-US" altLang="zh-CN" dirty="0"/>
              <a:t>sticky bit</a:t>
            </a:r>
            <a:r>
              <a:rPr lang="zh-CN" altLang="en-US" dirty="0"/>
              <a:t>）标记对象</a:t>
            </a:r>
          </a:p>
        </p:txBody>
      </p:sp>
      <p:sp>
        <p:nvSpPr>
          <p:cNvPr id="41" name="内容占位符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不用移动对象，适用于</a:t>
            </a:r>
            <a:r>
              <a:rPr lang="en-US" altLang="zh-CN" dirty="0"/>
              <a:t>free-list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78042" y="4215940"/>
            <a:ext cx="1465324" cy="96332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7" name="矩形 6"/>
          <p:cNvSpPr/>
          <p:nvPr/>
        </p:nvSpPr>
        <p:spPr>
          <a:xfrm>
            <a:off x="5364136" y="4215940"/>
            <a:ext cx="1465324" cy="96332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8" name="矩形 7"/>
          <p:cNvSpPr/>
          <p:nvPr/>
        </p:nvSpPr>
        <p:spPr>
          <a:xfrm>
            <a:off x="8343038" y="4215939"/>
            <a:ext cx="1465324" cy="96332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空闲</a:t>
            </a:r>
          </a:p>
        </p:txBody>
      </p:sp>
      <p:sp>
        <p:nvSpPr>
          <p:cNvPr id="9" name="矩形 8"/>
          <p:cNvSpPr/>
          <p:nvPr/>
        </p:nvSpPr>
        <p:spPr>
          <a:xfrm>
            <a:off x="2593407" y="2903173"/>
            <a:ext cx="342766" cy="342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36173" y="2903173"/>
            <a:ext cx="342766" cy="342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8939" y="2903173"/>
            <a:ext cx="342766" cy="342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1706" y="2903173"/>
            <a:ext cx="342766" cy="342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4472" y="2903173"/>
            <a:ext cx="342766" cy="342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7238" y="2903173"/>
            <a:ext cx="342766" cy="342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50004" y="2903173"/>
            <a:ext cx="342766" cy="342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76233" y="4221725"/>
            <a:ext cx="1465324" cy="963324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8" name="矩形 17"/>
          <p:cNvSpPr/>
          <p:nvPr/>
        </p:nvSpPr>
        <p:spPr>
          <a:xfrm>
            <a:off x="5357423" y="4221725"/>
            <a:ext cx="1465324" cy="963324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20" name="矩形 19"/>
          <p:cNvSpPr/>
          <p:nvPr/>
        </p:nvSpPr>
        <p:spPr>
          <a:xfrm>
            <a:off x="8336324" y="4229818"/>
            <a:ext cx="1465324" cy="963324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871328" y="4217587"/>
            <a:ext cx="1465325" cy="963327"/>
            <a:chOff x="3884461" y="4932271"/>
            <a:chExt cx="1479960" cy="369278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364135" y="4217586"/>
            <a:ext cx="1465325" cy="963327"/>
            <a:chOff x="3884461" y="4932271"/>
            <a:chExt cx="1479960" cy="36927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8343037" y="4217588"/>
            <a:ext cx="1465325" cy="963327"/>
            <a:chOff x="3884461" y="4932271"/>
            <a:chExt cx="1479960" cy="369278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884461" y="4932272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884461" y="4932271"/>
              <a:ext cx="1479960" cy="369277"/>
            </a:xfrm>
            <a:prstGeom prst="line">
              <a:avLst/>
            </a:prstGeom>
            <a:ln w="38100">
              <a:solidFill>
                <a:srgbClr val="E9002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曲线连接符 29"/>
          <p:cNvCxnSpPr>
            <a:stCxn id="9" idx="2"/>
            <a:endCxn id="17" idx="0"/>
          </p:cNvCxnSpPr>
          <p:nvPr/>
        </p:nvCxnSpPr>
        <p:spPr>
          <a:xfrm rot="16200000" flipH="1">
            <a:off x="3198949" y="2811779"/>
            <a:ext cx="975786" cy="184410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10" idx="2"/>
            <a:endCxn id="18" idx="0"/>
          </p:cNvCxnSpPr>
          <p:nvPr/>
        </p:nvCxnSpPr>
        <p:spPr>
          <a:xfrm rot="16200000" flipH="1">
            <a:off x="4110927" y="2242567"/>
            <a:ext cx="975786" cy="298252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线连接符 31"/>
          <p:cNvCxnSpPr>
            <a:stCxn id="11" idx="2"/>
            <a:endCxn id="8" idx="0"/>
          </p:cNvCxnSpPr>
          <p:nvPr/>
        </p:nvCxnSpPr>
        <p:spPr>
          <a:xfrm rot="16200000" flipH="1">
            <a:off x="5778012" y="918250"/>
            <a:ext cx="970000" cy="5625378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590058" y="2936111"/>
            <a:ext cx="886051" cy="27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Free-list</a:t>
            </a:r>
          </a:p>
        </p:txBody>
      </p:sp>
      <p:sp>
        <p:nvSpPr>
          <p:cNvPr id="39" name="矩形 38"/>
          <p:cNvSpPr/>
          <p:nvPr/>
        </p:nvSpPr>
        <p:spPr>
          <a:xfrm>
            <a:off x="3899892" y="4229819"/>
            <a:ext cx="1436761" cy="935568"/>
          </a:xfrm>
          <a:prstGeom prst="rect">
            <a:avLst/>
          </a:prstGeom>
          <a:solidFill>
            <a:srgbClr val="EBB3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40" name="矩形 39"/>
          <p:cNvSpPr/>
          <p:nvPr/>
        </p:nvSpPr>
        <p:spPr>
          <a:xfrm>
            <a:off x="5378682" y="4229818"/>
            <a:ext cx="1444065" cy="935568"/>
          </a:xfrm>
          <a:prstGeom prst="rect">
            <a:avLst/>
          </a:prstGeom>
          <a:solidFill>
            <a:srgbClr val="EBB3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新对象</a:t>
            </a:r>
          </a:p>
        </p:txBody>
      </p:sp>
      <p:sp>
        <p:nvSpPr>
          <p:cNvPr id="16" name="矩形 15"/>
          <p:cNvSpPr/>
          <p:nvPr/>
        </p:nvSpPr>
        <p:spPr>
          <a:xfrm>
            <a:off x="2390138" y="4217589"/>
            <a:ext cx="1465324" cy="963324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19" name="矩形 18"/>
          <p:cNvSpPr/>
          <p:nvPr/>
        </p:nvSpPr>
        <p:spPr>
          <a:xfrm>
            <a:off x="6850230" y="4217589"/>
            <a:ext cx="1465324" cy="963324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占用</a:t>
            </a:r>
          </a:p>
        </p:txBody>
      </p:sp>
      <p:sp>
        <p:nvSpPr>
          <p:cNvPr id="38" name="椭圆 37"/>
          <p:cNvSpPr/>
          <p:nvPr/>
        </p:nvSpPr>
        <p:spPr>
          <a:xfrm>
            <a:off x="6963682" y="4299741"/>
            <a:ext cx="399064" cy="3990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老</a:t>
            </a:r>
          </a:p>
        </p:txBody>
      </p:sp>
      <p:sp>
        <p:nvSpPr>
          <p:cNvPr id="37" name="椭圆 36"/>
          <p:cNvSpPr/>
          <p:nvPr/>
        </p:nvSpPr>
        <p:spPr>
          <a:xfrm>
            <a:off x="2476108" y="4299741"/>
            <a:ext cx="399064" cy="3990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老</a:t>
            </a:r>
          </a:p>
        </p:txBody>
      </p:sp>
    </p:spTree>
    <p:extLst>
      <p:ext uri="{BB962C8B-B14F-4D97-AF65-F5344CB8AC3E}">
        <p14:creationId xmlns:p14="http://schemas.microsoft.com/office/powerpoint/2010/main" val="25226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39" grpId="0" animBg="1"/>
      <p:bldP spid="40" grpId="0" animBg="1"/>
      <p:bldP spid="38" grpId="0" animBg="1"/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分代垃圾回收演示：法</a:t>
            </a:r>
            <a:r>
              <a:rPr lang="en-US" altLang="zh-CN" dirty="0"/>
              <a:t>3</a:t>
            </a:r>
            <a:r>
              <a:rPr lang="zh-CN" altLang="en-US" dirty="0"/>
              <a:t>：不同区块担任不同角色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每个区块做标记，不要求同一代的对象都位于连续区域。</a:t>
            </a:r>
            <a:endParaRPr lang="en-US" altLang="zh-CN" dirty="0"/>
          </a:p>
          <a:p>
            <a:r>
              <a:rPr lang="zh-CN" altLang="en-US" dirty="0"/>
              <a:t>适合于分块的</a:t>
            </a:r>
            <a:r>
              <a:rPr lang="en-US" altLang="zh-CN" dirty="0"/>
              <a:t>GC</a:t>
            </a:r>
            <a:r>
              <a:rPr lang="zh-CN" altLang="en-US" dirty="0"/>
              <a:t>算法，如</a:t>
            </a:r>
            <a:r>
              <a:rPr lang="en-US" altLang="zh-CN" dirty="0"/>
              <a:t>Garbage First </a:t>
            </a:r>
            <a:r>
              <a:rPr lang="zh-CN" altLang="en-US" dirty="0"/>
              <a:t>（</a:t>
            </a:r>
            <a:r>
              <a:rPr lang="en-US" altLang="zh-CN" dirty="0"/>
              <a:t>G1</a:t>
            </a:r>
            <a:r>
              <a:rPr lang="zh-CN" altLang="en-US" dirty="0"/>
              <a:t>）</a:t>
            </a:r>
          </a:p>
        </p:txBody>
      </p:sp>
      <p:pic>
        <p:nvPicPr>
          <p:cNvPr id="1026" name="Picture 2" descr="https://www.oracle.com/webfolder/technetwork/tutorials/obe/java/G1GettingStarted/images/slide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22417" r="13299" b="21027"/>
          <a:stretch/>
        </p:blipFill>
        <p:spPr bwMode="auto">
          <a:xfrm>
            <a:off x="2963106" y="2253188"/>
            <a:ext cx="6348077" cy="36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728891" y="5930602"/>
            <a:ext cx="9167406" cy="369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来源：</a:t>
            </a: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Oracle. </a:t>
            </a:r>
            <a:r>
              <a:rPr kumimoji="1" lang="en-US" altLang="zh-CN" sz="1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Getting Started with the G1 Garbage Collector</a:t>
            </a: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CN" sz="1200" dirty="0"/>
              <a:t> </a:t>
            </a:r>
            <a:r>
              <a:rPr lang="en-AU" altLang="zh-CN" sz="1200" dirty="0">
                <a:hlinkClick r:id="rId3"/>
              </a:rPr>
              <a:t>https://www.oracle.com/technetwork/tutorials/tutorials-1876574.html</a:t>
            </a:r>
            <a:endParaRPr kumimoji="1"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743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Remembered Set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记住有哪些</a:t>
            </a:r>
            <a:r>
              <a:rPr lang="zh-CN" altLang="en-US" b="1" dirty="0"/>
              <a:t>从老年代到年轻代</a:t>
            </a:r>
            <a:r>
              <a:rPr lang="zh-CN" altLang="en-US" dirty="0"/>
              <a:t>的引用</a:t>
            </a:r>
            <a:endParaRPr lang="en-US" altLang="zh-CN" dirty="0"/>
          </a:p>
          <a:p>
            <a:r>
              <a:rPr lang="zh-CN" altLang="en-US" dirty="0"/>
              <a:t>被老对象指向的年轻对象，认为是活的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70332" y="2626215"/>
            <a:ext cx="5266001" cy="3202148"/>
          </a:xfrm>
          <a:prstGeom prst="rect">
            <a:avLst/>
          </a:prstGeom>
          <a:noFill/>
          <a:ln w="31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79045" y="325063"/>
            <a:ext cx="4158333" cy="3199150"/>
          </a:xfrm>
          <a:prstGeom prst="rect">
            <a:avLst/>
          </a:prstGeom>
          <a:noFill/>
          <a:ln w="31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70332" y="2631526"/>
            <a:ext cx="1029031" cy="422240"/>
          </a:xfrm>
          <a:prstGeom prst="rect">
            <a:avLst/>
          </a:prstGeom>
          <a:noFill/>
        </p:spPr>
        <p:txBody>
          <a:bodyPr wrap="square" lIns="143944" tIns="71972" rIns="143944" bIns="71972" rtlCol="0">
            <a:spAutoFit/>
          </a:bodyPr>
          <a:lstStyle/>
          <a:p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年轻代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79046" y="344106"/>
            <a:ext cx="1075906" cy="422240"/>
          </a:xfrm>
          <a:prstGeom prst="rect">
            <a:avLst/>
          </a:prstGeom>
          <a:noFill/>
        </p:spPr>
        <p:txBody>
          <a:bodyPr wrap="square" lIns="143944" tIns="71972" rIns="143944" bIns="71972" rtlCol="0">
            <a:spAutoFit/>
          </a:bodyPr>
          <a:lstStyle/>
          <a:p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老年代</a:t>
            </a:r>
          </a:p>
        </p:txBody>
      </p:sp>
      <p:sp>
        <p:nvSpPr>
          <p:cNvPr id="11" name="椭圆 10"/>
          <p:cNvSpPr/>
          <p:nvPr/>
        </p:nvSpPr>
        <p:spPr>
          <a:xfrm>
            <a:off x="1997172" y="4979290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2" name="直接箭头连接符 11"/>
          <p:cNvCxnSpPr>
            <a:stCxn id="16" idx="5"/>
            <a:endCxn id="14" idx="2"/>
          </p:cNvCxnSpPr>
          <p:nvPr/>
        </p:nvCxnSpPr>
        <p:spPr>
          <a:xfrm>
            <a:off x="2211411" y="4380107"/>
            <a:ext cx="1574892" cy="6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786302" y="408038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5" name="直接箭头连接符 14"/>
          <p:cNvCxnSpPr>
            <a:stCxn id="14" idx="0"/>
            <a:endCxn id="18" idx="5"/>
          </p:cNvCxnSpPr>
          <p:nvPr/>
        </p:nvCxnSpPr>
        <p:spPr>
          <a:xfrm flipH="1" flipV="1">
            <a:off x="3419917" y="3402699"/>
            <a:ext cx="672266" cy="677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689239" y="385793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7" name="直接箭头连接符 16"/>
          <p:cNvCxnSpPr>
            <a:stCxn id="16" idx="7"/>
            <a:endCxn id="18" idx="2"/>
          </p:cNvCxnSpPr>
          <p:nvPr/>
        </p:nvCxnSpPr>
        <p:spPr>
          <a:xfrm flipV="1">
            <a:off x="2211411" y="3186409"/>
            <a:ext cx="686335" cy="761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897745" y="288052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9" name="直接箭头连接符 18"/>
          <p:cNvCxnSpPr>
            <a:stCxn id="18" idx="7"/>
            <a:endCxn id="46" idx="2"/>
          </p:cNvCxnSpPr>
          <p:nvPr/>
        </p:nvCxnSpPr>
        <p:spPr>
          <a:xfrm flipV="1">
            <a:off x="3419917" y="1118179"/>
            <a:ext cx="4342893" cy="18519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4" idx="1"/>
            <a:endCxn id="16" idx="6"/>
          </p:cNvCxnSpPr>
          <p:nvPr/>
        </p:nvCxnSpPr>
        <p:spPr>
          <a:xfrm flipH="1" flipV="1">
            <a:off x="2301001" y="4163817"/>
            <a:ext cx="1574892" cy="6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1" idx="1"/>
            <a:endCxn id="16" idx="4"/>
          </p:cNvCxnSpPr>
          <p:nvPr/>
        </p:nvCxnSpPr>
        <p:spPr>
          <a:xfrm flipH="1" flipV="1">
            <a:off x="1995120" y="4469698"/>
            <a:ext cx="91642" cy="5991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703963" y="4795431"/>
            <a:ext cx="110849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31" name="矩形 30"/>
          <p:cNvSpPr/>
          <p:nvPr/>
        </p:nvSpPr>
        <p:spPr>
          <a:xfrm>
            <a:off x="7225716" y="5120833"/>
            <a:ext cx="110849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32" name="矩形 31"/>
          <p:cNvSpPr/>
          <p:nvPr/>
        </p:nvSpPr>
        <p:spPr>
          <a:xfrm>
            <a:off x="10069333" y="4551932"/>
            <a:ext cx="110849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33" name="矩形 32"/>
          <p:cNvSpPr/>
          <p:nvPr/>
        </p:nvSpPr>
        <p:spPr>
          <a:xfrm>
            <a:off x="7020682" y="4350567"/>
            <a:ext cx="4296912" cy="1497738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202060" y="5426065"/>
            <a:ext cx="1121043" cy="422240"/>
          </a:xfrm>
          <a:prstGeom prst="rect">
            <a:avLst/>
          </a:prstGeom>
          <a:noFill/>
        </p:spPr>
        <p:txBody>
          <a:bodyPr wrap="square" lIns="143944" tIns="71972" rIns="143944" bIns="71972" rtlCol="0" anchor="b">
            <a:spAutoFit/>
          </a:bodyPr>
          <a:lstStyle>
            <a:defPPr>
              <a:defRPr lang="en-US"/>
            </a:defPPr>
            <a:lvl1pPr>
              <a:defRPr kumimoji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r"/>
            <a:r>
              <a:rPr lang="zh-CN" altLang="en-US" sz="1799" dirty="0"/>
              <a:t>根集合</a:t>
            </a:r>
          </a:p>
        </p:txBody>
      </p:sp>
      <p:sp>
        <p:nvSpPr>
          <p:cNvPr id="43" name="椭圆 42"/>
          <p:cNvSpPr/>
          <p:nvPr/>
        </p:nvSpPr>
        <p:spPr>
          <a:xfrm>
            <a:off x="7373491" y="191090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4" name="椭圆 43"/>
          <p:cNvSpPr/>
          <p:nvPr/>
        </p:nvSpPr>
        <p:spPr>
          <a:xfrm>
            <a:off x="9630570" y="262621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5" name="椭圆 44"/>
          <p:cNvSpPr/>
          <p:nvPr/>
        </p:nvSpPr>
        <p:spPr>
          <a:xfrm>
            <a:off x="8021425" y="281882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6" name="椭圆 45"/>
          <p:cNvSpPr/>
          <p:nvPr/>
        </p:nvSpPr>
        <p:spPr>
          <a:xfrm>
            <a:off x="7762809" y="81229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7" name="椭圆 46"/>
          <p:cNvSpPr/>
          <p:nvPr/>
        </p:nvSpPr>
        <p:spPr>
          <a:xfrm>
            <a:off x="9233933" y="735000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8" name="椭圆 47"/>
          <p:cNvSpPr/>
          <p:nvPr/>
        </p:nvSpPr>
        <p:spPr>
          <a:xfrm>
            <a:off x="10539862" y="489370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9" name="椭圆 48"/>
          <p:cNvSpPr/>
          <p:nvPr/>
        </p:nvSpPr>
        <p:spPr>
          <a:xfrm>
            <a:off x="10539862" y="212719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51" name="直接箭头连接符 50"/>
          <p:cNvCxnSpPr>
            <a:stCxn id="29" idx="0"/>
            <a:endCxn id="44" idx="4"/>
          </p:cNvCxnSpPr>
          <p:nvPr/>
        </p:nvCxnSpPr>
        <p:spPr>
          <a:xfrm flipV="1">
            <a:off x="9258211" y="3237975"/>
            <a:ext cx="678240" cy="1557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32" idx="0"/>
            <a:endCxn id="49" idx="4"/>
          </p:cNvCxnSpPr>
          <p:nvPr/>
        </p:nvCxnSpPr>
        <p:spPr>
          <a:xfrm flipV="1">
            <a:off x="10623581" y="2738959"/>
            <a:ext cx="222162" cy="18129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49" idx="0"/>
            <a:endCxn id="48" idx="4"/>
          </p:cNvCxnSpPr>
          <p:nvPr/>
        </p:nvCxnSpPr>
        <p:spPr>
          <a:xfrm flipV="1">
            <a:off x="10845743" y="1101132"/>
            <a:ext cx="0" cy="10260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49" idx="1"/>
            <a:endCxn id="47" idx="5"/>
          </p:cNvCxnSpPr>
          <p:nvPr/>
        </p:nvCxnSpPr>
        <p:spPr>
          <a:xfrm flipH="1" flipV="1">
            <a:off x="9756105" y="1257172"/>
            <a:ext cx="873348" cy="959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44" idx="2"/>
            <a:endCxn id="45" idx="6"/>
          </p:cNvCxnSpPr>
          <p:nvPr/>
        </p:nvCxnSpPr>
        <p:spPr>
          <a:xfrm flipH="1">
            <a:off x="8633186" y="2932095"/>
            <a:ext cx="997384" cy="192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45" idx="7"/>
            <a:endCxn id="47" idx="3"/>
          </p:cNvCxnSpPr>
          <p:nvPr/>
        </p:nvCxnSpPr>
        <p:spPr>
          <a:xfrm flipV="1">
            <a:off x="8543596" y="1257171"/>
            <a:ext cx="779927" cy="1651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43" idx="0"/>
            <a:endCxn id="46" idx="4"/>
          </p:cNvCxnSpPr>
          <p:nvPr/>
        </p:nvCxnSpPr>
        <p:spPr>
          <a:xfrm flipV="1">
            <a:off x="7679371" y="1424059"/>
            <a:ext cx="389318" cy="4868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45" idx="1"/>
            <a:endCxn id="43" idx="5"/>
          </p:cNvCxnSpPr>
          <p:nvPr/>
        </p:nvCxnSpPr>
        <p:spPr>
          <a:xfrm flipH="1" flipV="1">
            <a:off x="7895662" y="2433078"/>
            <a:ext cx="215353" cy="4753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46" idx="6"/>
            <a:endCxn id="47" idx="2"/>
          </p:cNvCxnSpPr>
          <p:nvPr/>
        </p:nvCxnSpPr>
        <p:spPr>
          <a:xfrm flipV="1">
            <a:off x="8374571" y="1040881"/>
            <a:ext cx="859363" cy="772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48" idx="5"/>
            <a:endCxn id="49" idx="7"/>
          </p:cNvCxnSpPr>
          <p:nvPr/>
        </p:nvCxnSpPr>
        <p:spPr>
          <a:xfrm>
            <a:off x="11062033" y="1011542"/>
            <a:ext cx="0" cy="1205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31" idx="1"/>
            <a:endCxn id="11" idx="6"/>
          </p:cNvCxnSpPr>
          <p:nvPr/>
        </p:nvCxnSpPr>
        <p:spPr>
          <a:xfrm flipH="1" flipV="1">
            <a:off x="2608933" y="5285172"/>
            <a:ext cx="4616783" cy="19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4283818" y="293040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20" name="直接箭头连接符 119"/>
          <p:cNvCxnSpPr>
            <a:stCxn id="14" idx="0"/>
            <a:endCxn id="118" idx="3"/>
          </p:cNvCxnSpPr>
          <p:nvPr/>
        </p:nvCxnSpPr>
        <p:spPr>
          <a:xfrm flipV="1">
            <a:off x="4092183" y="3452575"/>
            <a:ext cx="281225" cy="627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椭圆 127"/>
          <p:cNvSpPr/>
          <p:nvPr/>
        </p:nvSpPr>
        <p:spPr>
          <a:xfrm>
            <a:off x="5754249" y="3406412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30" name="直接箭头连接符 129"/>
          <p:cNvCxnSpPr>
            <a:stCxn id="14" idx="6"/>
            <a:endCxn id="128" idx="3"/>
          </p:cNvCxnSpPr>
          <p:nvPr/>
        </p:nvCxnSpPr>
        <p:spPr>
          <a:xfrm flipV="1">
            <a:off x="4398063" y="3928583"/>
            <a:ext cx="1445775" cy="4576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>
            <a:stCxn id="118" idx="7"/>
            <a:endCxn id="43" idx="2"/>
          </p:cNvCxnSpPr>
          <p:nvPr/>
        </p:nvCxnSpPr>
        <p:spPr>
          <a:xfrm flipV="1">
            <a:off x="4805989" y="2216788"/>
            <a:ext cx="2567502" cy="8032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>
            <a:stCxn id="45" idx="2"/>
            <a:endCxn id="128" idx="7"/>
          </p:cNvCxnSpPr>
          <p:nvPr/>
        </p:nvCxnSpPr>
        <p:spPr>
          <a:xfrm flipH="1">
            <a:off x="6276420" y="3124707"/>
            <a:ext cx="1745005" cy="3712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椭圆 144"/>
          <p:cNvSpPr/>
          <p:nvPr/>
        </p:nvSpPr>
        <p:spPr>
          <a:xfrm>
            <a:off x="5208495" y="433753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47" name="直接箭头连接符 146"/>
          <p:cNvCxnSpPr>
            <a:stCxn id="14" idx="5"/>
            <a:endCxn id="148" idx="2"/>
          </p:cNvCxnSpPr>
          <p:nvPr/>
        </p:nvCxnSpPr>
        <p:spPr>
          <a:xfrm>
            <a:off x="4308473" y="4602558"/>
            <a:ext cx="901963" cy="491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>
            <a:off x="5210436" y="4345792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垃圾</a:t>
            </a:r>
            <a:endParaRPr lang="en-US" altLang="zh-CN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58" name="圆角矩形标注 157"/>
          <p:cNvSpPr/>
          <p:nvPr/>
        </p:nvSpPr>
        <p:spPr>
          <a:xfrm>
            <a:off x="7158505" y="3627755"/>
            <a:ext cx="1474681" cy="378901"/>
          </a:xfrm>
          <a:prstGeom prst="wedgeRoundRectCallout">
            <a:avLst>
              <a:gd name="adj1" fmla="val 28842"/>
              <a:gd name="adj2" fmla="val -101380"/>
              <a:gd name="adj3" fmla="val 16667"/>
            </a:avLst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记住这个对象</a:t>
            </a:r>
          </a:p>
        </p:txBody>
      </p:sp>
      <p:cxnSp>
        <p:nvCxnSpPr>
          <p:cNvPr id="159" name="直接箭头连接符 158"/>
          <p:cNvCxnSpPr>
            <a:stCxn id="128" idx="1"/>
            <a:endCxn id="118" idx="6"/>
          </p:cNvCxnSpPr>
          <p:nvPr/>
        </p:nvCxnSpPr>
        <p:spPr>
          <a:xfrm flipH="1" flipV="1">
            <a:off x="4895579" y="3236285"/>
            <a:ext cx="948260" cy="2597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8C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8C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8C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8C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  <p:bldP spid="118" grpId="0" animBg="1"/>
      <p:bldP spid="148" grpId="0" animBg="1"/>
      <p:bldP spid="1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937" y="280845"/>
            <a:ext cx="10514589" cy="590218"/>
          </a:xfrm>
        </p:spPr>
        <p:txBody>
          <a:bodyPr/>
          <a:lstStyle/>
          <a:p>
            <a:r>
              <a:rPr lang="zh-CN" altLang="en-US" dirty="0"/>
              <a:t>分代</a:t>
            </a:r>
            <a:r>
              <a:rPr lang="en-US" altLang="zh-CN" dirty="0"/>
              <a:t>GC</a:t>
            </a:r>
            <a:r>
              <a:rPr lang="zh-CN" altLang="en-US" dirty="0"/>
              <a:t>的算法选择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02172" y="3805256"/>
            <a:ext cx="2065270" cy="71409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老年代可采用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sweep/compact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675785" y="5204331"/>
            <a:ext cx="2837342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Generational mark-sweep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75732" y="2429267"/>
            <a:ext cx="2247022" cy="7140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年轻代</a:t>
            </a:r>
            <a:endParaRPr lang="en-US" altLang="zh-CN" sz="1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evacuation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5732" y="3714639"/>
            <a:ext cx="2247022" cy="132960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老年代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799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mark-sweep</a:t>
            </a:r>
            <a:endParaRPr lang="zh-CN" altLang="en-US" sz="1799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41508" y="1787756"/>
            <a:ext cx="2247022" cy="7140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Eden</a:t>
            </a:r>
            <a:r>
              <a:rPr lang="zh-CN" altLang="en-US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代</a:t>
            </a:r>
            <a:endParaRPr lang="en-US" altLang="zh-CN" sz="1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evacuation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41508" y="3714639"/>
            <a:ext cx="2247022" cy="132960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Tenured</a:t>
            </a:r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代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799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Mark-compact</a:t>
            </a:r>
            <a:endParaRPr lang="zh-CN" altLang="en-US" sz="1799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01021" y="5689916"/>
            <a:ext cx="4127996" cy="55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OpenJDK 1.8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及以前的“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Parallel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Generational mark-compact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41508" y="2566332"/>
            <a:ext cx="2247022" cy="7140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Survivor</a:t>
            </a:r>
            <a:r>
              <a:rPr lang="zh-CN" altLang="en-US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代</a:t>
            </a:r>
            <a:endParaRPr lang="en-US" altLang="zh-CN" sz="1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evacuation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407A561-36C1-4445-9380-6A927985849D}"/>
              </a:ext>
            </a:extLst>
          </p:cNvPr>
          <p:cNvCxnSpPr>
            <a:cxnSpLocks/>
          </p:cNvCxnSpPr>
          <p:nvPr/>
        </p:nvCxnSpPr>
        <p:spPr>
          <a:xfrm>
            <a:off x="2443655" y="3429000"/>
            <a:ext cx="7420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72BC7044-C049-4E04-9DA1-664EEBB84614}"/>
              </a:ext>
            </a:extLst>
          </p:cNvPr>
          <p:cNvSpPr txBox="1">
            <a:spLocks/>
          </p:cNvSpPr>
          <p:nvPr/>
        </p:nvSpPr>
        <p:spPr>
          <a:xfrm>
            <a:off x="302172" y="2338651"/>
            <a:ext cx="2065270" cy="714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年轻代常采用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copying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581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50"/>
                </a:solidFill>
              </a:rPr>
              <a:t>内存分配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垃圾识别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内存回收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分块垃圾回收算法介绍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分代垃圾回收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/>
              <a:t>并行垃圾回收</a:t>
            </a:r>
            <a:endParaRPr lang="en-US" altLang="zh-CN" dirty="0"/>
          </a:p>
          <a:p>
            <a:r>
              <a:rPr lang="zh-CN" altLang="en-US" dirty="0"/>
              <a:t>并发垃圾回收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95250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并行与并发垃圾回收</a:t>
            </a:r>
          </a:p>
        </p:txBody>
      </p:sp>
    </p:spTree>
    <p:extLst>
      <p:ext uri="{BB962C8B-B14F-4D97-AF65-F5344CB8AC3E}">
        <p14:creationId xmlns:p14="http://schemas.microsoft.com/office/powerpoint/2010/main" val="37430504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概念：</a:t>
            </a:r>
            <a:r>
              <a:rPr lang="en-US" altLang="zh-CN" dirty="0"/>
              <a:t>mutator</a:t>
            </a:r>
            <a:r>
              <a:rPr lang="zh-CN" altLang="en-US" dirty="0"/>
              <a:t>和</a:t>
            </a:r>
            <a:r>
              <a:rPr lang="en-US" altLang="zh-CN" dirty="0"/>
              <a:t>collector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译作“</a:t>
            </a:r>
            <a:r>
              <a:rPr lang="zh-CN" altLang="en-US" dirty="0">
                <a:solidFill>
                  <a:srgbClr val="FF6699"/>
                </a:solidFill>
              </a:rPr>
              <a:t>赋值器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zh-CN" altLang="en-US" dirty="0"/>
              <a:t>一般指应用程序线程</a:t>
            </a:r>
            <a:endParaRPr lang="en-US" altLang="zh-CN" dirty="0"/>
          </a:p>
          <a:p>
            <a:pPr lvl="1"/>
            <a:r>
              <a:rPr lang="en-US" altLang="zh-CN" dirty="0"/>
              <a:t>Mutator</a:t>
            </a:r>
            <a:r>
              <a:rPr lang="zh-CN" altLang="en-US" dirty="0"/>
              <a:t>可以改变对象图的结构</a:t>
            </a:r>
            <a:endParaRPr lang="en-US" altLang="zh-CN" dirty="0"/>
          </a:p>
          <a:p>
            <a:pPr lvl="1"/>
            <a:r>
              <a:rPr lang="zh-CN" altLang="en-US" dirty="0"/>
              <a:t>即：增加引用、删除引用、修改引用等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CN" altLang="en-US" dirty="0"/>
              <a:t>译作“</a:t>
            </a:r>
            <a:r>
              <a:rPr lang="zh-CN" altLang="en-US" dirty="0">
                <a:solidFill>
                  <a:srgbClr val="33CCFF"/>
                </a:solidFill>
              </a:rPr>
              <a:t>回收器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zh-CN" altLang="en-US" dirty="0"/>
              <a:t>指</a:t>
            </a:r>
            <a:r>
              <a:rPr lang="en-US" altLang="zh-CN" dirty="0"/>
              <a:t>GC</a:t>
            </a:r>
            <a:r>
              <a:rPr lang="zh-CN" altLang="en-US" dirty="0"/>
              <a:t>线程</a:t>
            </a:r>
            <a:endParaRPr lang="en-US" altLang="zh-CN" dirty="0"/>
          </a:p>
          <a:p>
            <a:pPr lvl="1"/>
            <a:r>
              <a:rPr lang="en-US" altLang="zh-CN" dirty="0"/>
              <a:t>GC</a:t>
            </a:r>
            <a:r>
              <a:rPr lang="zh-CN" altLang="en-US" dirty="0"/>
              <a:t>线程从来不会改变对象图的结构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Mutator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CN" dirty="0"/>
              <a:t>Collector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4039257" y="486439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2" name="矩形 11"/>
          <p:cNvSpPr/>
          <p:nvPr/>
        </p:nvSpPr>
        <p:spPr>
          <a:xfrm>
            <a:off x="2451435" y="5720983"/>
            <a:ext cx="110849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13" name="椭圆 12"/>
          <p:cNvSpPr/>
          <p:nvPr/>
        </p:nvSpPr>
        <p:spPr>
          <a:xfrm>
            <a:off x="4536773" y="3714413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5" name="椭圆 14"/>
          <p:cNvSpPr/>
          <p:nvPr/>
        </p:nvSpPr>
        <p:spPr>
          <a:xfrm>
            <a:off x="7048441" y="3978541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6" name="直接箭头连接符 15"/>
          <p:cNvCxnSpPr>
            <a:stCxn id="11" idx="6"/>
            <a:endCxn id="15" idx="3"/>
          </p:cNvCxnSpPr>
          <p:nvPr/>
        </p:nvCxnSpPr>
        <p:spPr>
          <a:xfrm flipV="1">
            <a:off x="4651018" y="4500713"/>
            <a:ext cx="2487013" cy="669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5" idx="1"/>
            <a:endCxn id="13" idx="6"/>
          </p:cNvCxnSpPr>
          <p:nvPr/>
        </p:nvCxnSpPr>
        <p:spPr>
          <a:xfrm flipH="1" flipV="1">
            <a:off x="5148534" y="4020294"/>
            <a:ext cx="1989497" cy="47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2" idx="0"/>
            <a:endCxn id="11" idx="3"/>
          </p:cNvCxnSpPr>
          <p:nvPr/>
        </p:nvCxnSpPr>
        <p:spPr>
          <a:xfrm flipV="1">
            <a:off x="3005682" y="5386567"/>
            <a:ext cx="1123165" cy="334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191756" y="524789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24" name="直接箭头连接符 23"/>
          <p:cNvCxnSpPr>
            <a:stCxn id="11" idx="5"/>
            <a:endCxn id="22" idx="2"/>
          </p:cNvCxnSpPr>
          <p:nvPr/>
        </p:nvCxnSpPr>
        <p:spPr>
          <a:xfrm>
            <a:off x="4561429" y="5386567"/>
            <a:ext cx="1630327" cy="167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5" idx="4"/>
            <a:endCxn id="22" idx="7"/>
          </p:cNvCxnSpPr>
          <p:nvPr/>
        </p:nvCxnSpPr>
        <p:spPr>
          <a:xfrm flipH="1">
            <a:off x="6713927" y="4590303"/>
            <a:ext cx="640395" cy="747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标注 28"/>
          <p:cNvSpPr/>
          <p:nvPr/>
        </p:nvSpPr>
        <p:spPr>
          <a:xfrm>
            <a:off x="7693707" y="5026688"/>
            <a:ext cx="1513873" cy="621590"/>
          </a:xfrm>
          <a:prstGeom prst="wedgeRoundRectCallout">
            <a:avLst>
              <a:gd name="adj1" fmla="val -81462"/>
              <a:gd name="adj2" fmla="val -43761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添加边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obj1.field1=obj2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5740700" y="3145575"/>
            <a:ext cx="1513873" cy="621590"/>
          </a:xfrm>
          <a:prstGeom prst="wedgeRoundRectCallout">
            <a:avLst>
              <a:gd name="adj1" fmla="val -29260"/>
              <a:gd name="adj2" fmla="val 78780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删除边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obj1.field2=null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2856385" y="3867905"/>
            <a:ext cx="1292322" cy="515224"/>
          </a:xfrm>
          <a:prstGeom prst="wedgeRoundRectCallout">
            <a:avLst>
              <a:gd name="adj1" fmla="val 66517"/>
              <a:gd name="adj2" fmla="val 2192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回收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（不改变指向）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  <p:bldP spid="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并行</a:t>
            </a:r>
            <a:r>
              <a:rPr lang="en-US" altLang="zh-CN" dirty="0"/>
              <a:t>GC  </a:t>
            </a:r>
            <a:r>
              <a:rPr lang="zh-CN" altLang="en-US" dirty="0"/>
              <a:t>（</a:t>
            </a:r>
            <a:r>
              <a:rPr lang="en-US" altLang="zh-CN" dirty="0"/>
              <a:t>Parallel GC</a:t>
            </a:r>
            <a:r>
              <a:rPr lang="zh-CN" altLang="en-US" dirty="0"/>
              <a:t>）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只有一个</a:t>
            </a:r>
            <a:r>
              <a:rPr lang="en-US" altLang="zh-CN" dirty="0"/>
              <a:t>GC</a:t>
            </a:r>
            <a:r>
              <a:rPr lang="zh-CN" altLang="en-US" dirty="0"/>
              <a:t>线程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CN" altLang="en-US" dirty="0"/>
              <a:t>有多个</a:t>
            </a:r>
            <a:r>
              <a:rPr lang="en-US" altLang="zh-CN" dirty="0"/>
              <a:t>GC</a:t>
            </a:r>
            <a:r>
              <a:rPr lang="zh-CN" altLang="en-US" dirty="0"/>
              <a:t>线程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串行</a:t>
            </a:r>
            <a:r>
              <a:rPr lang="en-US" altLang="zh-CN" dirty="0"/>
              <a:t>GC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并行</a:t>
            </a:r>
            <a:r>
              <a:rPr lang="en-US" altLang="zh-CN" dirty="0"/>
              <a:t>GC</a:t>
            </a:r>
            <a:endParaRPr lang="zh-CN" altLang="en-US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1621915" y="4224715"/>
            <a:ext cx="4224152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50" idx="3"/>
            <a:endCxn id="43" idx="3"/>
          </p:cNvCxnSpPr>
          <p:nvPr/>
        </p:nvCxnSpPr>
        <p:spPr>
          <a:xfrm>
            <a:off x="1621915" y="3195730"/>
            <a:ext cx="4224152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44" idx="3"/>
          </p:cNvCxnSpPr>
          <p:nvPr/>
        </p:nvCxnSpPr>
        <p:spPr>
          <a:xfrm>
            <a:off x="1621915" y="3414175"/>
            <a:ext cx="4224152" cy="79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621915" y="3622943"/>
            <a:ext cx="4224152" cy="4371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038674" y="4666799"/>
            <a:ext cx="422658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621915" y="3140716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621915" y="3353442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21915" y="3566169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18921" y="3140716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18921" y="3353442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18921" y="3566169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063289" y="4161191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480048" y="4604031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8890" y="3518601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8891" y="331116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28891" y="3088049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42496" y="4550434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25737" y="409721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7041111" y="4224714"/>
            <a:ext cx="422415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68" idx="3"/>
            <a:endCxn id="86" idx="3"/>
          </p:cNvCxnSpPr>
          <p:nvPr/>
        </p:nvCxnSpPr>
        <p:spPr>
          <a:xfrm>
            <a:off x="7041111" y="3195730"/>
            <a:ext cx="4224152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87" idx="3"/>
          </p:cNvCxnSpPr>
          <p:nvPr/>
        </p:nvCxnSpPr>
        <p:spPr>
          <a:xfrm>
            <a:off x="7041111" y="3414175"/>
            <a:ext cx="4224152" cy="79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endCxn id="88" idx="3"/>
          </p:cNvCxnSpPr>
          <p:nvPr/>
        </p:nvCxnSpPr>
        <p:spPr>
          <a:xfrm>
            <a:off x="7041111" y="3622943"/>
            <a:ext cx="4224152" cy="474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041111" y="4436686"/>
            <a:ext cx="422415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7041111" y="3140716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041111" y="3353442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41111" y="3566169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482485" y="4161191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482485" y="4373918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148086" y="3518601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148087" y="331116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148087" y="3088049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144933" y="4320321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144933" y="409721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7038674" y="4858287"/>
            <a:ext cx="422658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8480048" y="4795518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142496" y="4741921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86" name="矩形 85"/>
          <p:cNvSpPr/>
          <p:nvPr/>
        </p:nvSpPr>
        <p:spPr>
          <a:xfrm>
            <a:off x="10038117" y="3140716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0038117" y="3353442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0038117" y="3566169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圆角矩形标注 60"/>
          <p:cNvSpPr/>
          <p:nvPr/>
        </p:nvSpPr>
        <p:spPr>
          <a:xfrm>
            <a:off x="2144485" y="4647893"/>
            <a:ext cx="1421901" cy="515224"/>
          </a:xfrm>
          <a:prstGeom prst="wedgeRoundRectCallout">
            <a:avLst>
              <a:gd name="adj1" fmla="val 24486"/>
              <a:gd name="adj2" fmla="val -103569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只有一个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GC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线程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圆角矩形标注 61"/>
          <p:cNvSpPr/>
          <p:nvPr/>
        </p:nvSpPr>
        <p:spPr>
          <a:xfrm>
            <a:off x="7981592" y="5266404"/>
            <a:ext cx="1168533" cy="377982"/>
          </a:xfrm>
          <a:prstGeom prst="wedgeRoundRectCallout">
            <a:avLst>
              <a:gd name="adj1" fmla="val -4893"/>
              <a:gd name="adj2" fmla="val -117988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多个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GC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线程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5937" y="280845"/>
            <a:ext cx="3740753" cy="590218"/>
          </a:xfrm>
        </p:spPr>
        <p:txBody>
          <a:bodyPr/>
          <a:lstStyle/>
          <a:p>
            <a:r>
              <a:rPr lang="zh-CN" altLang="en-US" dirty="0"/>
              <a:t>基本内存操作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5937" y="2053475"/>
            <a:ext cx="3142593" cy="2557937"/>
          </a:xfrm>
        </p:spPr>
        <p:txBody>
          <a:bodyPr/>
          <a:lstStyle/>
          <a:p>
            <a:r>
              <a:rPr lang="zh-CN" altLang="en-US" dirty="0"/>
              <a:t>分配内存</a:t>
            </a:r>
            <a:endParaRPr lang="en-US" altLang="zh-CN" dirty="0"/>
          </a:p>
          <a:p>
            <a:r>
              <a:rPr lang="zh-CN" altLang="en-US" dirty="0"/>
              <a:t>写内存</a:t>
            </a:r>
            <a:endParaRPr lang="en-US" altLang="zh-CN" dirty="0"/>
          </a:p>
          <a:p>
            <a:r>
              <a:rPr lang="zh-CN" altLang="en-US" dirty="0"/>
              <a:t>读内存</a:t>
            </a:r>
            <a:endParaRPr lang="en-US" altLang="zh-CN" dirty="0"/>
          </a:p>
          <a:p>
            <a:r>
              <a:rPr lang="zh-CN" altLang="en-US" dirty="0"/>
              <a:t>释放内存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free (C/C++)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delete  (C++)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36176836-A5EE-4273-A625-432455CDC44B}"/>
              </a:ext>
            </a:extLst>
          </p:cNvPr>
          <p:cNvSpPr txBox="1">
            <a:spLocks/>
          </p:cNvSpPr>
          <p:nvPr/>
        </p:nvSpPr>
        <p:spPr>
          <a:xfrm>
            <a:off x="5847694" y="171306"/>
            <a:ext cx="6189277" cy="4621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class C0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     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}</a:t>
            </a:r>
          </a:p>
          <a:p>
            <a:pPr marL="0" indent="0">
              <a:buNone/>
            </a:pPr>
            <a:r>
              <a:rPr lang="en-US" altLang="zh-CN" dirty="0"/>
              <a:t>class C1 {</a:t>
            </a:r>
          </a:p>
          <a:p>
            <a:pPr marL="0" indent="0">
              <a:buNone/>
            </a:pPr>
            <a:r>
              <a:rPr lang="en-US" altLang="zh-CN" dirty="0"/>
              <a:t>     v : Int64 // </a:t>
            </a:r>
            <a:r>
              <a:rPr lang="zh-CN" altLang="en-US" dirty="0"/>
              <a:t>值成员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r  : C0  //</a:t>
            </a:r>
            <a:r>
              <a:rPr lang="zh-CN" altLang="en-US" dirty="0"/>
              <a:t> 引用成员，在自动内存管理中具有特殊意义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}</a:t>
            </a:r>
          </a:p>
          <a:p>
            <a:pPr marL="0" indent="0">
              <a:buNone/>
            </a:pPr>
            <a:r>
              <a:rPr lang="en-US" altLang="zh-CN" dirty="0"/>
              <a:t>var obj1 : C1 = C1() // </a:t>
            </a:r>
            <a:r>
              <a:rPr lang="zh-CN" altLang="en-US" dirty="0"/>
              <a:t>分配内存，写引用变量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obj1.v = 99 //</a:t>
            </a:r>
            <a:r>
              <a:rPr lang="zh-CN" altLang="en-US" dirty="0"/>
              <a:t> 写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obj1.r = C0() //</a:t>
            </a:r>
            <a:r>
              <a:rPr lang="zh-CN" altLang="en-US" dirty="0"/>
              <a:t>分配内存，写引用成员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let v1 = obj1.v //</a:t>
            </a:r>
            <a:r>
              <a:rPr lang="zh-CN" altLang="en-US" dirty="0"/>
              <a:t> 读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let r1 = obj1.r //</a:t>
            </a:r>
            <a:r>
              <a:rPr lang="zh-CN" altLang="en-US" dirty="0"/>
              <a:t> 读引用成员，写引用变量</a:t>
            </a:r>
            <a:endParaRPr lang="en-US" altLang="zh-CN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4786A63F-970A-4526-9E9B-939EB4B3B1C8}"/>
              </a:ext>
            </a:extLst>
          </p:cNvPr>
          <p:cNvSpPr txBox="1">
            <a:spLocks/>
          </p:cNvSpPr>
          <p:nvPr/>
        </p:nvSpPr>
        <p:spPr>
          <a:xfrm>
            <a:off x="515937" y="4884433"/>
            <a:ext cx="8730539" cy="1800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内存如何释放是</a:t>
            </a:r>
            <a:r>
              <a:rPr lang="en-US" altLang="zh-CN" dirty="0"/>
              <a:t>managed language(</a:t>
            </a:r>
            <a:r>
              <a:rPr lang="en-US" altLang="zh-CN" dirty="0" err="1"/>
              <a:t>Cangjie</a:t>
            </a:r>
            <a:r>
              <a:rPr lang="en-US" altLang="zh-CN" dirty="0"/>
              <a:t>/Java/Golang/Swift</a:t>
            </a:r>
            <a:r>
              <a:rPr lang="zh-CN" altLang="en-US" dirty="0"/>
              <a:t>等</a:t>
            </a:r>
            <a:r>
              <a:rPr lang="en-US" altLang="zh-CN" dirty="0"/>
              <a:t>) </a:t>
            </a:r>
            <a:r>
              <a:rPr lang="zh-CN" altLang="en-US" dirty="0"/>
              <a:t>和 </a:t>
            </a:r>
            <a:r>
              <a:rPr lang="en-US" altLang="zh-CN" dirty="0"/>
              <a:t>unmanaged language(C/C++/Rust</a:t>
            </a:r>
            <a:r>
              <a:rPr lang="zh-CN" altLang="en-US" dirty="0"/>
              <a:t>等</a:t>
            </a:r>
            <a:r>
              <a:rPr lang="en-US" altLang="zh-CN" dirty="0"/>
              <a:t>)</a:t>
            </a:r>
            <a:r>
              <a:rPr lang="zh-CN" altLang="en-US" dirty="0"/>
              <a:t>的主要差别之一。</a:t>
            </a:r>
            <a:endParaRPr lang="en-US" altLang="zh-CN" dirty="0"/>
          </a:p>
          <a:p>
            <a:r>
              <a:rPr lang="zh-CN" altLang="en-US" dirty="0"/>
              <a:t>垃圾回收解决的问题是“内存如何释放”。</a:t>
            </a:r>
            <a:endParaRPr lang="en-US" altLang="zh-CN" dirty="0"/>
          </a:p>
          <a:p>
            <a:r>
              <a:rPr lang="zh-CN" altLang="en-US" dirty="0"/>
              <a:t>为了做到高效正确地自动释放内存，也必须适当地处理分配分配、写、读等其它基本操作。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24486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并发</a:t>
            </a:r>
            <a:r>
              <a:rPr lang="en-US" altLang="zh-CN" dirty="0"/>
              <a:t>GC  </a:t>
            </a:r>
            <a:r>
              <a:rPr lang="zh-CN" altLang="en-US" dirty="0"/>
              <a:t>（</a:t>
            </a:r>
            <a:r>
              <a:rPr lang="en-US" altLang="zh-CN" dirty="0"/>
              <a:t>Concurrent GC</a:t>
            </a:r>
            <a:r>
              <a:rPr lang="zh-CN" altLang="en-US" dirty="0"/>
              <a:t>）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线程不能和</a:t>
            </a:r>
            <a:r>
              <a:rPr lang="en-US" altLang="zh-CN" dirty="0"/>
              <a:t>mutator</a:t>
            </a:r>
            <a:r>
              <a:rPr lang="zh-CN" altLang="en-US" dirty="0"/>
              <a:t>线程同时运行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CN" altLang="en-US" dirty="0"/>
              <a:t>有多个</a:t>
            </a:r>
            <a:r>
              <a:rPr lang="en-US" altLang="zh-CN" dirty="0"/>
              <a:t>GC</a:t>
            </a:r>
            <a:r>
              <a:rPr lang="zh-CN" altLang="en-US" dirty="0"/>
              <a:t>线程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Stop-the-world (STW) GC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/>
              <a:t>并发</a:t>
            </a:r>
            <a:r>
              <a:rPr lang="en-US" altLang="zh-CN" dirty="0"/>
              <a:t>GC</a:t>
            </a:r>
            <a:endParaRPr lang="zh-CN" altLang="en-US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1621915" y="4224715"/>
            <a:ext cx="4224152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50" idx="3"/>
            <a:endCxn id="43" idx="3"/>
          </p:cNvCxnSpPr>
          <p:nvPr/>
        </p:nvCxnSpPr>
        <p:spPr>
          <a:xfrm>
            <a:off x="1621915" y="3195730"/>
            <a:ext cx="4224152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44" idx="3"/>
          </p:cNvCxnSpPr>
          <p:nvPr/>
        </p:nvCxnSpPr>
        <p:spPr>
          <a:xfrm>
            <a:off x="1621915" y="3414175"/>
            <a:ext cx="4224152" cy="79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621915" y="3622943"/>
            <a:ext cx="4224152" cy="4371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621915" y="3140716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621915" y="3353442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21915" y="3566169"/>
            <a:ext cx="1441375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18921" y="3140716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18921" y="3353442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18921" y="3566169"/>
            <a:ext cx="1227146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063289" y="4161191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8890" y="3518601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8891" y="331116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28891" y="3088049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25737" y="409721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7041111" y="4224714"/>
            <a:ext cx="422415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68" idx="3"/>
          </p:cNvCxnSpPr>
          <p:nvPr/>
        </p:nvCxnSpPr>
        <p:spPr>
          <a:xfrm>
            <a:off x="7041111" y="3195730"/>
            <a:ext cx="4224152" cy="650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041111" y="3414175"/>
            <a:ext cx="4224152" cy="79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7041111" y="3622943"/>
            <a:ext cx="4224152" cy="474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7041111" y="3140716"/>
            <a:ext cx="4224152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041111" y="3353442"/>
            <a:ext cx="4224152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41111" y="3566169"/>
            <a:ext cx="4224152" cy="123044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482485" y="4161191"/>
            <a:ext cx="1555631" cy="123044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148086" y="3518601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148087" y="331116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148087" y="3088049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44933" y="4097210"/>
            <a:ext cx="893024" cy="215360"/>
          </a:xfrm>
          <a:prstGeom prst="rect">
            <a:avLst/>
          </a:prstGeom>
          <a:noFill/>
        </p:spPr>
        <p:txBody>
          <a:bodyPr wrap="square" lIns="35986" tIns="0" rIns="71972" bIns="0" rtlCol="0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3063291" y="2852141"/>
            <a:ext cx="1" cy="185148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618921" y="2850554"/>
            <a:ext cx="1" cy="185148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2650727" y="4752383"/>
            <a:ext cx="837873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4199986" y="4748257"/>
            <a:ext cx="837873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3063290" y="4316908"/>
            <a:ext cx="1555631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8482486" y="2853729"/>
            <a:ext cx="1" cy="185148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0038117" y="2852141"/>
            <a:ext cx="1" cy="185148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8069922" y="4753970"/>
            <a:ext cx="837873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619182" y="4749844"/>
            <a:ext cx="837873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482485" y="4318495"/>
            <a:ext cx="1555631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</a:t>
            </a:r>
          </a:p>
        </p:txBody>
      </p:sp>
      <p:sp>
        <p:nvSpPr>
          <p:cNvPr id="47" name="圆角矩形标注 46"/>
          <p:cNvSpPr/>
          <p:nvPr/>
        </p:nvSpPr>
        <p:spPr>
          <a:xfrm>
            <a:off x="3258114" y="2550133"/>
            <a:ext cx="941872" cy="346838"/>
          </a:xfrm>
          <a:prstGeom prst="wedgeRoundRectCallout">
            <a:avLst>
              <a:gd name="adj1" fmla="val -19048"/>
              <a:gd name="adj2" fmla="val 104384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应用暂停</a:t>
            </a:r>
          </a:p>
        </p:txBody>
      </p:sp>
      <p:sp>
        <p:nvSpPr>
          <p:cNvPr id="51" name="圆角矩形标注 50"/>
          <p:cNvSpPr/>
          <p:nvPr/>
        </p:nvSpPr>
        <p:spPr>
          <a:xfrm>
            <a:off x="8724022" y="2485176"/>
            <a:ext cx="1168533" cy="377982"/>
          </a:xfrm>
          <a:prstGeom prst="wedgeRoundRectCallout">
            <a:avLst>
              <a:gd name="adj1" fmla="val -14675"/>
              <a:gd name="adj2" fmla="val 88649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应用一直运行</a:t>
            </a:r>
          </a:p>
        </p:txBody>
      </p:sp>
    </p:spTree>
    <p:extLst>
      <p:ext uri="{BB962C8B-B14F-4D97-AF65-F5344CB8AC3E}">
        <p14:creationId xmlns:p14="http://schemas.microsoft.com/office/powerpoint/2010/main" val="40283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又并发又并行也是可以的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41713" y="4114638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9" idx="3"/>
          </p:cNvCxnSpPr>
          <p:nvPr/>
        </p:nvCxnSpPr>
        <p:spPr>
          <a:xfrm>
            <a:off x="2573043" y="2234329"/>
            <a:ext cx="7703152" cy="81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41713" y="2630529"/>
            <a:ext cx="7881338" cy="14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41712" y="3012786"/>
            <a:ext cx="7882657" cy="886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41711" y="2129822"/>
            <a:ext cx="7882646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41711" y="2519328"/>
            <a:ext cx="7882646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41711" y="2908834"/>
            <a:ext cx="7882646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80889" y="3998326"/>
            <a:ext cx="2848382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6571" y="291499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6573" y="253516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6573" y="2126649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0798" y="397443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180890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029271" y="1601438"/>
            <a:ext cx="31332" cy="4165403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425481" y="5923925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62197" y="5916369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541713" y="446857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180889" y="4352265"/>
            <a:ext cx="2848382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0798" y="432837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541713" y="481954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180889" y="4703235"/>
            <a:ext cx="2848382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0798" y="467934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2541713" y="5152721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180889" y="5036409"/>
            <a:ext cx="2848382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0798" y="501251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6020814" y="1465345"/>
            <a:ext cx="1168533" cy="377982"/>
          </a:xfrm>
          <a:prstGeom prst="wedgeRoundRectCallout">
            <a:avLst>
              <a:gd name="adj1" fmla="val -14675"/>
              <a:gd name="adj2" fmla="val 88649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应用一直运行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5869789" y="5621636"/>
            <a:ext cx="1168533" cy="377982"/>
          </a:xfrm>
          <a:prstGeom prst="wedgeRoundRectCallout">
            <a:avLst>
              <a:gd name="adj1" fmla="val -4893"/>
              <a:gd name="adj2" fmla="val -117988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多个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GC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线程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并行和并发</a:t>
            </a:r>
            <a:r>
              <a:rPr lang="en-US" altLang="zh-CN" dirty="0"/>
              <a:t>GC</a:t>
            </a:r>
            <a:r>
              <a:rPr lang="zh-CN" altLang="en-US" dirty="0"/>
              <a:t>解决不同的问题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提高</a:t>
            </a:r>
            <a:r>
              <a:rPr lang="en-US" altLang="zh-CN" dirty="0"/>
              <a:t>GC</a:t>
            </a:r>
            <a:r>
              <a:rPr lang="zh-CN" altLang="en-US" dirty="0"/>
              <a:t>运行速度</a:t>
            </a:r>
            <a:endParaRPr lang="en-US" altLang="zh-CN" dirty="0"/>
          </a:p>
          <a:p>
            <a:r>
              <a:rPr lang="zh-CN" altLang="en-US" dirty="0"/>
              <a:t>提高吞吐率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</a:t>
            </a:r>
            <a:r>
              <a:rPr lang="zh-CN" altLang="en-US" b="1" dirty="0"/>
              <a:t>数据处理</a:t>
            </a:r>
            <a:r>
              <a:rPr lang="zh-CN" altLang="en-US" dirty="0"/>
              <a:t>来说，吞吐率很重要</a:t>
            </a:r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CN" altLang="en-US" dirty="0"/>
              <a:t>不停止应用程序（</a:t>
            </a:r>
            <a:r>
              <a:rPr lang="en-US" altLang="zh-CN" dirty="0"/>
              <a:t>mutator</a:t>
            </a:r>
            <a:r>
              <a:rPr lang="zh-CN" altLang="en-US" dirty="0"/>
              <a:t>）线程</a:t>
            </a:r>
            <a:endParaRPr lang="en-US" altLang="zh-CN" dirty="0"/>
          </a:p>
          <a:p>
            <a:r>
              <a:rPr lang="zh-CN" altLang="en-US" dirty="0"/>
              <a:t>降低</a:t>
            </a:r>
            <a:r>
              <a:rPr lang="en-US" altLang="zh-CN" dirty="0"/>
              <a:t>GC</a:t>
            </a:r>
            <a:r>
              <a:rPr lang="zh-CN" altLang="en-US" dirty="0"/>
              <a:t>延迟，防止“卡顿”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</a:t>
            </a:r>
            <a:r>
              <a:rPr lang="zh-CN" altLang="en-US" b="1" dirty="0"/>
              <a:t>交互应用</a:t>
            </a:r>
            <a:r>
              <a:rPr lang="zh-CN" altLang="en-US" dirty="0"/>
              <a:t>（桌面、手机），响应时间很重要</a:t>
            </a:r>
            <a:endParaRPr lang="en-US" altLang="zh-CN" dirty="0"/>
          </a:p>
          <a:p>
            <a:r>
              <a:rPr lang="zh-CN" altLang="en-US" dirty="0"/>
              <a:t>对</a:t>
            </a:r>
            <a:r>
              <a:rPr lang="zh-CN" altLang="en-US" b="1" dirty="0"/>
              <a:t>服务器</a:t>
            </a:r>
            <a:r>
              <a:rPr lang="zh-CN" altLang="en-US" dirty="0"/>
              <a:t>，响应时间也很重要</a:t>
            </a:r>
            <a:endParaRPr lang="en-US" altLang="zh-CN" dirty="0"/>
          </a:p>
        </p:txBody>
      </p:sp>
      <p:sp>
        <p:nvSpPr>
          <p:cNvPr id="8" name="内容占位符 7"/>
          <p:cNvSpPr>
            <a:spLocks noGrp="1"/>
          </p:cNvSpPr>
          <p:nvPr>
            <p:ph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并行（</a:t>
            </a:r>
            <a:r>
              <a:rPr lang="en-US" altLang="zh-CN" dirty="0"/>
              <a:t>parallel</a:t>
            </a:r>
            <a:r>
              <a:rPr lang="zh-CN" altLang="en-US" dirty="0"/>
              <a:t>）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并发（</a:t>
            </a:r>
            <a:r>
              <a:rPr lang="en-US" altLang="zh-CN" dirty="0"/>
              <a:t>concurrent</a:t>
            </a:r>
            <a:r>
              <a:rPr lang="zh-CN" altLang="en-US" dirty="0"/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5939" y="4838217"/>
            <a:ext cx="1083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我们不做选择题：人们追求吞吐率高，同时延迟率低</a:t>
            </a:r>
          </a:p>
        </p:txBody>
      </p:sp>
    </p:spTree>
    <p:extLst>
      <p:ext uri="{BB962C8B-B14F-4D97-AF65-F5344CB8AC3E}">
        <p14:creationId xmlns:p14="http://schemas.microsoft.com/office/powerpoint/2010/main" val="4246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并行（</a:t>
            </a:r>
            <a:r>
              <a:rPr lang="en-US" altLang="zh-CN" dirty="0"/>
              <a:t>parallel</a:t>
            </a:r>
            <a:r>
              <a:rPr lang="zh-CN" altLang="en-US" dirty="0"/>
              <a:t>） </a:t>
            </a:r>
            <a:r>
              <a:rPr lang="en-US" altLang="zh-CN" dirty="0"/>
              <a:t>GC</a:t>
            </a:r>
            <a:r>
              <a:rPr lang="zh-CN" altLang="en-US" dirty="0"/>
              <a:t>的难点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如何将大量的</a:t>
            </a:r>
            <a:r>
              <a:rPr lang="en-US" altLang="zh-CN" dirty="0"/>
              <a:t>GC</a:t>
            </a:r>
            <a:r>
              <a:rPr lang="zh-CN" altLang="en-US" dirty="0"/>
              <a:t>作业（对象扫描）均匀地分布在多个</a:t>
            </a:r>
            <a:r>
              <a:rPr lang="en-US" altLang="zh-CN" dirty="0"/>
              <a:t>CPU</a:t>
            </a:r>
            <a:r>
              <a:rPr lang="zh-CN" altLang="en-US" dirty="0"/>
              <a:t>上</a:t>
            </a:r>
            <a:endParaRPr lang="en-US" altLang="zh-CN" dirty="0"/>
          </a:p>
          <a:p>
            <a:r>
              <a:rPr lang="zh-CN" altLang="en-US" dirty="0"/>
              <a:t>典型的多线程负载均衡问题</a:t>
            </a:r>
            <a:endParaRPr lang="en-US" altLang="zh-CN" dirty="0"/>
          </a:p>
          <a:p>
            <a:r>
              <a:rPr lang="en-US" altLang="zh-CN" b="1" dirty="0"/>
              <a:t>work-stealing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39493" y="2636283"/>
            <a:ext cx="6715241" cy="109153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05043" y="4668232"/>
            <a:ext cx="1168920" cy="116892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CPU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299693" y="4668232"/>
            <a:ext cx="1168920" cy="116892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CPU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692198" y="4668231"/>
            <a:ext cx="1168920" cy="116892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CPU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剪去单角的矩形 12"/>
          <p:cNvSpPr/>
          <p:nvPr/>
        </p:nvSpPr>
        <p:spPr>
          <a:xfrm>
            <a:off x="2992612" y="4767827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16" name="剪去单角的矩形 15"/>
          <p:cNvSpPr/>
          <p:nvPr/>
        </p:nvSpPr>
        <p:spPr>
          <a:xfrm>
            <a:off x="2992612" y="5066090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17" name="剪去单角的矩形 16"/>
          <p:cNvSpPr/>
          <p:nvPr/>
        </p:nvSpPr>
        <p:spPr>
          <a:xfrm>
            <a:off x="2992612" y="5357674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18" name="剪去单角的矩形 17"/>
          <p:cNvSpPr/>
          <p:nvPr/>
        </p:nvSpPr>
        <p:spPr>
          <a:xfrm>
            <a:off x="6600446" y="4711782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19" name="剪去单角的矩形 18"/>
          <p:cNvSpPr/>
          <p:nvPr/>
        </p:nvSpPr>
        <p:spPr>
          <a:xfrm>
            <a:off x="6600446" y="4988388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20" name="剪去单角的矩形 19"/>
          <p:cNvSpPr/>
          <p:nvPr/>
        </p:nvSpPr>
        <p:spPr>
          <a:xfrm>
            <a:off x="6600446" y="5264994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21" name="剪去单角的矩形 20"/>
          <p:cNvSpPr/>
          <p:nvPr/>
        </p:nvSpPr>
        <p:spPr>
          <a:xfrm>
            <a:off x="6600446" y="5541601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22" name="下箭头 21"/>
          <p:cNvSpPr/>
          <p:nvPr/>
        </p:nvSpPr>
        <p:spPr>
          <a:xfrm>
            <a:off x="5536991" y="3892231"/>
            <a:ext cx="667955" cy="573855"/>
          </a:xfrm>
          <a:prstGeom prst="downArrow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下箭头 22"/>
          <p:cNvSpPr/>
          <p:nvPr/>
        </p:nvSpPr>
        <p:spPr>
          <a:xfrm rot="1945264">
            <a:off x="2361634" y="3917909"/>
            <a:ext cx="667955" cy="573855"/>
          </a:xfrm>
          <a:prstGeom prst="downArrow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下箭头 23"/>
          <p:cNvSpPr/>
          <p:nvPr/>
        </p:nvSpPr>
        <p:spPr>
          <a:xfrm rot="19968413">
            <a:off x="8358218" y="3953558"/>
            <a:ext cx="667955" cy="573855"/>
          </a:xfrm>
          <a:prstGeom prst="downArrow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剪去单角的矩形 24"/>
          <p:cNvSpPr/>
          <p:nvPr/>
        </p:nvSpPr>
        <p:spPr>
          <a:xfrm>
            <a:off x="3016782" y="2800370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26" name="剪去单角的矩形 25"/>
          <p:cNvSpPr/>
          <p:nvPr/>
        </p:nvSpPr>
        <p:spPr>
          <a:xfrm>
            <a:off x="3016782" y="3098633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27" name="剪去单角的矩形 26"/>
          <p:cNvSpPr/>
          <p:nvPr/>
        </p:nvSpPr>
        <p:spPr>
          <a:xfrm>
            <a:off x="3016782" y="3390216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28" name="剪去单角的矩形 27"/>
          <p:cNvSpPr/>
          <p:nvPr/>
        </p:nvSpPr>
        <p:spPr>
          <a:xfrm>
            <a:off x="4414213" y="2800370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29" name="剪去单角的矩形 28"/>
          <p:cNvSpPr/>
          <p:nvPr/>
        </p:nvSpPr>
        <p:spPr>
          <a:xfrm>
            <a:off x="4414213" y="3098633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0" name="剪去单角的矩形 29"/>
          <p:cNvSpPr/>
          <p:nvPr/>
        </p:nvSpPr>
        <p:spPr>
          <a:xfrm>
            <a:off x="4414213" y="3390216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1" name="剪去单角的矩形 30"/>
          <p:cNvSpPr/>
          <p:nvPr/>
        </p:nvSpPr>
        <p:spPr>
          <a:xfrm>
            <a:off x="5811644" y="2800370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2" name="剪去单角的矩形 31"/>
          <p:cNvSpPr/>
          <p:nvPr/>
        </p:nvSpPr>
        <p:spPr>
          <a:xfrm>
            <a:off x="5811644" y="3098633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3" name="剪去单角的矩形 32"/>
          <p:cNvSpPr/>
          <p:nvPr/>
        </p:nvSpPr>
        <p:spPr>
          <a:xfrm>
            <a:off x="5811644" y="3390216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4" name="剪去单角的矩形 33"/>
          <p:cNvSpPr/>
          <p:nvPr/>
        </p:nvSpPr>
        <p:spPr>
          <a:xfrm>
            <a:off x="7209075" y="2800370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5" name="剪去单角的矩形 34"/>
          <p:cNvSpPr/>
          <p:nvPr/>
        </p:nvSpPr>
        <p:spPr>
          <a:xfrm>
            <a:off x="7209075" y="3098633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6" name="剪去单角的矩形 35"/>
          <p:cNvSpPr/>
          <p:nvPr/>
        </p:nvSpPr>
        <p:spPr>
          <a:xfrm>
            <a:off x="7209075" y="3390216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533998" y="2939357"/>
            <a:ext cx="817365" cy="55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全局</a:t>
            </a:r>
            <a:b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作业池</a:t>
            </a:r>
          </a:p>
        </p:txBody>
      </p:sp>
      <p:sp>
        <p:nvSpPr>
          <p:cNvPr id="38" name="剪去单角的矩形 37"/>
          <p:cNvSpPr/>
          <p:nvPr/>
        </p:nvSpPr>
        <p:spPr>
          <a:xfrm>
            <a:off x="10028105" y="4724193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39" name="剪去单角的矩形 38"/>
          <p:cNvSpPr/>
          <p:nvPr/>
        </p:nvSpPr>
        <p:spPr>
          <a:xfrm>
            <a:off x="10028105" y="5000799"/>
            <a:ext cx="1217259" cy="212769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作业</a:t>
            </a:r>
          </a:p>
        </p:txBody>
      </p:sp>
      <p:sp>
        <p:nvSpPr>
          <p:cNvPr id="44" name="任意多边形 43"/>
          <p:cNvSpPr/>
          <p:nvPr/>
        </p:nvSpPr>
        <p:spPr>
          <a:xfrm>
            <a:off x="7918776" y="5626219"/>
            <a:ext cx="1256809" cy="414633"/>
          </a:xfrm>
          <a:custGeom>
            <a:avLst/>
            <a:gdLst>
              <a:gd name="connsiteX0" fmla="*/ 1257300 w 1257300"/>
              <a:gd name="connsiteY0" fmla="*/ 254977 h 414795"/>
              <a:gd name="connsiteX1" fmla="*/ 852854 w 1257300"/>
              <a:gd name="connsiteY1" fmla="*/ 404446 h 414795"/>
              <a:gd name="connsiteX2" fmla="*/ 0 w 1257300"/>
              <a:gd name="connsiteY2" fmla="*/ 0 h 4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4795">
                <a:moveTo>
                  <a:pt x="1257300" y="254977"/>
                </a:moveTo>
                <a:cubicBezTo>
                  <a:pt x="1159852" y="350959"/>
                  <a:pt x="1062404" y="446942"/>
                  <a:pt x="852854" y="404446"/>
                </a:cubicBezTo>
                <a:cubicBezTo>
                  <a:pt x="643304" y="361950"/>
                  <a:pt x="321652" y="180975"/>
                  <a:pt x="0" y="0"/>
                </a:cubicBezTo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45" name="文本框 44"/>
          <p:cNvSpPr txBox="1"/>
          <p:nvPr/>
        </p:nvSpPr>
        <p:spPr>
          <a:xfrm>
            <a:off x="8116476" y="5833535"/>
            <a:ext cx="2505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偷</a:t>
            </a:r>
          </a:p>
        </p:txBody>
      </p:sp>
    </p:spTree>
    <p:extLst>
      <p:ext uri="{BB962C8B-B14F-4D97-AF65-F5344CB8AC3E}">
        <p14:creationId xmlns:p14="http://schemas.microsoft.com/office/powerpoint/2010/main" val="5783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并发（</a:t>
            </a:r>
            <a:r>
              <a:rPr lang="en-US" altLang="zh-CN" dirty="0"/>
              <a:t>concurrent</a:t>
            </a:r>
            <a:r>
              <a:rPr lang="zh-CN" altLang="en-US" dirty="0"/>
              <a:t>）</a:t>
            </a:r>
            <a:r>
              <a:rPr lang="en-US" altLang="zh-CN" dirty="0"/>
              <a:t>GC</a:t>
            </a:r>
            <a:r>
              <a:rPr lang="zh-CN" altLang="en-US" dirty="0"/>
              <a:t>的难点</a:t>
            </a:r>
          </a:p>
        </p:txBody>
      </p:sp>
    </p:spTree>
    <p:extLst>
      <p:ext uri="{BB962C8B-B14F-4D97-AF65-F5344CB8AC3E}">
        <p14:creationId xmlns:p14="http://schemas.microsoft.com/office/powerpoint/2010/main" val="1725182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Mutator</a:t>
            </a:r>
            <a:r>
              <a:rPr lang="zh-CN" altLang="en-US" dirty="0"/>
              <a:t>会在</a:t>
            </a:r>
            <a:r>
              <a:rPr lang="en-US" altLang="zh-CN" dirty="0"/>
              <a:t>Collector</a:t>
            </a:r>
            <a:r>
              <a:rPr lang="zh-CN" altLang="en-US" dirty="0"/>
              <a:t>工作的时候，改变对象的指向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这会影响垃圾识别（即</a:t>
            </a:r>
            <a:r>
              <a:rPr lang="en-US" altLang="zh-CN" dirty="0"/>
              <a:t>marking</a:t>
            </a:r>
            <a:r>
              <a:rPr lang="zh-CN" altLang="en-US" dirty="0"/>
              <a:t>）的过程</a:t>
            </a:r>
            <a:endParaRPr lang="en-US" altLang="zh-CN" dirty="0"/>
          </a:p>
          <a:p>
            <a:pPr lvl="1"/>
            <a:r>
              <a:rPr lang="zh-CN" altLang="en-US" dirty="0"/>
              <a:t>活对象被当成垃圾</a:t>
            </a:r>
          </a:p>
        </p:txBody>
      </p:sp>
      <p:sp>
        <p:nvSpPr>
          <p:cNvPr id="4" name="矩形 3"/>
          <p:cNvSpPr/>
          <p:nvPr/>
        </p:nvSpPr>
        <p:spPr>
          <a:xfrm>
            <a:off x="1201820" y="3955942"/>
            <a:ext cx="1366709" cy="431046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5" name="椭圆 4"/>
          <p:cNvSpPr/>
          <p:nvPr/>
        </p:nvSpPr>
        <p:spPr>
          <a:xfrm>
            <a:off x="4397903" y="2888285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97903" y="4949485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endParaRPr lang="en-US" altLang="zh-CN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79413" y="377522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endParaRPr lang="en-US" altLang="zh-CN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直接箭头连接符 8"/>
          <p:cNvCxnSpPr>
            <a:stCxn id="4" idx="3"/>
            <a:endCxn id="5" idx="2"/>
          </p:cNvCxnSpPr>
          <p:nvPr/>
        </p:nvCxnSpPr>
        <p:spPr>
          <a:xfrm flipV="1">
            <a:off x="2568530" y="3194166"/>
            <a:ext cx="1829374" cy="9772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6"/>
            <a:endCxn id="7" idx="2"/>
          </p:cNvCxnSpPr>
          <p:nvPr/>
        </p:nvCxnSpPr>
        <p:spPr>
          <a:xfrm flipV="1">
            <a:off x="5009664" y="4081108"/>
            <a:ext cx="1769749" cy="1174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3"/>
            <a:endCxn id="6" idx="2"/>
          </p:cNvCxnSpPr>
          <p:nvPr/>
        </p:nvCxnSpPr>
        <p:spPr>
          <a:xfrm>
            <a:off x="2568530" y="4171465"/>
            <a:ext cx="1829374" cy="10839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07632" y="4386988"/>
            <a:ext cx="2742129" cy="181050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09776" y="4529275"/>
            <a:ext cx="2372996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图例：三色标记法</a:t>
            </a:r>
          </a:p>
        </p:txBody>
      </p:sp>
      <p:sp>
        <p:nvSpPr>
          <p:cNvPr id="25" name="矩形 24"/>
          <p:cNvSpPr/>
          <p:nvPr/>
        </p:nvSpPr>
        <p:spPr>
          <a:xfrm>
            <a:off x="8709776" y="4939879"/>
            <a:ext cx="887676" cy="30761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白色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817173" y="4984111"/>
            <a:ext cx="1362276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尚未访问</a:t>
            </a:r>
          </a:p>
        </p:txBody>
      </p:sp>
      <p:sp>
        <p:nvSpPr>
          <p:cNvPr id="27" name="矩形 26"/>
          <p:cNvSpPr/>
          <p:nvPr/>
        </p:nvSpPr>
        <p:spPr>
          <a:xfrm>
            <a:off x="8709776" y="5354770"/>
            <a:ext cx="887676" cy="30761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灰色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99595" y="5277411"/>
            <a:ext cx="1362276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在队列中，</a:t>
            </a:r>
            <a:endParaRPr kumimoji="1" lang="en-US" altLang="zh-CN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将来一定会访问</a:t>
            </a:r>
          </a:p>
        </p:txBody>
      </p:sp>
      <p:sp>
        <p:nvSpPr>
          <p:cNvPr id="29" name="矩形 28"/>
          <p:cNvSpPr/>
          <p:nvPr/>
        </p:nvSpPr>
        <p:spPr>
          <a:xfrm>
            <a:off x="8709776" y="5750470"/>
            <a:ext cx="887676" cy="307611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黑色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817173" y="5796594"/>
            <a:ext cx="1362276" cy="2153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已标记为活对象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6227278" y="2600969"/>
            <a:ext cx="1770598" cy="736741"/>
          </a:xfrm>
          <a:prstGeom prst="wedgeRoundRectCallout">
            <a:avLst>
              <a:gd name="adj1" fmla="val -53583"/>
              <a:gd name="adj2" fmla="val 85990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添加这条边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Obj1.field1 = Obj3</a:t>
            </a:r>
          </a:p>
        </p:txBody>
      </p:sp>
      <p:sp>
        <p:nvSpPr>
          <p:cNvPr id="32" name="圆角矩形标注 31"/>
          <p:cNvSpPr/>
          <p:nvPr/>
        </p:nvSpPr>
        <p:spPr>
          <a:xfrm>
            <a:off x="2837055" y="2400303"/>
            <a:ext cx="1292322" cy="515224"/>
          </a:xfrm>
          <a:prstGeom prst="wedgeRoundRectCallout">
            <a:avLst>
              <a:gd name="adj1" fmla="val 69917"/>
              <a:gd name="adj2" fmla="val 56779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标记这个对象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5970023" y="5065192"/>
            <a:ext cx="1770598" cy="731403"/>
          </a:xfrm>
          <a:prstGeom prst="wedgeRoundRectCallout">
            <a:avLst>
              <a:gd name="adj1" fmla="val -39684"/>
              <a:gd name="adj2" fmla="val -87047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删除这个边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Obj2.field1 = null</a:t>
            </a:r>
          </a:p>
        </p:txBody>
      </p:sp>
      <p:cxnSp>
        <p:nvCxnSpPr>
          <p:cNvPr id="37" name="直接箭头连接符 36"/>
          <p:cNvCxnSpPr>
            <a:stCxn id="5" idx="6"/>
            <a:endCxn id="7" idx="2"/>
          </p:cNvCxnSpPr>
          <p:nvPr/>
        </p:nvCxnSpPr>
        <p:spPr>
          <a:xfrm>
            <a:off x="5009664" y="3194166"/>
            <a:ext cx="1769749" cy="88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云形标注 38"/>
          <p:cNvSpPr/>
          <p:nvPr/>
        </p:nvSpPr>
        <p:spPr>
          <a:xfrm>
            <a:off x="1456357" y="5292242"/>
            <a:ext cx="2636958" cy="1033193"/>
          </a:xfrm>
          <a:prstGeom prst="cloudCallout">
            <a:avLst>
              <a:gd name="adj1" fmla="val 58617"/>
              <a:gd name="adj2" fmla="val -42641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准备标记这个对象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……</a:t>
            </a:r>
            <a:endParaRPr lang="zh-CN" altLang="en-US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圆角矩形标注 39"/>
          <p:cNvSpPr/>
          <p:nvPr/>
        </p:nvSpPr>
        <p:spPr>
          <a:xfrm>
            <a:off x="3283126" y="5796595"/>
            <a:ext cx="1292322" cy="515224"/>
          </a:xfrm>
          <a:prstGeom prst="wedgeRoundRectCallout">
            <a:avLst>
              <a:gd name="adj1" fmla="val 37274"/>
              <a:gd name="adj2" fmla="val -91385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标记这个对象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云形标注 40"/>
          <p:cNvSpPr/>
          <p:nvPr/>
        </p:nvSpPr>
        <p:spPr>
          <a:xfrm>
            <a:off x="1368467" y="4730893"/>
            <a:ext cx="2316396" cy="1033193"/>
          </a:xfrm>
          <a:prstGeom prst="cloudCallout">
            <a:avLst>
              <a:gd name="adj1" fmla="val 73091"/>
              <a:gd name="adj2" fmla="val 110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没有灰色对象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回收完成。</a:t>
            </a:r>
          </a:p>
        </p:txBody>
      </p:sp>
      <p:sp>
        <p:nvSpPr>
          <p:cNvPr id="42" name="云形标注 41"/>
          <p:cNvSpPr/>
          <p:nvPr/>
        </p:nvSpPr>
        <p:spPr>
          <a:xfrm>
            <a:off x="8002725" y="3011220"/>
            <a:ext cx="2316396" cy="1033193"/>
          </a:xfrm>
          <a:prstGeom prst="cloudCallout">
            <a:avLst>
              <a:gd name="adj1" fmla="val -71305"/>
              <a:gd name="adj2" fmla="val 39994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这个对象没被标记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它是垃圾</a:t>
            </a:r>
          </a:p>
        </p:txBody>
      </p:sp>
      <p:sp>
        <p:nvSpPr>
          <p:cNvPr id="43" name="圆角矩形标注 42"/>
          <p:cNvSpPr/>
          <p:nvPr/>
        </p:nvSpPr>
        <p:spPr>
          <a:xfrm>
            <a:off x="5073452" y="2300427"/>
            <a:ext cx="1770598" cy="857175"/>
          </a:xfrm>
          <a:prstGeom prst="wedgeRoundRectCallout">
            <a:avLst>
              <a:gd name="adj1" fmla="val 15626"/>
              <a:gd name="adj2" fmla="val 124443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读字段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 = Obj1.field1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咦？我的对象呢？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1D1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1D1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重点：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Mutator</a:t>
            </a:r>
            <a:r>
              <a:rPr lang="zh-CN" altLang="en-US" dirty="0"/>
              <a:t>必须帮助</a:t>
            </a:r>
            <a:r>
              <a:rPr lang="en-US" altLang="zh-CN" dirty="0"/>
              <a:t>Collector</a:t>
            </a:r>
            <a:r>
              <a:rPr lang="zh-CN" altLang="en-US" dirty="0"/>
              <a:t>识别垃圾</a:t>
            </a:r>
          </a:p>
        </p:txBody>
      </p:sp>
    </p:spTree>
    <p:extLst>
      <p:ext uri="{BB962C8B-B14F-4D97-AF65-F5344CB8AC3E}">
        <p14:creationId xmlns:p14="http://schemas.microsoft.com/office/powerpoint/2010/main" val="40314696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Mutator</a:t>
            </a:r>
            <a:r>
              <a:rPr lang="zh-CN" altLang="en-US" dirty="0"/>
              <a:t>帮助</a:t>
            </a:r>
            <a:r>
              <a:rPr lang="en-US" altLang="zh-CN" dirty="0"/>
              <a:t>Collector</a:t>
            </a:r>
            <a:r>
              <a:rPr lang="zh-CN" altLang="en-US" dirty="0"/>
              <a:t>标记对象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举例：在添加边（写引用字段）的时候，将目标对象加入队列（标灰）</a:t>
            </a:r>
          </a:p>
        </p:txBody>
      </p:sp>
      <p:sp>
        <p:nvSpPr>
          <p:cNvPr id="4" name="矩形 3"/>
          <p:cNvSpPr/>
          <p:nvPr/>
        </p:nvSpPr>
        <p:spPr>
          <a:xfrm>
            <a:off x="1201820" y="3955942"/>
            <a:ext cx="1366709" cy="431046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5" name="椭圆 4"/>
          <p:cNvSpPr/>
          <p:nvPr/>
        </p:nvSpPr>
        <p:spPr>
          <a:xfrm>
            <a:off x="4397903" y="2888285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97903" y="4949485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endParaRPr lang="en-US" altLang="zh-CN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79413" y="3775227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endParaRPr lang="en-US" altLang="zh-CN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直接箭头连接符 8"/>
          <p:cNvCxnSpPr>
            <a:stCxn id="4" idx="3"/>
            <a:endCxn id="5" idx="2"/>
          </p:cNvCxnSpPr>
          <p:nvPr/>
        </p:nvCxnSpPr>
        <p:spPr>
          <a:xfrm flipV="1">
            <a:off x="2568530" y="3194166"/>
            <a:ext cx="1829374" cy="9772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6"/>
            <a:endCxn id="7" idx="2"/>
          </p:cNvCxnSpPr>
          <p:nvPr/>
        </p:nvCxnSpPr>
        <p:spPr>
          <a:xfrm flipV="1">
            <a:off x="5009664" y="4081108"/>
            <a:ext cx="1769749" cy="1174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3"/>
            <a:endCxn id="6" idx="2"/>
          </p:cNvCxnSpPr>
          <p:nvPr/>
        </p:nvCxnSpPr>
        <p:spPr>
          <a:xfrm>
            <a:off x="2568530" y="4171465"/>
            <a:ext cx="1829374" cy="10839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07632" y="4386988"/>
            <a:ext cx="2742129" cy="181050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09776" y="4529275"/>
            <a:ext cx="2372996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图例：三色标记法</a:t>
            </a:r>
          </a:p>
        </p:txBody>
      </p:sp>
      <p:sp>
        <p:nvSpPr>
          <p:cNvPr id="25" name="矩形 24"/>
          <p:cNvSpPr/>
          <p:nvPr/>
        </p:nvSpPr>
        <p:spPr>
          <a:xfrm>
            <a:off x="8709776" y="4939879"/>
            <a:ext cx="887676" cy="30761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白色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817173" y="4984111"/>
            <a:ext cx="1362276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尚未访问</a:t>
            </a:r>
          </a:p>
        </p:txBody>
      </p:sp>
      <p:sp>
        <p:nvSpPr>
          <p:cNvPr id="27" name="矩形 26"/>
          <p:cNvSpPr/>
          <p:nvPr/>
        </p:nvSpPr>
        <p:spPr>
          <a:xfrm>
            <a:off x="8709776" y="5354770"/>
            <a:ext cx="887676" cy="30761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灰色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99595" y="5277411"/>
            <a:ext cx="1362276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在队列中，</a:t>
            </a:r>
            <a:endParaRPr kumimoji="1" lang="en-US" altLang="zh-CN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将来一定会访问</a:t>
            </a:r>
          </a:p>
        </p:txBody>
      </p:sp>
      <p:sp>
        <p:nvSpPr>
          <p:cNvPr id="29" name="矩形 28"/>
          <p:cNvSpPr/>
          <p:nvPr/>
        </p:nvSpPr>
        <p:spPr>
          <a:xfrm>
            <a:off x="8709776" y="5750470"/>
            <a:ext cx="887676" cy="307611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黑色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817173" y="5796594"/>
            <a:ext cx="1362276" cy="2153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已标记为活对象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5145758" y="2244203"/>
            <a:ext cx="1770598" cy="731403"/>
          </a:xfrm>
          <a:prstGeom prst="wedgeRoundRectCallout">
            <a:avLst>
              <a:gd name="adj1" fmla="val -28622"/>
              <a:gd name="adj2" fmla="val 102470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添加这条边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Obj1.field1 = Obj3</a:t>
            </a:r>
          </a:p>
        </p:txBody>
      </p:sp>
      <p:sp>
        <p:nvSpPr>
          <p:cNvPr id="32" name="圆角矩形标注 31"/>
          <p:cNvSpPr/>
          <p:nvPr/>
        </p:nvSpPr>
        <p:spPr>
          <a:xfrm>
            <a:off x="2837055" y="2400303"/>
            <a:ext cx="1292322" cy="515224"/>
          </a:xfrm>
          <a:prstGeom prst="wedgeRoundRectCallout">
            <a:avLst>
              <a:gd name="adj1" fmla="val 69917"/>
              <a:gd name="adj2" fmla="val 56779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标记这个对象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5970023" y="5065192"/>
            <a:ext cx="1770598" cy="731403"/>
          </a:xfrm>
          <a:prstGeom prst="wedgeRoundRectCallout">
            <a:avLst>
              <a:gd name="adj1" fmla="val -39684"/>
              <a:gd name="adj2" fmla="val -87047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删除这个边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Obj2.field1 = null</a:t>
            </a:r>
          </a:p>
        </p:txBody>
      </p:sp>
      <p:cxnSp>
        <p:nvCxnSpPr>
          <p:cNvPr id="37" name="直接箭头连接符 36"/>
          <p:cNvCxnSpPr>
            <a:stCxn id="5" idx="6"/>
            <a:endCxn id="7" idx="2"/>
          </p:cNvCxnSpPr>
          <p:nvPr/>
        </p:nvCxnSpPr>
        <p:spPr>
          <a:xfrm>
            <a:off x="5009664" y="3194166"/>
            <a:ext cx="1769749" cy="88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云形标注 38"/>
          <p:cNvSpPr/>
          <p:nvPr/>
        </p:nvSpPr>
        <p:spPr>
          <a:xfrm>
            <a:off x="1456357" y="5292242"/>
            <a:ext cx="2636958" cy="1033193"/>
          </a:xfrm>
          <a:prstGeom prst="cloudCallout">
            <a:avLst>
              <a:gd name="adj1" fmla="val 58617"/>
              <a:gd name="adj2" fmla="val -42641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准备标记这个对象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……</a:t>
            </a:r>
            <a:endParaRPr lang="zh-CN" altLang="en-US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圆角矩形标注 39"/>
          <p:cNvSpPr/>
          <p:nvPr/>
        </p:nvSpPr>
        <p:spPr>
          <a:xfrm>
            <a:off x="3283126" y="5796595"/>
            <a:ext cx="1292322" cy="515224"/>
          </a:xfrm>
          <a:prstGeom prst="wedgeRoundRectCallout">
            <a:avLst>
              <a:gd name="adj1" fmla="val 37274"/>
              <a:gd name="adj2" fmla="val -91385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标记这个对象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云形标注 41"/>
          <p:cNvSpPr/>
          <p:nvPr/>
        </p:nvSpPr>
        <p:spPr>
          <a:xfrm>
            <a:off x="8142465" y="3226107"/>
            <a:ext cx="2316396" cy="1033193"/>
          </a:xfrm>
          <a:prstGeom prst="cloudCallout">
            <a:avLst>
              <a:gd name="adj1" fmla="val -71305"/>
              <a:gd name="adj2" fmla="val 39994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这个对象还是灰色的，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GC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并没有结束</a:t>
            </a:r>
          </a:p>
        </p:txBody>
      </p:sp>
      <p:sp>
        <p:nvSpPr>
          <p:cNvPr id="43" name="圆角矩形标注 42"/>
          <p:cNvSpPr/>
          <p:nvPr/>
        </p:nvSpPr>
        <p:spPr>
          <a:xfrm>
            <a:off x="7152800" y="2657915"/>
            <a:ext cx="1088299" cy="731403"/>
          </a:xfrm>
          <a:prstGeom prst="wedgeRoundRectCallout">
            <a:avLst>
              <a:gd name="adj1" fmla="val -45289"/>
              <a:gd name="adj2" fmla="val 101097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帮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把它标灰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7152801" y="4529276"/>
            <a:ext cx="1292322" cy="515224"/>
          </a:xfrm>
          <a:prstGeom prst="wedgeRoundRectCallout">
            <a:avLst>
              <a:gd name="adj1" fmla="val -37341"/>
              <a:gd name="adj2" fmla="val -75789"/>
              <a:gd name="adj3" fmla="val 16667"/>
            </a:avLst>
          </a:prstGeom>
          <a:solidFill>
            <a:srgbClr val="FFFF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标记这个对象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41915" y="2302370"/>
            <a:ext cx="2119957" cy="55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真的完成了。没有错误释放。</a:t>
            </a:r>
          </a:p>
        </p:txBody>
      </p:sp>
    </p:spTree>
    <p:extLst>
      <p:ext uri="{BB962C8B-B14F-4D97-AF65-F5344CB8AC3E}">
        <p14:creationId xmlns:p14="http://schemas.microsoft.com/office/powerpoint/2010/main" val="11333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1D1A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1D1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1D1A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1" grpId="0" animBg="1"/>
      <p:bldP spid="32" grpId="0" animBg="1"/>
      <p:bldP spid="32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3" grpId="0" animBg="1"/>
      <p:bldP spid="33" grpId="0" animBg="1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要点：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barriers for access heap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6243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Barriers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Mutator</a:t>
            </a:r>
            <a:r>
              <a:rPr lang="zh-CN" altLang="en-US" dirty="0"/>
              <a:t>伴随着读、写操作而执行的，辅助</a:t>
            </a:r>
            <a:r>
              <a:rPr lang="en-US" altLang="zh-CN" dirty="0"/>
              <a:t>GC</a:t>
            </a:r>
            <a:r>
              <a:rPr lang="zh-CN" altLang="en-US" dirty="0"/>
              <a:t>的操作。</a:t>
            </a:r>
            <a:endParaRPr lang="en-US" altLang="zh-CN" dirty="0"/>
          </a:p>
        </p:txBody>
      </p:sp>
      <p:sp>
        <p:nvSpPr>
          <p:cNvPr id="8" name="椭圆 7"/>
          <p:cNvSpPr/>
          <p:nvPr/>
        </p:nvSpPr>
        <p:spPr>
          <a:xfrm>
            <a:off x="1697771" y="3500046"/>
            <a:ext cx="611761" cy="611761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r>
              <a:rPr lang="en-US" altLang="zh-CN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99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79281" y="4386988"/>
            <a:ext cx="611761" cy="611761"/>
          </a:xfrm>
          <a:prstGeom prst="ellipse">
            <a:avLst/>
          </a:prstGeom>
          <a:solidFill>
            <a:srgbClr val="DDDDDD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endParaRPr lang="en-US" altLang="zh-CN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445626" y="2855964"/>
            <a:ext cx="1770598" cy="731403"/>
          </a:xfrm>
          <a:prstGeom prst="wedgeRoundRectCallout">
            <a:avLst>
              <a:gd name="adj1" fmla="val -28622"/>
              <a:gd name="adj2" fmla="val 102470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添加这条边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Obj1.field1 = Obj3</a:t>
            </a:r>
          </a:p>
        </p:txBody>
      </p:sp>
      <p:cxnSp>
        <p:nvCxnSpPr>
          <p:cNvPr id="11" name="直接箭头连接符 10"/>
          <p:cNvCxnSpPr>
            <a:stCxn id="8" idx="6"/>
            <a:endCxn id="9" idx="2"/>
          </p:cNvCxnSpPr>
          <p:nvPr/>
        </p:nvCxnSpPr>
        <p:spPr>
          <a:xfrm>
            <a:off x="2309532" y="3805927"/>
            <a:ext cx="1769749" cy="88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标注 11"/>
          <p:cNvSpPr/>
          <p:nvPr/>
        </p:nvSpPr>
        <p:spPr>
          <a:xfrm>
            <a:off x="4452668" y="3269676"/>
            <a:ext cx="1088299" cy="731403"/>
          </a:xfrm>
          <a:prstGeom prst="wedgeRoundRectCallout">
            <a:avLst>
              <a:gd name="adj1" fmla="val -45289"/>
              <a:gd name="adj2" fmla="val 101097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帮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把它标灰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6882" y="2160823"/>
            <a:ext cx="4811481" cy="3680511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>
            <a:lvl1pPr marL="11109" marR="0" indent="0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 kumimoji="1" sz="1599" baseline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defRPr>
            </a:lvl1pPr>
            <a:lvl2pPr marL="328894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800" dirty="0"/>
              <a:t>Address </a:t>
            </a:r>
            <a:r>
              <a:rPr lang="en-US" altLang="zh-CN" sz="1800" dirty="0" err="1"/>
              <a:t>storeObjectField</a:t>
            </a:r>
            <a:r>
              <a:rPr lang="en-US" altLang="zh-CN" sz="1800" dirty="0"/>
              <a:t>(</a:t>
            </a:r>
          </a:p>
          <a:p>
            <a:r>
              <a:rPr lang="en-US" altLang="zh-CN" sz="1800" dirty="0"/>
              <a:t>      Address object,</a:t>
            </a:r>
          </a:p>
          <a:p>
            <a:r>
              <a:rPr lang="en-US" altLang="zh-CN" sz="1800" dirty="0"/>
              <a:t>      Offset field,</a:t>
            </a:r>
          </a:p>
          <a:p>
            <a:r>
              <a:rPr lang="en-US" altLang="zh-CN" sz="1800" dirty="0"/>
              <a:t>      Address target) {</a:t>
            </a:r>
          </a:p>
          <a:p>
            <a:r>
              <a:rPr lang="en-US" altLang="zh-CN" sz="1800" dirty="0"/>
              <a:t>  object[field] = target;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if (</a:t>
            </a:r>
            <a:r>
              <a:rPr lang="en-US" altLang="zh-CN" sz="1800" dirty="0" err="1">
                <a:solidFill>
                  <a:srgbClr val="FF0000"/>
                </a:solidFill>
              </a:rPr>
              <a:t>object.color</a:t>
            </a:r>
            <a:r>
              <a:rPr lang="en-US" altLang="zh-CN" sz="1800" dirty="0">
                <a:solidFill>
                  <a:srgbClr val="FF0000"/>
                </a:solidFill>
              </a:rPr>
              <a:t> == BLACK &amp;&amp;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    </a:t>
            </a:r>
            <a:r>
              <a:rPr lang="en-US" altLang="zh-CN" sz="1800" dirty="0" err="1">
                <a:solidFill>
                  <a:srgbClr val="FF0000"/>
                </a:solidFill>
              </a:rPr>
              <a:t>target.color</a:t>
            </a:r>
            <a:r>
              <a:rPr lang="en-US" altLang="zh-CN" sz="1800" dirty="0">
                <a:solidFill>
                  <a:srgbClr val="FF0000"/>
                </a:solidFill>
              </a:rPr>
              <a:t> == WHITE) {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  </a:t>
            </a:r>
            <a:r>
              <a:rPr lang="en-US" altLang="zh-CN" sz="1800" dirty="0" err="1">
                <a:solidFill>
                  <a:srgbClr val="FF0000"/>
                </a:solidFill>
              </a:rPr>
              <a:t>target.color</a:t>
            </a:r>
            <a:r>
              <a:rPr lang="en-US" altLang="zh-CN" sz="1800" dirty="0">
                <a:solidFill>
                  <a:srgbClr val="FF0000"/>
                </a:solidFill>
              </a:rPr>
              <a:t> = GREY;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}</a:t>
            </a:r>
          </a:p>
          <a:p>
            <a:r>
              <a:rPr lang="en-US" altLang="zh-CN" sz="1800" dirty="0"/>
              <a:t>}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2331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为什么使用垃圾回收？</a:t>
            </a:r>
          </a:p>
        </p:txBody>
      </p:sp>
    </p:spTree>
    <p:extLst>
      <p:ext uri="{BB962C8B-B14F-4D97-AF65-F5344CB8AC3E}">
        <p14:creationId xmlns:p14="http://schemas.microsoft.com/office/powerpoint/2010/main" val="3890657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并发</a:t>
            </a:r>
            <a:r>
              <a:rPr lang="en-US" altLang="zh-CN" dirty="0"/>
              <a:t>GC</a:t>
            </a:r>
            <a:r>
              <a:rPr lang="zh-CN" altLang="en-US" dirty="0"/>
              <a:t>的</a:t>
            </a:r>
            <a:r>
              <a:rPr lang="en-US" altLang="zh-CN" dirty="0"/>
              <a:t>barrier</a:t>
            </a:r>
            <a:r>
              <a:rPr lang="zh-CN" altLang="en-US" dirty="0"/>
              <a:t>以及算法举例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6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708991"/>
              </p:ext>
            </p:extLst>
          </p:nvPr>
        </p:nvGraphicFramePr>
        <p:xfrm>
          <a:off x="838200" y="1362075"/>
          <a:ext cx="10515655" cy="4388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958">
                <a:tc>
                  <a:txBody>
                    <a:bodyPr/>
                    <a:lstStyle/>
                    <a:p>
                      <a:r>
                        <a:rPr lang="en-US" altLang="zh-CN" sz="1400" b="1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400" b="1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算法或</a:t>
                      </a:r>
                      <a:r>
                        <a:rPr lang="en-US" altLang="zh-CN" sz="1400" b="1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barrier</a:t>
                      </a:r>
                      <a:r>
                        <a:rPr lang="zh-CN" altLang="en-US" sz="1400" b="1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设计</a:t>
                      </a: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诞生时间</a:t>
                      </a: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Barrier</a:t>
                      </a:r>
                      <a:endParaRPr lang="zh-CN" altLang="en-US" sz="1400" b="1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移动对象</a:t>
                      </a: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描述</a:t>
                      </a: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="0" baseline="0" dirty="0" err="1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Dijkstra’s</a:t>
                      </a: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barrier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1976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增加边时，将目标对象标黑，推进标记过程。用于</a:t>
                      </a:r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Go</a:t>
                      </a:r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语言。（上一页演示的算法）</a:t>
                      </a: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Steele’s barrier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1976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增加边时，将源对象标白，后撤标记过程。</a:t>
                      </a: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Baker’s barrier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1978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读引用时将目标对象标灰。</a:t>
                      </a: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Brook’s barrier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1984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对象头有个指向拷贝后的对象的指针，读写任何字段之前，都要更新为新版指针。</a:t>
                      </a: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SATB barrier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1990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修改边时，将原来的目标标灰。即</a:t>
                      </a:r>
                      <a:r>
                        <a:rPr lang="en-US" altLang="zh-CN" sz="1400" b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Snapshot </a:t>
                      </a:r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At The Beginning</a:t>
                      </a:r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。</a:t>
                      </a: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Recycler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2001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基于</a:t>
                      </a:r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Deferred</a:t>
                      </a: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RC</a:t>
                      </a: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的并发非拷贝</a:t>
                      </a: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Sapphire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2001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分阶段拷贝。可从任意</a:t>
                      </a:r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space</a:t>
                      </a:r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读，但写时要同时向</a:t>
                      </a:r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from space</a:t>
                      </a:r>
                      <a:r>
                        <a:rPr lang="zh-CN" altLang="en-US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400" b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to</a:t>
                      </a: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space</a:t>
                      </a: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写。</a:t>
                      </a:r>
                      <a:endParaRPr lang="zh-CN" altLang="en-US" sz="1400" b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Garbage First</a:t>
                      </a:r>
                      <a:r>
                        <a:rPr lang="zh-CN" altLang="en-US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G1</a:t>
                      </a:r>
                      <a:r>
                        <a:rPr lang="zh-CN" altLang="en-US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2004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基于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SATB barrier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zone barrier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的分块拷贝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。并发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marking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stop-the-world copying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aseline="0" dirty="0" err="1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Pauseless</a:t>
                      </a:r>
                      <a:endParaRPr lang="zh-CN" altLang="en-US" sz="14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2005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都是基于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Baker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Brook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风格的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read barrier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的分块、并发、拷贝式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其中，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ZGC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利用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OpenJDK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12</a:t>
                      </a:r>
                      <a:r>
                        <a:rPr lang="zh-CN" altLang="en-US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的机制，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使其可以</a:t>
                      </a:r>
                      <a:r>
                        <a:rPr lang="zh-CN" alt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单独和每个线程握手</a:t>
                      </a:r>
                    </a:p>
                  </a:txBody>
                  <a:tcPr marL="89525" marR="89525" marT="45702" marB="4570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Shenandoah</a:t>
                      </a:r>
                      <a:endParaRPr lang="zh-CN" altLang="en-US" sz="14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2016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ART</a:t>
                      </a:r>
                      <a:r>
                        <a:rPr lang="zh-CN" altLang="en-US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虚拟机的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GC</a:t>
                      </a:r>
                      <a:endParaRPr lang="zh-CN" altLang="en-US" sz="14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2017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en-US" altLang="zh-CN" sz="14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ZGC</a:t>
                      </a:r>
                      <a:endParaRPr lang="zh-CN" altLang="en-US" sz="14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2018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9525" marR="89525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读</a:t>
                      </a:r>
                    </a:p>
                  </a:txBody>
                  <a:tcPr marL="89525" marR="89525" marT="45702" marB="45702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89525" marR="89525" marT="45702" marB="45702"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5209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</a:t>
            </a:r>
            <a:r>
              <a:rPr lang="en-US" altLang="zh-CN" dirty="0"/>
              <a:t>Barriers</a:t>
            </a:r>
            <a:r>
              <a:rPr lang="zh-CN" altLang="en-US" dirty="0"/>
              <a:t>举例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Mutator</a:t>
            </a:r>
            <a:r>
              <a:rPr lang="zh-CN" altLang="en-US" dirty="0"/>
              <a:t>伴随着读、写操作而执行的，辅助</a:t>
            </a:r>
            <a:r>
              <a:rPr lang="en-US" altLang="zh-CN" dirty="0"/>
              <a:t>GC</a:t>
            </a:r>
            <a:r>
              <a:rPr lang="zh-CN" altLang="en-US" dirty="0"/>
              <a:t>的操作。</a:t>
            </a:r>
            <a:endParaRPr lang="en-US" altLang="zh-CN" dirty="0"/>
          </a:p>
          <a:p>
            <a:r>
              <a:rPr lang="zh-CN" altLang="en-US" dirty="0"/>
              <a:t>对性能非常关键。</a:t>
            </a:r>
            <a:endParaRPr lang="en-US" altLang="zh-CN" dirty="0"/>
          </a:p>
          <a:p>
            <a:pPr lvl="1"/>
            <a:r>
              <a:rPr lang="zh-CN" altLang="en-US" dirty="0"/>
              <a:t>编译器（</a:t>
            </a:r>
            <a:r>
              <a:rPr lang="en-US" altLang="zh-CN" dirty="0"/>
              <a:t>JIT</a:t>
            </a:r>
            <a:r>
              <a:rPr lang="zh-CN" altLang="en-US" dirty="0"/>
              <a:t>或</a:t>
            </a:r>
            <a:r>
              <a:rPr lang="en-US" altLang="zh-CN" dirty="0" err="1"/>
              <a:t>AoT</a:t>
            </a:r>
            <a:r>
              <a:rPr lang="zh-CN" altLang="en-US" dirty="0"/>
              <a:t>）有能力将快速路径（</a:t>
            </a:r>
            <a:r>
              <a:rPr lang="en-US" altLang="zh-CN" dirty="0"/>
              <a:t>fast-path</a:t>
            </a:r>
            <a:r>
              <a:rPr lang="zh-CN" altLang="en-US" dirty="0"/>
              <a:t>）内联</a:t>
            </a:r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37047"/>
              </p:ext>
            </p:extLst>
          </p:nvPr>
        </p:nvGraphicFramePr>
        <p:xfrm>
          <a:off x="739123" y="2452483"/>
          <a:ext cx="10726214" cy="3427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1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8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95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实现举例</a:t>
                      </a: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Card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用于分代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记录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remembered set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cards[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obj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&gt;&gt; 9] = 1</a:t>
                      </a:r>
                      <a:endParaRPr lang="zh-CN" altLang="en-US" sz="120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Consolas" panose="020B0609020204030204" pitchFamily="49" charset="0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1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Object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记录变化了的对象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if (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isLogged</a:t>
                      </a:r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obj.header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)) {</a:t>
                      </a:r>
                    </a:p>
                    <a:p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setLogged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obj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);</a:t>
                      </a:r>
                    </a:p>
                    <a:p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modbuf.insert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obj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);</a:t>
                      </a:r>
                    </a:p>
                    <a:p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}</a:t>
                      </a:r>
                      <a:endParaRPr lang="zh-CN" altLang="en-US" sz="120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Consolas" panose="020B0609020204030204" pitchFamily="49" charset="0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234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Boundary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判断对象是否位于区间内，如“年轻代”空间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if (!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inNursery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src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 &amp;&amp;</a:t>
                      </a:r>
                    </a:p>
                    <a:p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   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inNursery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tgt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))</a:t>
                      </a:r>
                    </a:p>
                    <a:p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remset.insert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zh-CN" sz="1200" baseline="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src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</a:t>
                      </a:r>
                      <a:endParaRPr lang="zh-CN" altLang="en-US" sz="120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Consolas" panose="020B0609020204030204" pitchFamily="49" charset="0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83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Zone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判断两个对象是否位于同一个区块内，用于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remembered set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记录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if ((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src</a:t>
                      </a:r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^ 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tgt</a:t>
                      </a:r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 &gt; ZONE_SIZE)</a:t>
                      </a:r>
                    </a:p>
                    <a:p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remset.insert</a:t>
                      </a:r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src</a:t>
                      </a:r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)</a:t>
                      </a:r>
                      <a:endParaRPr lang="zh-CN" altLang="en-US" sz="120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Consolas" panose="020B0609020204030204" pitchFamily="49" charset="0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9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Read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读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清除指针的最后几位，用于指针加了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tag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的情况</a:t>
                      </a:r>
                    </a:p>
                  </a:txBody>
                  <a:tcPr marL="91404" marR="91404" marT="45702" marB="45702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obj</a:t>
                      </a:r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US" altLang="zh-CN" sz="1200" dirty="0" err="1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obj</a:t>
                      </a:r>
                      <a:r>
                        <a:rPr lang="en-US" altLang="zh-CN" sz="120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&amp;</a:t>
                      </a:r>
                      <a:r>
                        <a:rPr lang="en-US" altLang="zh-CN" sz="1200" baseline="0" dirty="0">
                          <a:latin typeface="Consolas" panose="020B0609020204030204" pitchFamily="49" charset="0"/>
                          <a:ea typeface="微软雅黑" panose="020B0503020204020204" pitchFamily="34" charset="-122"/>
                          <a:cs typeface="Consolas" panose="020B0609020204030204" pitchFamily="49" charset="0"/>
                        </a:rPr>
                        <a:t> (~3)</a:t>
                      </a:r>
                      <a:endParaRPr lang="zh-CN" altLang="en-US" sz="120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Consolas" panose="020B0609020204030204" pitchFamily="49" charset="0"/>
                      </a:endParaRPr>
                    </a:p>
                  </a:txBody>
                  <a:tcPr marL="91404" marR="91404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26792" y="6007125"/>
            <a:ext cx="9167406" cy="55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参考文献：</a:t>
            </a:r>
            <a:r>
              <a:rPr lang="en-US" altLang="zh-CN" sz="1200" dirty="0"/>
              <a:t> </a:t>
            </a:r>
            <a:r>
              <a:rPr lang="en-AU" altLang="zh-CN" sz="1200" dirty="0"/>
              <a:t>Yang, Blackburn, Frampton, Hosking, </a:t>
            </a:r>
            <a:r>
              <a:rPr lang="en-AU" altLang="zh-CN" sz="1200" b="1" dirty="0"/>
              <a:t>Barriers reconsidered, friendlier still!</a:t>
            </a:r>
            <a:r>
              <a:rPr lang="en-AU" altLang="zh-CN" sz="1200" dirty="0"/>
              <a:t>, in </a:t>
            </a:r>
            <a:r>
              <a:rPr lang="en-AU" altLang="zh-CN" sz="1200" i="1" dirty="0"/>
              <a:t>Proceedings of the Eleventh ACM SIGPLAN International Symposium on Memory Management, ISMM ’12, Beijing, China, June 15-16, 2012. </a:t>
            </a:r>
            <a:r>
              <a:rPr lang="en-AU" altLang="zh-CN" sz="1200" i="1" dirty="0">
                <a:hlinkClick r:id="rId2"/>
              </a:rPr>
              <a:t>https://doi.org/10.1145/2258996.2259004</a:t>
            </a:r>
            <a:endParaRPr kumimoji="1"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45987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算法总结</a:t>
            </a:r>
          </a:p>
        </p:txBody>
      </p:sp>
    </p:spTree>
    <p:extLst>
      <p:ext uri="{BB962C8B-B14F-4D97-AF65-F5344CB8AC3E}">
        <p14:creationId xmlns:p14="http://schemas.microsoft.com/office/powerpoint/2010/main" val="36131307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算法总结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算法是内存分配、垃圾识别、内存回收的有机组合</a:t>
            </a:r>
            <a:endParaRPr lang="en-US" altLang="zh-CN" dirty="0"/>
          </a:p>
          <a:p>
            <a:pPr lvl="1"/>
            <a:r>
              <a:rPr lang="zh-CN" altLang="en-US" dirty="0"/>
              <a:t>内存分配：</a:t>
            </a:r>
            <a:r>
              <a:rPr lang="en-US" altLang="zh-CN" dirty="0"/>
              <a:t>free-list, bump-pointer</a:t>
            </a:r>
          </a:p>
          <a:p>
            <a:pPr lvl="1"/>
            <a:r>
              <a:rPr lang="zh-CN" altLang="en-US" dirty="0"/>
              <a:t>垃圾识别：</a:t>
            </a:r>
            <a:r>
              <a:rPr lang="en-US" altLang="zh-CN" dirty="0"/>
              <a:t>tracing, reference counting</a:t>
            </a:r>
          </a:p>
          <a:p>
            <a:pPr lvl="1"/>
            <a:r>
              <a:rPr lang="zh-CN" altLang="en-US" dirty="0"/>
              <a:t>内存回收：</a:t>
            </a:r>
            <a:r>
              <a:rPr lang="en-US" altLang="zh-CN" dirty="0"/>
              <a:t>sweeping, compaction, evacuation</a:t>
            </a:r>
          </a:p>
          <a:p>
            <a:pPr lvl="1"/>
            <a:r>
              <a:rPr lang="zh-CN" altLang="en-US" dirty="0"/>
              <a:t>分块的分配器：</a:t>
            </a:r>
            <a:r>
              <a:rPr lang="en-US" altLang="zh-CN" dirty="0"/>
              <a:t>free-list</a:t>
            </a:r>
            <a:r>
              <a:rPr lang="zh-CN" altLang="en-US" dirty="0"/>
              <a:t>和</a:t>
            </a:r>
            <a:r>
              <a:rPr lang="en-US" altLang="zh-CN" dirty="0"/>
              <a:t>bump-pointer</a:t>
            </a:r>
            <a:r>
              <a:rPr lang="zh-CN" altLang="en-US" dirty="0"/>
              <a:t>的组合</a:t>
            </a:r>
            <a:endParaRPr lang="en-US" altLang="zh-CN" dirty="0"/>
          </a:p>
          <a:p>
            <a:r>
              <a:rPr lang="zh-CN" altLang="en-US" dirty="0"/>
              <a:t>分代垃圾回收</a:t>
            </a:r>
            <a:endParaRPr lang="en-US" altLang="zh-CN" dirty="0"/>
          </a:p>
          <a:p>
            <a:pPr lvl="1"/>
            <a:r>
              <a:rPr lang="zh-CN" altLang="en-US" dirty="0"/>
              <a:t>避免每次都做全堆扫描</a:t>
            </a:r>
            <a:endParaRPr lang="en-US" altLang="zh-CN" dirty="0"/>
          </a:p>
          <a:p>
            <a:r>
              <a:rPr lang="zh-CN" altLang="en-US" dirty="0"/>
              <a:t>并行、并发垃圾回收</a:t>
            </a:r>
            <a:endParaRPr lang="en-US" altLang="zh-CN" dirty="0"/>
          </a:p>
          <a:p>
            <a:pPr lvl="1"/>
            <a:r>
              <a:rPr lang="zh-CN" altLang="en-US" dirty="0"/>
              <a:t>并行：多个</a:t>
            </a:r>
            <a:r>
              <a:rPr lang="en-US" altLang="zh-CN" dirty="0"/>
              <a:t>GC</a:t>
            </a:r>
            <a:r>
              <a:rPr lang="zh-CN" altLang="en-US" dirty="0"/>
              <a:t>线程，提高吞吐率</a:t>
            </a:r>
            <a:endParaRPr lang="en-US" altLang="zh-CN" dirty="0"/>
          </a:p>
          <a:p>
            <a:pPr lvl="1"/>
            <a:r>
              <a:rPr lang="zh-CN" altLang="en-US" dirty="0"/>
              <a:t>并发：</a:t>
            </a:r>
            <a:r>
              <a:rPr lang="en-US" altLang="zh-CN" dirty="0"/>
              <a:t>GC</a:t>
            </a:r>
            <a:r>
              <a:rPr lang="zh-CN" altLang="en-US" dirty="0"/>
              <a:t>和</a:t>
            </a:r>
            <a:r>
              <a:rPr lang="en-US" altLang="zh-CN" dirty="0"/>
              <a:t>Mutator</a:t>
            </a:r>
            <a:r>
              <a:rPr lang="zh-CN" altLang="en-US" dirty="0"/>
              <a:t>同时运行，减少卡顿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969353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2164496" y="2643601"/>
            <a:ext cx="1674812" cy="1412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8" name="文本框 407"/>
          <p:cNvSpPr txBox="1"/>
          <p:nvPr/>
        </p:nvSpPr>
        <p:spPr>
          <a:xfrm>
            <a:off x="1948596" y="3063411"/>
            <a:ext cx="2300630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CONTENTS</a:t>
            </a:r>
            <a:endParaRPr lang="zh-CN" altLang="en-US" sz="3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6B2A0CC-FB02-4FC7-8F76-B6A82AFB3FE9}"/>
              </a:ext>
            </a:extLst>
          </p:cNvPr>
          <p:cNvSpPr txBox="1"/>
          <p:nvPr/>
        </p:nvSpPr>
        <p:spPr>
          <a:xfrm>
            <a:off x="5921241" y="2644232"/>
            <a:ext cx="313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垃圾回收的原理和算法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1500932-05ED-4EDE-9D4E-151D549F93C0}"/>
              </a:ext>
            </a:extLst>
          </p:cNvPr>
          <p:cNvCxnSpPr>
            <a:cxnSpLocks/>
          </p:cNvCxnSpPr>
          <p:nvPr/>
        </p:nvCxnSpPr>
        <p:spPr>
          <a:xfrm>
            <a:off x="5292423" y="2536947"/>
            <a:ext cx="0" cy="61468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文本框 406"/>
          <p:cNvSpPr txBox="1"/>
          <p:nvPr/>
        </p:nvSpPr>
        <p:spPr>
          <a:xfrm>
            <a:off x="2164496" y="2922440"/>
            <a:ext cx="1674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4274E51-1F91-4F6B-85C7-1AACE3182CAE}"/>
              </a:ext>
            </a:extLst>
          </p:cNvPr>
          <p:cNvGrpSpPr/>
          <p:nvPr/>
        </p:nvGrpSpPr>
        <p:grpSpPr>
          <a:xfrm>
            <a:off x="9159483" y="2683632"/>
            <a:ext cx="1917700" cy="321310"/>
            <a:chOff x="6359" y="1842"/>
            <a:chExt cx="3020" cy="506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FD89050A-036D-4453-BC6A-37B6C29582D4}"/>
                </a:ext>
              </a:extLst>
            </p:cNvPr>
            <p:cNvSpPr txBox="1"/>
            <p:nvPr/>
          </p:nvSpPr>
          <p:spPr>
            <a:xfrm>
              <a:off x="8481" y="1842"/>
              <a:ext cx="898" cy="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A6BA347D-EEF6-4990-A257-EF3B48F33997}"/>
                </a:ext>
              </a:extLst>
            </p:cNvPr>
            <p:cNvCxnSpPr/>
            <p:nvPr/>
          </p:nvCxnSpPr>
          <p:spPr>
            <a:xfrm>
              <a:off x="6359" y="2097"/>
              <a:ext cx="19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46AD65B4-4D1F-41A7-8E87-22C55D7D3CB8}"/>
              </a:ext>
            </a:extLst>
          </p:cNvPr>
          <p:cNvSpPr txBox="1"/>
          <p:nvPr/>
        </p:nvSpPr>
        <p:spPr>
          <a:xfrm>
            <a:off x="5921241" y="3707270"/>
            <a:ext cx="313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托管语言的编译器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6C68799-F1BC-4715-A4BB-6E6488E811E1}"/>
              </a:ext>
            </a:extLst>
          </p:cNvPr>
          <p:cNvCxnSpPr>
            <a:cxnSpLocks/>
          </p:cNvCxnSpPr>
          <p:nvPr/>
        </p:nvCxnSpPr>
        <p:spPr>
          <a:xfrm>
            <a:off x="5292423" y="3599985"/>
            <a:ext cx="0" cy="61468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A423750F-0DBB-44FD-9754-7EC8AB4560C0}"/>
              </a:ext>
            </a:extLst>
          </p:cNvPr>
          <p:cNvGrpSpPr/>
          <p:nvPr/>
        </p:nvGrpSpPr>
        <p:grpSpPr>
          <a:xfrm>
            <a:off x="9159483" y="3746670"/>
            <a:ext cx="1917700" cy="321310"/>
            <a:chOff x="6359" y="1842"/>
            <a:chExt cx="3020" cy="506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BFD3D14C-0040-46B5-9D81-F6BF0A5FC396}"/>
                </a:ext>
              </a:extLst>
            </p:cNvPr>
            <p:cNvSpPr txBox="1"/>
            <p:nvPr/>
          </p:nvSpPr>
          <p:spPr>
            <a:xfrm>
              <a:off x="8481" y="1842"/>
              <a:ext cx="898" cy="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D7882CD1-4D60-492B-87E6-A5F55B279B64}"/>
                </a:ext>
              </a:extLst>
            </p:cNvPr>
            <p:cNvCxnSpPr/>
            <p:nvPr/>
          </p:nvCxnSpPr>
          <p:spPr>
            <a:xfrm>
              <a:off x="6359" y="2097"/>
              <a:ext cx="19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星形: 六角 1">
            <a:extLst>
              <a:ext uri="{FF2B5EF4-FFF2-40B4-BE49-F238E27FC236}">
                <a16:creationId xmlns:a16="http://schemas.microsoft.com/office/drawing/2014/main" id="{A1232B8D-3ACC-4142-8F56-41CC17145358}"/>
              </a:ext>
            </a:extLst>
          </p:cNvPr>
          <p:cNvSpPr/>
          <p:nvPr/>
        </p:nvSpPr>
        <p:spPr>
          <a:xfrm>
            <a:off x="4249226" y="2394608"/>
            <a:ext cx="712068" cy="881884"/>
          </a:xfrm>
          <a:prstGeom prst="star6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星形: 六角 30">
            <a:extLst>
              <a:ext uri="{FF2B5EF4-FFF2-40B4-BE49-F238E27FC236}">
                <a16:creationId xmlns:a16="http://schemas.microsoft.com/office/drawing/2014/main" id="{3931CD79-7609-471D-BA66-F34D93702F32}"/>
              </a:ext>
            </a:extLst>
          </p:cNvPr>
          <p:cNvSpPr/>
          <p:nvPr/>
        </p:nvSpPr>
        <p:spPr>
          <a:xfrm>
            <a:off x="4249226" y="3466026"/>
            <a:ext cx="712068" cy="881884"/>
          </a:xfrm>
          <a:prstGeom prst="star6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621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4824" y="1355725"/>
            <a:ext cx="7588141" cy="4146550"/>
          </a:xfrm>
        </p:spPr>
        <p:txBody>
          <a:bodyPr/>
          <a:lstStyle/>
          <a:p>
            <a:r>
              <a:rPr lang="zh-CN" altLang="en-US" dirty="0"/>
              <a:t>编译器需要对垃圾回收提供什么样的机制支持？</a:t>
            </a:r>
          </a:p>
        </p:txBody>
      </p:sp>
    </p:spTree>
    <p:extLst>
      <p:ext uri="{BB962C8B-B14F-4D97-AF65-F5344CB8AC3E}">
        <p14:creationId xmlns:p14="http://schemas.microsoft.com/office/powerpoint/2010/main" val="447856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编程语言的实现中，编译器与垃圾回收是紧耦合的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640640" y="1450307"/>
            <a:ext cx="7092412" cy="4444926"/>
            <a:chOff x="1777512" y="774366"/>
            <a:chExt cx="8847099" cy="5544615"/>
          </a:xfrm>
        </p:grpSpPr>
        <p:grpSp>
          <p:nvGrpSpPr>
            <p:cNvPr id="4" name="组合 3"/>
            <p:cNvGrpSpPr/>
            <p:nvPr/>
          </p:nvGrpSpPr>
          <p:grpSpPr>
            <a:xfrm>
              <a:off x="3668415" y="774366"/>
              <a:ext cx="4861520" cy="4802947"/>
              <a:chOff x="1691680" y="260648"/>
              <a:chExt cx="5976664" cy="5904656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2843808" y="260648"/>
                <a:ext cx="3672408" cy="3672408"/>
                <a:chOff x="2411760" y="548680"/>
                <a:chExt cx="3672408" cy="3672408"/>
              </a:xfrm>
            </p:grpSpPr>
            <p:sp>
              <p:nvSpPr>
                <p:cNvPr id="18" name="Oval 4"/>
                <p:cNvSpPr/>
                <p:nvPr/>
              </p:nvSpPr>
              <p:spPr>
                <a:xfrm>
                  <a:off x="2411760" y="548680"/>
                  <a:ext cx="3672408" cy="3672408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9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627814" y="1568645"/>
                  <a:ext cx="3240302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uLnTx/>
                      <a:uFillTx/>
                      <a:latin typeface="等线"/>
                      <a:ea typeface="+mn-ea"/>
                      <a:cs typeface="+mn-cs"/>
                    </a:rPr>
                    <a:t>Concurrency</a:t>
                  </a:r>
                </a:p>
              </p:txBody>
            </p:sp>
          </p:grpSp>
          <p:grpSp>
            <p:nvGrpSpPr>
              <p:cNvPr id="6" name="Group 13"/>
              <p:cNvGrpSpPr/>
              <p:nvPr/>
            </p:nvGrpSpPr>
            <p:grpSpPr>
              <a:xfrm>
                <a:off x="1691680" y="2492896"/>
                <a:ext cx="3672408" cy="3672408"/>
                <a:chOff x="1259632" y="2780928"/>
                <a:chExt cx="3672408" cy="3672408"/>
              </a:xfrm>
            </p:grpSpPr>
            <p:sp>
              <p:nvSpPr>
                <p:cNvPr id="16" name="Oval 6"/>
                <p:cNvSpPr/>
                <p:nvPr/>
              </p:nvSpPr>
              <p:spPr>
                <a:xfrm>
                  <a:off x="1259632" y="2780928"/>
                  <a:ext cx="3672408" cy="3672408"/>
                </a:xfrm>
                <a:prstGeom prst="ellipse">
                  <a:avLst/>
                </a:prstGeom>
                <a:solidFill>
                  <a:srgbClr val="008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9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9"/>
                <p:cNvSpPr txBox="1"/>
                <p:nvPr/>
              </p:nvSpPr>
              <p:spPr>
                <a:xfrm>
                  <a:off x="1619672" y="4437112"/>
                  <a:ext cx="196822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000" dirty="0">
                      <a:solidFill>
                        <a:srgbClr val="008000"/>
                      </a:solidFill>
                      <a:latin typeface="等线"/>
                    </a:rPr>
                    <a:t>编译器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14"/>
              <p:cNvGrpSpPr/>
              <p:nvPr/>
            </p:nvGrpSpPr>
            <p:grpSpPr>
              <a:xfrm>
                <a:off x="3995936" y="2492896"/>
                <a:ext cx="3672408" cy="3672408"/>
                <a:chOff x="3563888" y="2780928"/>
                <a:chExt cx="3672408" cy="3672408"/>
              </a:xfrm>
            </p:grpSpPr>
            <p:sp>
              <p:nvSpPr>
                <p:cNvPr id="14" name="Oval 7"/>
                <p:cNvSpPr/>
                <p:nvPr/>
              </p:nvSpPr>
              <p:spPr>
                <a:xfrm>
                  <a:off x="3563888" y="2780928"/>
                  <a:ext cx="3672408" cy="3672408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9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0"/>
                <p:cNvSpPr txBox="1"/>
                <p:nvPr/>
              </p:nvSpPr>
              <p:spPr>
                <a:xfrm>
                  <a:off x="4572000" y="4630623"/>
                  <a:ext cx="216024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等线"/>
                      <a:ea typeface="+mn-ea"/>
                      <a:cs typeface="+mn-cs"/>
                    </a:rPr>
                    <a:t>GC</a:t>
                  </a:r>
                  <a:r>
                    <a: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等线"/>
                      <a:ea typeface="+mn-ea"/>
                      <a:cs typeface="+mn-cs"/>
                    </a:rPr>
                    <a:t>算法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5512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9" name="Picture 2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6056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10" name="Picture 2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077072"/>
                <a:ext cx="648072" cy="570497"/>
              </a:xfrm>
              <a:prstGeom prst="rect">
                <a:avLst/>
              </a:prstGeom>
            </p:spPr>
          </p:pic>
          <p:grpSp>
            <p:nvGrpSpPr>
              <p:cNvPr id="11" name="Group 11"/>
              <p:cNvGrpSpPr/>
              <p:nvPr/>
            </p:nvGrpSpPr>
            <p:grpSpPr>
              <a:xfrm>
                <a:off x="4283968" y="3140968"/>
                <a:ext cx="792088" cy="792088"/>
                <a:chOff x="7524328" y="5661248"/>
                <a:chExt cx="792088" cy="792088"/>
              </a:xfrm>
            </p:grpSpPr>
            <p:sp>
              <p:nvSpPr>
                <p:cNvPr id="12" name="Oval 5"/>
                <p:cNvSpPr/>
                <p:nvPr/>
              </p:nvSpPr>
              <p:spPr>
                <a:xfrm>
                  <a:off x="7524328" y="5661248"/>
                  <a:ext cx="792088" cy="792088"/>
                </a:xfrm>
                <a:prstGeom prst="ellipse">
                  <a:avLst/>
                </a:prstGeom>
                <a:solidFill>
                  <a:srgbClr val="F4D907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399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</a:endParaRPr>
                </a:p>
              </p:txBody>
            </p:sp>
            <p:pic>
              <p:nvPicPr>
                <p:cNvPr id="13" name="Picture 1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4328" y="5661248"/>
                  <a:ext cx="792088" cy="792088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线形标注 1 19"/>
            <p:cNvSpPr/>
            <p:nvPr/>
          </p:nvSpPr>
          <p:spPr bwMode="auto">
            <a:xfrm>
              <a:off x="1777512" y="1835671"/>
              <a:ext cx="2080584" cy="614709"/>
            </a:xfrm>
            <a:prstGeom prst="borderCallout1">
              <a:avLst>
                <a:gd name="adj1" fmla="val 77988"/>
                <a:gd name="adj2" fmla="val 100465"/>
                <a:gd name="adj3" fmla="val 188852"/>
                <a:gd name="adj4" fmla="val 170981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Atomic operation/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Memory model</a:t>
              </a:r>
            </a:p>
          </p:txBody>
        </p:sp>
        <p:sp>
          <p:nvSpPr>
            <p:cNvPr id="21" name="线形标注 1 20"/>
            <p:cNvSpPr/>
            <p:nvPr/>
          </p:nvSpPr>
          <p:spPr bwMode="auto">
            <a:xfrm>
              <a:off x="4781316" y="5689929"/>
              <a:ext cx="2635716" cy="629052"/>
            </a:xfrm>
            <a:prstGeom prst="borderCallout1">
              <a:avLst>
                <a:gd name="adj1" fmla="val 320"/>
                <a:gd name="adj2" fmla="val 50397"/>
                <a:gd name="adj3" fmla="val -213968"/>
                <a:gd name="adj4" fmla="val 49755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Object map (heap map)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Stack map (</a:t>
              </a:r>
              <a:r>
                <a:rPr kumimoji="0" lang="en-US" sz="13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oop</a:t>
              </a: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map)</a:t>
              </a:r>
            </a:p>
          </p:txBody>
        </p:sp>
        <p:sp>
          <p:nvSpPr>
            <p:cNvPr id="22" name="线形标注 1 21"/>
            <p:cNvSpPr/>
            <p:nvPr/>
          </p:nvSpPr>
          <p:spPr bwMode="auto">
            <a:xfrm>
              <a:off x="7988895" y="1741439"/>
              <a:ext cx="2635716" cy="614709"/>
            </a:xfrm>
            <a:prstGeom prst="borderCallout1">
              <a:avLst>
                <a:gd name="adj1" fmla="val 101683"/>
                <a:gd name="adj2" fmla="val 7108"/>
                <a:gd name="adj3" fmla="val 205964"/>
                <a:gd name="adj4" fmla="val -43270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Parallel GC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Concurrent GC</a:t>
              </a:r>
            </a:p>
          </p:txBody>
        </p:sp>
        <p:sp>
          <p:nvSpPr>
            <p:cNvPr id="23" name="线形标注 1 22"/>
            <p:cNvSpPr/>
            <p:nvPr/>
          </p:nvSpPr>
          <p:spPr bwMode="auto">
            <a:xfrm>
              <a:off x="8492951" y="5183994"/>
              <a:ext cx="2116260" cy="614709"/>
            </a:xfrm>
            <a:prstGeom prst="borderCallout1">
              <a:avLst>
                <a:gd name="adj1" fmla="val 320"/>
                <a:gd name="adj2" fmla="val 57813"/>
                <a:gd name="adj3" fmla="val -258726"/>
                <a:gd name="adj4" fmla="val -101283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lang="en-US" altLang="zh-CN" sz="1399" dirty="0">
                  <a:solidFill>
                    <a:prstClr val="black"/>
                  </a:solidFill>
                  <a:latin typeface="Arial" charset="0"/>
                  <a:ea typeface="宋体" charset="-122"/>
                </a:rPr>
                <a:t>safe</a:t>
              </a:r>
              <a:r>
                <a:rPr kumimoji="0" lang="en-US" sz="13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point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tabLst/>
                <a:defRPr/>
              </a:pPr>
              <a:r>
                <a:rPr lang="en-US" altLang="zh-CN" sz="1399" dirty="0">
                  <a:solidFill>
                    <a:prstClr val="black"/>
                  </a:solidFill>
                  <a:latin typeface="Arial" charset="0"/>
                  <a:ea typeface="宋体" charset="-122"/>
                </a:rPr>
                <a:t>B</a:t>
              </a:r>
              <a:r>
                <a:rPr kumimoji="0" lang="en-US" sz="13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arrier</a:t>
              </a:r>
              <a:endParaRPr kumimoji="0" lang="en-US" sz="1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8891" y="6035299"/>
            <a:ext cx="6461105" cy="2615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来源：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Steve Blackburn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Micro Virtual Machines. In PLISS’17.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5"/>
              </a:rPr>
              <a:t>https://youtu.be/T2WViuD5GrQ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96619" y="2776913"/>
            <a:ext cx="2381433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已经讨论过</a:t>
            </a:r>
          </a:p>
        </p:txBody>
      </p:sp>
      <p:sp>
        <p:nvSpPr>
          <p:cNvPr id="29" name="椭圆 28"/>
          <p:cNvSpPr/>
          <p:nvPr/>
        </p:nvSpPr>
        <p:spPr>
          <a:xfrm>
            <a:off x="4907799" y="5238767"/>
            <a:ext cx="2394734" cy="7965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21622" y="5270922"/>
            <a:ext cx="1396119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讨论过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321623" y="4985353"/>
            <a:ext cx="1396119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未讨论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9881B85-D44E-4E77-8D89-44542605493B}"/>
              </a:ext>
            </a:extLst>
          </p:cNvPr>
          <p:cNvSpPr txBox="1"/>
          <p:nvPr/>
        </p:nvSpPr>
        <p:spPr>
          <a:xfrm>
            <a:off x="4186158" y="5560301"/>
            <a:ext cx="1396119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9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未讨论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EF221C1-D9D5-4719-A603-0EDAF606AFD3}"/>
              </a:ext>
            </a:extLst>
          </p:cNvPr>
          <p:cNvSpPr txBox="1"/>
          <p:nvPr/>
        </p:nvSpPr>
        <p:spPr>
          <a:xfrm>
            <a:off x="2283889" y="1991283"/>
            <a:ext cx="23814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略</a:t>
            </a:r>
            <a:endParaRPr kumimoji="1" lang="zh-CN" altLang="en-US" sz="2799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0681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02850" y="3491953"/>
            <a:ext cx="10512425" cy="1757965"/>
          </a:xfrm>
        </p:spPr>
        <p:txBody>
          <a:bodyPr/>
          <a:lstStyle/>
          <a:p>
            <a:r>
              <a:rPr lang="en-US" altLang="zh-CN" dirty="0"/>
              <a:t>Barrier</a:t>
            </a:r>
            <a:r>
              <a:rPr lang="zh-CN" altLang="en-US" dirty="0"/>
              <a:t>：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Mutator</a:t>
            </a:r>
            <a:r>
              <a:rPr lang="zh-CN" altLang="en-US" dirty="0"/>
              <a:t>为了帮助</a:t>
            </a:r>
            <a:r>
              <a:rPr lang="en-US" altLang="zh-CN" dirty="0"/>
              <a:t>GC</a:t>
            </a:r>
            <a:r>
              <a:rPr lang="zh-CN" altLang="en-US" dirty="0"/>
              <a:t>，而在分配对象、访问对象时执行的操作</a:t>
            </a:r>
          </a:p>
        </p:txBody>
      </p:sp>
    </p:spTree>
    <p:extLst>
      <p:ext uri="{BB962C8B-B14F-4D97-AF65-F5344CB8AC3E}">
        <p14:creationId xmlns:p14="http://schemas.microsoft.com/office/powerpoint/2010/main" val="22204988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Barrier</a:t>
            </a:r>
            <a:r>
              <a:rPr lang="zh-CN" altLang="en-US" dirty="0"/>
              <a:t>复习</a:t>
            </a:r>
            <a:r>
              <a:rPr lang="en-US" altLang="zh-CN" dirty="0"/>
              <a:t>1</a:t>
            </a:r>
            <a:r>
              <a:rPr lang="zh-CN" altLang="en-US" dirty="0"/>
              <a:t>：分代</a:t>
            </a:r>
            <a:r>
              <a:rPr lang="en-US" altLang="zh-CN" dirty="0"/>
              <a:t>GC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记住有哪些</a:t>
            </a:r>
            <a:r>
              <a:rPr lang="zh-CN" altLang="en-US" b="1" dirty="0"/>
              <a:t>从老年代到年轻代</a:t>
            </a:r>
            <a:r>
              <a:rPr lang="zh-CN" altLang="en-US" dirty="0"/>
              <a:t>的引用</a:t>
            </a:r>
            <a:endParaRPr lang="en-US" altLang="zh-CN" dirty="0"/>
          </a:p>
          <a:p>
            <a:r>
              <a:rPr lang="zh-CN" altLang="en-US" dirty="0"/>
              <a:t>被老对象指向的年轻对象，认为是活的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824543" y="2455414"/>
            <a:ext cx="2503390" cy="2304150"/>
          </a:xfrm>
          <a:prstGeom prst="rect">
            <a:avLst/>
          </a:prstGeom>
          <a:noFill/>
          <a:ln w="31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7629" y="1328748"/>
            <a:ext cx="2759749" cy="3407385"/>
          </a:xfrm>
          <a:prstGeom prst="rect">
            <a:avLst/>
          </a:prstGeom>
          <a:noFill/>
          <a:ln w="31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24543" y="2488108"/>
            <a:ext cx="1029031" cy="422240"/>
          </a:xfrm>
          <a:prstGeom prst="rect">
            <a:avLst/>
          </a:prstGeom>
          <a:noFill/>
        </p:spPr>
        <p:txBody>
          <a:bodyPr wrap="square" lIns="143944" tIns="71972" rIns="143944" bIns="71972" rtlCol="0">
            <a:spAutoFit/>
          </a:bodyPr>
          <a:lstStyle/>
          <a:p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年轻代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92573" y="1328747"/>
            <a:ext cx="1075906" cy="422240"/>
          </a:xfrm>
          <a:prstGeom prst="rect">
            <a:avLst/>
          </a:prstGeom>
          <a:noFill/>
        </p:spPr>
        <p:txBody>
          <a:bodyPr wrap="square" lIns="143944" tIns="71972" rIns="143944" bIns="71972" rtlCol="0">
            <a:spAutoFit/>
          </a:bodyPr>
          <a:lstStyle/>
          <a:p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老年代</a:t>
            </a:r>
          </a:p>
        </p:txBody>
      </p:sp>
      <p:sp>
        <p:nvSpPr>
          <p:cNvPr id="14" name="椭圆 13"/>
          <p:cNvSpPr/>
          <p:nvPr/>
        </p:nvSpPr>
        <p:spPr>
          <a:xfrm>
            <a:off x="6235825" y="354568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9" name="矩形 28"/>
          <p:cNvSpPr/>
          <p:nvPr/>
        </p:nvSpPr>
        <p:spPr>
          <a:xfrm>
            <a:off x="7266076" y="5299659"/>
            <a:ext cx="110849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32" name="矩形 31"/>
          <p:cNvSpPr/>
          <p:nvPr/>
        </p:nvSpPr>
        <p:spPr>
          <a:xfrm>
            <a:off x="8577630" y="5285547"/>
            <a:ext cx="110849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sp>
        <p:nvSpPr>
          <p:cNvPr id="33" name="矩形 32"/>
          <p:cNvSpPr/>
          <p:nvPr/>
        </p:nvSpPr>
        <p:spPr>
          <a:xfrm>
            <a:off x="7020682" y="5061865"/>
            <a:ext cx="4296912" cy="786439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202060" y="5426065"/>
            <a:ext cx="1121043" cy="422240"/>
          </a:xfrm>
          <a:prstGeom prst="rect">
            <a:avLst/>
          </a:prstGeom>
          <a:noFill/>
        </p:spPr>
        <p:txBody>
          <a:bodyPr wrap="square" lIns="143944" tIns="71972" rIns="143944" bIns="71972" rtlCol="0" anchor="b">
            <a:spAutoFit/>
          </a:bodyPr>
          <a:lstStyle>
            <a:defPPr>
              <a:defRPr lang="en-US"/>
            </a:defPPr>
            <a:lvl1pPr>
              <a:defRPr kumimoji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r"/>
            <a:r>
              <a:rPr lang="zh-CN" altLang="en-US" sz="1799" dirty="0"/>
              <a:t>根集合</a:t>
            </a:r>
          </a:p>
        </p:txBody>
      </p:sp>
      <p:sp>
        <p:nvSpPr>
          <p:cNvPr id="43" name="椭圆 42"/>
          <p:cNvSpPr/>
          <p:nvPr/>
        </p:nvSpPr>
        <p:spPr>
          <a:xfrm>
            <a:off x="9113889" y="202572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5" name="椭圆 44"/>
          <p:cNvSpPr/>
          <p:nvPr/>
        </p:nvSpPr>
        <p:spPr>
          <a:xfrm>
            <a:off x="9004008" y="3301608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8" name="椭圆 47"/>
          <p:cNvSpPr/>
          <p:nvPr/>
        </p:nvSpPr>
        <p:spPr>
          <a:xfrm>
            <a:off x="10261910" y="1925062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49" name="椭圆 48"/>
          <p:cNvSpPr/>
          <p:nvPr/>
        </p:nvSpPr>
        <p:spPr>
          <a:xfrm>
            <a:off x="10567791" y="314858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51" name="直接箭头连接符 50"/>
          <p:cNvCxnSpPr>
            <a:stCxn id="29" idx="1"/>
            <a:endCxn id="14" idx="4"/>
          </p:cNvCxnSpPr>
          <p:nvPr/>
        </p:nvCxnSpPr>
        <p:spPr>
          <a:xfrm flipH="1" flipV="1">
            <a:off x="6541706" y="4157445"/>
            <a:ext cx="724370" cy="13260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32" idx="0"/>
            <a:endCxn id="49" idx="4"/>
          </p:cNvCxnSpPr>
          <p:nvPr/>
        </p:nvCxnSpPr>
        <p:spPr>
          <a:xfrm flipV="1">
            <a:off x="9131878" y="3760345"/>
            <a:ext cx="1741794" cy="15252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49" idx="1"/>
            <a:endCxn id="48" idx="3"/>
          </p:cNvCxnSpPr>
          <p:nvPr/>
        </p:nvCxnSpPr>
        <p:spPr>
          <a:xfrm flipH="1" flipV="1">
            <a:off x="10351500" y="2447233"/>
            <a:ext cx="305881" cy="7909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49" idx="3"/>
            <a:endCxn id="45" idx="6"/>
          </p:cNvCxnSpPr>
          <p:nvPr/>
        </p:nvCxnSpPr>
        <p:spPr>
          <a:xfrm flipH="1" flipV="1">
            <a:off x="9615769" y="3607489"/>
            <a:ext cx="1041612" cy="63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45" idx="0"/>
            <a:endCxn id="43" idx="4"/>
          </p:cNvCxnSpPr>
          <p:nvPr/>
        </p:nvCxnSpPr>
        <p:spPr>
          <a:xfrm flipV="1">
            <a:off x="9309889" y="2637485"/>
            <a:ext cx="109881" cy="664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48" idx="5"/>
            <a:endCxn id="49" idx="7"/>
          </p:cNvCxnSpPr>
          <p:nvPr/>
        </p:nvCxnSpPr>
        <p:spPr>
          <a:xfrm>
            <a:off x="10784081" y="2447233"/>
            <a:ext cx="305881" cy="7909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7151519" y="260266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20" name="直接箭头连接符 119"/>
          <p:cNvCxnSpPr>
            <a:stCxn id="14" idx="0"/>
            <a:endCxn id="118" idx="2"/>
          </p:cNvCxnSpPr>
          <p:nvPr/>
        </p:nvCxnSpPr>
        <p:spPr>
          <a:xfrm flipV="1">
            <a:off x="6541706" y="2908546"/>
            <a:ext cx="609813" cy="6371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椭圆 127"/>
          <p:cNvSpPr/>
          <p:nvPr/>
        </p:nvSpPr>
        <p:spPr>
          <a:xfrm>
            <a:off x="7153466" y="3572556"/>
            <a:ext cx="611761" cy="62426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130" name="直接箭头连接符 129"/>
          <p:cNvCxnSpPr>
            <a:stCxn id="14" idx="6"/>
            <a:endCxn id="128" idx="2"/>
          </p:cNvCxnSpPr>
          <p:nvPr/>
        </p:nvCxnSpPr>
        <p:spPr>
          <a:xfrm>
            <a:off x="6847586" y="3851565"/>
            <a:ext cx="305880" cy="33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>
            <a:stCxn id="118" idx="7"/>
            <a:endCxn id="43" idx="2"/>
          </p:cNvCxnSpPr>
          <p:nvPr/>
        </p:nvCxnSpPr>
        <p:spPr>
          <a:xfrm flipV="1">
            <a:off x="7673690" y="2331605"/>
            <a:ext cx="1440199" cy="360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>
            <a:stCxn id="45" idx="2"/>
            <a:endCxn id="128" idx="6"/>
          </p:cNvCxnSpPr>
          <p:nvPr/>
        </p:nvCxnSpPr>
        <p:spPr>
          <a:xfrm flipH="1">
            <a:off x="7765227" y="3607489"/>
            <a:ext cx="1238781" cy="2771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圆角矩形标注 157"/>
          <p:cNvSpPr/>
          <p:nvPr/>
        </p:nvSpPr>
        <p:spPr>
          <a:xfrm>
            <a:off x="8927481" y="4183670"/>
            <a:ext cx="1474681" cy="378901"/>
          </a:xfrm>
          <a:prstGeom prst="wedgeRoundRectCallout">
            <a:avLst>
              <a:gd name="adj1" fmla="val -27600"/>
              <a:gd name="adj2" fmla="val -98286"/>
              <a:gd name="adj3" fmla="val 16667"/>
            </a:avLst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记住这个对象</a:t>
            </a:r>
          </a:p>
        </p:txBody>
      </p:sp>
      <p:cxnSp>
        <p:nvCxnSpPr>
          <p:cNvPr id="159" name="直接箭头连接符 158"/>
          <p:cNvCxnSpPr>
            <a:stCxn id="128" idx="0"/>
            <a:endCxn id="118" idx="4"/>
          </p:cNvCxnSpPr>
          <p:nvPr/>
        </p:nvCxnSpPr>
        <p:spPr>
          <a:xfrm flipH="1" flipV="1">
            <a:off x="7457400" y="3214426"/>
            <a:ext cx="1947" cy="358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/>
          <p:cNvSpPr txBox="1"/>
          <p:nvPr/>
        </p:nvSpPr>
        <p:spPr>
          <a:xfrm>
            <a:off x="623521" y="2536823"/>
            <a:ext cx="4951326" cy="3049569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>
            <a:lvl1pPr marL="11109" marR="0" indent="0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 kumimoji="1" sz="1599" baseline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defRPr>
            </a:lvl1pPr>
            <a:lvl2pPr marL="328894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600" dirty="0"/>
              <a:t>Address </a:t>
            </a:r>
            <a:r>
              <a:rPr lang="en-US" altLang="zh-CN" sz="1600" dirty="0" err="1"/>
              <a:t>storeObjectField</a:t>
            </a:r>
            <a:r>
              <a:rPr lang="en-US" altLang="zh-CN" sz="1600" dirty="0"/>
              <a:t>(</a:t>
            </a:r>
          </a:p>
          <a:p>
            <a:r>
              <a:rPr lang="en-US" altLang="zh-CN" sz="1600" dirty="0"/>
              <a:t>      Address object,</a:t>
            </a:r>
          </a:p>
          <a:p>
            <a:r>
              <a:rPr lang="en-US" altLang="zh-CN" sz="1600" dirty="0"/>
              <a:t>      Offset field,</a:t>
            </a:r>
          </a:p>
          <a:p>
            <a:r>
              <a:rPr lang="en-US" altLang="zh-CN" sz="1600" dirty="0"/>
              <a:t>      Address target) {</a:t>
            </a:r>
          </a:p>
          <a:p>
            <a:r>
              <a:rPr lang="en-US" altLang="zh-CN" sz="1600" dirty="0"/>
              <a:t>  object[field] = target;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 if (</a:t>
            </a:r>
            <a:r>
              <a:rPr lang="en-US" altLang="zh-CN" sz="1600" dirty="0" err="1">
                <a:solidFill>
                  <a:srgbClr val="FF0000"/>
                </a:solidFill>
              </a:rPr>
              <a:t>isOld</a:t>
            </a:r>
            <a:r>
              <a:rPr lang="en-US" altLang="zh-CN" sz="1600" dirty="0">
                <a:solidFill>
                  <a:srgbClr val="FF0000"/>
                </a:solidFill>
              </a:rPr>
              <a:t>(object) &amp;&amp; </a:t>
            </a:r>
            <a:r>
              <a:rPr lang="en-US" altLang="zh-CN" sz="1600" dirty="0" err="1">
                <a:solidFill>
                  <a:srgbClr val="FF0000"/>
                </a:solidFill>
              </a:rPr>
              <a:t>isYoung</a:t>
            </a:r>
            <a:r>
              <a:rPr lang="en-US" altLang="zh-CN" sz="1600" dirty="0">
                <a:solidFill>
                  <a:srgbClr val="FF0000"/>
                </a:solidFill>
              </a:rPr>
              <a:t>(target)) {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</a:rPr>
              <a:t>remSet.add</a:t>
            </a:r>
            <a:r>
              <a:rPr lang="en-US" altLang="zh-CN" sz="1600" dirty="0">
                <a:solidFill>
                  <a:srgbClr val="FF0000"/>
                </a:solidFill>
              </a:rPr>
              <a:t>(object);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 }</a:t>
            </a:r>
          </a:p>
          <a:p>
            <a:r>
              <a:rPr lang="en-US" altLang="zh-CN" sz="1600" dirty="0"/>
              <a:t>}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91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3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Barrier</a:t>
            </a:r>
            <a:r>
              <a:rPr lang="zh-CN" altLang="en-US" dirty="0"/>
              <a:t>复习</a:t>
            </a:r>
            <a:r>
              <a:rPr lang="en-US" altLang="zh-CN" dirty="0"/>
              <a:t>2</a:t>
            </a:r>
            <a:r>
              <a:rPr lang="zh-CN" altLang="en-US" dirty="0"/>
              <a:t>：帮助</a:t>
            </a:r>
            <a:r>
              <a:rPr lang="en-US" altLang="zh-CN" dirty="0"/>
              <a:t>GC</a:t>
            </a:r>
            <a:r>
              <a:rPr lang="zh-CN" altLang="en-US" dirty="0"/>
              <a:t>标记对象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椭圆 7"/>
          <p:cNvSpPr/>
          <p:nvPr/>
        </p:nvSpPr>
        <p:spPr>
          <a:xfrm>
            <a:off x="1697771" y="3500046"/>
            <a:ext cx="611761" cy="611761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r>
              <a:rPr lang="en-US" altLang="zh-CN" sz="1399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99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79281" y="4386988"/>
            <a:ext cx="611761" cy="61176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  <a:endParaRPr lang="en-US" altLang="zh-CN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445626" y="2855964"/>
            <a:ext cx="1770598" cy="731403"/>
          </a:xfrm>
          <a:prstGeom prst="wedgeRoundRectCallout">
            <a:avLst>
              <a:gd name="adj1" fmla="val -28622"/>
              <a:gd name="adj2" fmla="val 102470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添加这条边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Obj1.field1 = Obj3</a:t>
            </a:r>
          </a:p>
        </p:txBody>
      </p:sp>
      <p:cxnSp>
        <p:nvCxnSpPr>
          <p:cNvPr id="11" name="直接箭头连接符 10"/>
          <p:cNvCxnSpPr>
            <a:stCxn id="8" idx="6"/>
            <a:endCxn id="9" idx="2"/>
          </p:cNvCxnSpPr>
          <p:nvPr/>
        </p:nvCxnSpPr>
        <p:spPr>
          <a:xfrm>
            <a:off x="2309532" y="3805927"/>
            <a:ext cx="1769749" cy="88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标注 11"/>
          <p:cNvSpPr/>
          <p:nvPr/>
        </p:nvSpPr>
        <p:spPr>
          <a:xfrm>
            <a:off x="4452668" y="3269676"/>
            <a:ext cx="1088299" cy="731403"/>
          </a:xfrm>
          <a:prstGeom prst="wedgeRoundRectCallout">
            <a:avLst>
              <a:gd name="adj1" fmla="val -45289"/>
              <a:gd name="adj2" fmla="val 101097"/>
              <a:gd name="adj3" fmla="val 16667"/>
            </a:avLst>
          </a:prstGeom>
          <a:solidFill>
            <a:srgbClr val="FFFFFF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Mutator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帮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collector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把它标灰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6882" y="2160823"/>
            <a:ext cx="4811481" cy="3680511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>
            <a:lvl1pPr marL="11109" marR="0" indent="0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1207605" algn="ctr"/>
              </a:tabLst>
              <a:defRPr kumimoji="1" sz="1599" baseline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defRPr>
            </a:lvl1pPr>
            <a:lvl2pPr marL="328894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defTabSz="118732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800" dirty="0"/>
              <a:t>Address </a:t>
            </a:r>
            <a:r>
              <a:rPr lang="en-US" altLang="zh-CN" sz="1800" dirty="0" err="1"/>
              <a:t>storeObjectField</a:t>
            </a:r>
            <a:r>
              <a:rPr lang="en-US" altLang="zh-CN" sz="1800" dirty="0"/>
              <a:t>(</a:t>
            </a:r>
          </a:p>
          <a:p>
            <a:r>
              <a:rPr lang="en-US" altLang="zh-CN" sz="1800" dirty="0"/>
              <a:t>      Address object,</a:t>
            </a:r>
          </a:p>
          <a:p>
            <a:r>
              <a:rPr lang="en-US" altLang="zh-CN" sz="1800" dirty="0"/>
              <a:t>      Offset field,</a:t>
            </a:r>
          </a:p>
          <a:p>
            <a:r>
              <a:rPr lang="en-US" altLang="zh-CN" sz="1800" dirty="0"/>
              <a:t>      Address target) {</a:t>
            </a:r>
          </a:p>
          <a:p>
            <a:r>
              <a:rPr lang="en-US" altLang="zh-CN" sz="1800" dirty="0"/>
              <a:t>  object[field] = target;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if (</a:t>
            </a:r>
            <a:r>
              <a:rPr lang="en-US" altLang="zh-CN" sz="1800" dirty="0" err="1">
                <a:solidFill>
                  <a:srgbClr val="FF0000"/>
                </a:solidFill>
              </a:rPr>
              <a:t>object.color</a:t>
            </a:r>
            <a:r>
              <a:rPr lang="en-US" altLang="zh-CN" sz="1800" dirty="0">
                <a:solidFill>
                  <a:srgbClr val="FF0000"/>
                </a:solidFill>
              </a:rPr>
              <a:t> == BLACK &amp;&amp;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    </a:t>
            </a:r>
            <a:r>
              <a:rPr lang="en-US" altLang="zh-CN" sz="1800" dirty="0" err="1">
                <a:solidFill>
                  <a:srgbClr val="FF0000"/>
                </a:solidFill>
              </a:rPr>
              <a:t>target.color</a:t>
            </a:r>
            <a:r>
              <a:rPr lang="en-US" altLang="zh-CN" sz="1800" dirty="0">
                <a:solidFill>
                  <a:srgbClr val="FF0000"/>
                </a:solidFill>
              </a:rPr>
              <a:t> == WRITE) {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  </a:t>
            </a:r>
            <a:r>
              <a:rPr lang="en-US" altLang="zh-CN" sz="1800" dirty="0" err="1">
                <a:solidFill>
                  <a:srgbClr val="FF0000"/>
                </a:solidFill>
              </a:rPr>
              <a:t>target.color</a:t>
            </a:r>
            <a:r>
              <a:rPr lang="en-US" altLang="zh-CN" sz="1800" dirty="0">
                <a:solidFill>
                  <a:srgbClr val="FF0000"/>
                </a:solidFill>
              </a:rPr>
              <a:t> = GREY;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  }</a:t>
            </a:r>
          </a:p>
          <a:p>
            <a:r>
              <a:rPr lang="en-US" altLang="zh-CN" sz="1800" dirty="0"/>
              <a:t>}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8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为什么使用垃圾回收？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避免常见的内存管理错误</a:t>
            </a:r>
            <a:endParaRPr lang="en-US" altLang="zh-CN" dirty="0"/>
          </a:p>
          <a:p>
            <a:pPr lvl="1"/>
            <a:r>
              <a:rPr lang="zh-CN" altLang="en-US" dirty="0"/>
              <a:t>无用单元：不能被访问，但还没有释放。将永远无法被释放（内存泄露）。</a:t>
            </a:r>
            <a:endParaRPr lang="en-US" altLang="zh-CN" dirty="0"/>
          </a:p>
          <a:p>
            <a:pPr lvl="1"/>
            <a:r>
              <a:rPr lang="zh-CN" altLang="en-US" dirty="0"/>
              <a:t>悬垂引用：还能被访问，却已经被回收。程序崩溃、未定义行为。</a:t>
            </a:r>
            <a:endParaRPr lang="en-US" altLang="zh-CN" dirty="0"/>
          </a:p>
          <a:p>
            <a:r>
              <a:rPr lang="zh-CN" altLang="en-US" dirty="0"/>
              <a:t>责任分离</a:t>
            </a:r>
            <a:endParaRPr lang="en-US" altLang="zh-CN" dirty="0"/>
          </a:p>
          <a:p>
            <a:pPr lvl="1"/>
            <a:r>
              <a:rPr lang="zh-CN" altLang="en-US" dirty="0"/>
              <a:t>程序员集中注意力于业务逻辑，而不是内存管理。</a:t>
            </a:r>
            <a:endParaRPr lang="en-US" altLang="zh-CN" dirty="0"/>
          </a:p>
          <a:p>
            <a:r>
              <a:rPr lang="zh-CN" altLang="en-US" dirty="0"/>
              <a:t>提高性能</a:t>
            </a:r>
            <a:endParaRPr lang="en-US" altLang="zh-CN" dirty="0"/>
          </a:p>
          <a:p>
            <a:pPr lvl="1"/>
            <a:r>
              <a:rPr lang="zh-CN" altLang="en-US" dirty="0"/>
              <a:t>基于</a:t>
            </a:r>
            <a:r>
              <a:rPr lang="en-US" altLang="zh-CN" dirty="0"/>
              <a:t>bump-pointer</a:t>
            </a:r>
            <a:r>
              <a:rPr lang="zh-CN" altLang="en-US" dirty="0"/>
              <a:t>的分配回收算法比</a:t>
            </a:r>
            <a:r>
              <a:rPr lang="en-US" altLang="zh-CN" dirty="0"/>
              <a:t>C</a:t>
            </a:r>
            <a:r>
              <a:rPr lang="zh-CN" altLang="en-US" dirty="0"/>
              <a:t>语言的基于</a:t>
            </a:r>
            <a:r>
              <a:rPr lang="en-US" altLang="zh-CN" dirty="0"/>
              <a:t>free-list</a:t>
            </a:r>
            <a:r>
              <a:rPr lang="zh-CN" altLang="en-US" dirty="0"/>
              <a:t>的</a:t>
            </a:r>
            <a:r>
              <a:rPr lang="en-US" altLang="zh-CN" dirty="0" err="1"/>
              <a:t>malloc</a:t>
            </a:r>
            <a:r>
              <a:rPr lang="zh-CN" altLang="en-US" dirty="0"/>
              <a:t>和</a:t>
            </a:r>
            <a:r>
              <a:rPr lang="en-US" altLang="zh-CN" dirty="0"/>
              <a:t>free</a:t>
            </a:r>
            <a:r>
              <a:rPr lang="zh-CN" altLang="en-US" dirty="0"/>
              <a:t>更快。</a:t>
            </a:r>
            <a:endParaRPr lang="en-US" altLang="zh-CN" dirty="0"/>
          </a:p>
          <a:p>
            <a:pPr lvl="1"/>
            <a:r>
              <a:rPr lang="zh-CN" altLang="en-US" dirty="0"/>
              <a:t>有编译器的配合，生成快速路径</a:t>
            </a:r>
            <a:endParaRPr lang="en-US" altLang="zh-CN" dirty="0"/>
          </a:p>
          <a:p>
            <a:r>
              <a:rPr lang="zh-CN" altLang="en-US" dirty="0"/>
              <a:t>对并发、多核的硬件资源有利</a:t>
            </a:r>
            <a:endParaRPr lang="en-US" altLang="zh-CN" dirty="0"/>
          </a:p>
          <a:p>
            <a:pPr lvl="1"/>
            <a:r>
              <a:rPr lang="zh-CN" altLang="en-US" dirty="0"/>
              <a:t>即使应用程序是单线程的，也可以有多个</a:t>
            </a:r>
            <a:r>
              <a:rPr lang="en-US" altLang="zh-CN" dirty="0"/>
              <a:t>GC</a:t>
            </a:r>
            <a:r>
              <a:rPr lang="zh-CN" altLang="en-US" dirty="0"/>
              <a:t>线程帮助它管理内存。</a:t>
            </a:r>
            <a:endParaRPr lang="en-US" altLang="zh-CN" dirty="0"/>
          </a:p>
          <a:p>
            <a:pPr lvl="1"/>
            <a:r>
              <a:rPr lang="zh-CN" altLang="en-US" dirty="0"/>
              <a:t>利用异构</a:t>
            </a:r>
            <a:r>
              <a:rPr lang="en-US" altLang="zh-CN" dirty="0"/>
              <a:t>CPU</a:t>
            </a:r>
            <a:r>
              <a:rPr lang="zh-CN" altLang="en-US" dirty="0"/>
              <a:t>，将</a:t>
            </a:r>
            <a:r>
              <a:rPr lang="en-US" altLang="zh-CN" dirty="0"/>
              <a:t>GC</a:t>
            </a:r>
            <a:r>
              <a:rPr lang="zh-CN" altLang="en-US" dirty="0"/>
              <a:t>线程放在小核上，可以减少能耗。</a:t>
            </a:r>
            <a:endParaRPr lang="en-US" altLang="zh-CN" dirty="0"/>
          </a:p>
          <a:p>
            <a:pPr lvl="1"/>
            <a:r>
              <a:rPr lang="zh-CN" altLang="en-US" dirty="0"/>
              <a:t>一些并发无锁数据结构在有垃圾回收的情况下实现更容易。</a:t>
            </a:r>
            <a:endParaRPr lang="en-US" altLang="zh-CN" dirty="0"/>
          </a:p>
          <a:p>
            <a:pPr lvl="2"/>
            <a:r>
              <a:rPr lang="en-US" altLang="zh-CN" dirty="0"/>
              <a:t>Michael-Scott lock-free queue</a:t>
            </a:r>
          </a:p>
          <a:p>
            <a:pPr lvl="2"/>
            <a:r>
              <a:rPr lang="en-US" altLang="zh-CN" dirty="0"/>
              <a:t>Read-copy-update (RCU)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09238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编程语言的实现中，编译器与垃圾回收是紧耦合的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640640" y="1450307"/>
            <a:ext cx="7092412" cy="4444926"/>
            <a:chOff x="1777512" y="774366"/>
            <a:chExt cx="8847099" cy="5544615"/>
          </a:xfrm>
        </p:grpSpPr>
        <p:grpSp>
          <p:nvGrpSpPr>
            <p:cNvPr id="4" name="组合 3"/>
            <p:cNvGrpSpPr/>
            <p:nvPr/>
          </p:nvGrpSpPr>
          <p:grpSpPr>
            <a:xfrm>
              <a:off x="3668415" y="774366"/>
              <a:ext cx="4861520" cy="4802947"/>
              <a:chOff x="1691680" y="260648"/>
              <a:chExt cx="5976664" cy="5904656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2843808" y="260648"/>
                <a:ext cx="3672408" cy="3672408"/>
                <a:chOff x="2411760" y="548680"/>
                <a:chExt cx="3672408" cy="3672408"/>
              </a:xfrm>
            </p:grpSpPr>
            <p:sp>
              <p:nvSpPr>
                <p:cNvPr id="18" name="Oval 4"/>
                <p:cNvSpPr/>
                <p:nvPr/>
              </p:nvSpPr>
              <p:spPr>
                <a:xfrm>
                  <a:off x="2411760" y="548680"/>
                  <a:ext cx="3672408" cy="3672408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627814" y="1568645"/>
                  <a:ext cx="3240302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800000"/>
                      </a:solidFill>
                    </a:rPr>
                    <a:t>Concurrency</a:t>
                  </a:r>
                </a:p>
              </p:txBody>
            </p:sp>
          </p:grpSp>
          <p:grpSp>
            <p:nvGrpSpPr>
              <p:cNvPr id="6" name="Group 13"/>
              <p:cNvGrpSpPr/>
              <p:nvPr/>
            </p:nvGrpSpPr>
            <p:grpSpPr>
              <a:xfrm>
                <a:off x="1691680" y="2492896"/>
                <a:ext cx="3672408" cy="3672408"/>
                <a:chOff x="1259632" y="2780928"/>
                <a:chExt cx="3672408" cy="3672408"/>
              </a:xfrm>
            </p:grpSpPr>
            <p:sp>
              <p:nvSpPr>
                <p:cNvPr id="16" name="Oval 6"/>
                <p:cNvSpPr/>
                <p:nvPr/>
              </p:nvSpPr>
              <p:spPr>
                <a:xfrm>
                  <a:off x="1259632" y="2780928"/>
                  <a:ext cx="3672408" cy="3672408"/>
                </a:xfrm>
                <a:prstGeom prst="ellipse">
                  <a:avLst/>
                </a:prstGeom>
                <a:solidFill>
                  <a:srgbClr val="008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9"/>
                <p:cNvSpPr txBox="1"/>
                <p:nvPr/>
              </p:nvSpPr>
              <p:spPr>
                <a:xfrm>
                  <a:off x="1619672" y="4437112"/>
                  <a:ext cx="196822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8000"/>
                      </a:solidFill>
                    </a:rPr>
                    <a:t>JIT</a:t>
                  </a:r>
                </a:p>
              </p:txBody>
            </p:sp>
          </p:grpSp>
          <p:grpSp>
            <p:nvGrpSpPr>
              <p:cNvPr id="7" name="Group 14"/>
              <p:cNvGrpSpPr/>
              <p:nvPr/>
            </p:nvGrpSpPr>
            <p:grpSpPr>
              <a:xfrm>
                <a:off x="3995936" y="2492896"/>
                <a:ext cx="3672408" cy="3672408"/>
                <a:chOff x="3563888" y="2780928"/>
                <a:chExt cx="3672408" cy="3672408"/>
              </a:xfrm>
            </p:grpSpPr>
            <p:sp>
              <p:nvSpPr>
                <p:cNvPr id="14" name="Oval 7"/>
                <p:cNvSpPr/>
                <p:nvPr/>
              </p:nvSpPr>
              <p:spPr>
                <a:xfrm>
                  <a:off x="3563888" y="2780928"/>
                  <a:ext cx="3672408" cy="3672408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0"/>
                <p:cNvSpPr txBox="1"/>
                <p:nvPr/>
              </p:nvSpPr>
              <p:spPr>
                <a:xfrm>
                  <a:off x="4716014" y="4437112"/>
                  <a:ext cx="216024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00FF"/>
                      </a:solidFill>
                    </a:rPr>
                    <a:t>GC</a:t>
                  </a:r>
                </a:p>
              </p:txBody>
            </p:sp>
          </p:grpSp>
          <p:pic>
            <p:nvPicPr>
              <p:cNvPr id="8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5512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9" name="Picture 2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6056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10" name="Picture 2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077072"/>
                <a:ext cx="648072" cy="570497"/>
              </a:xfrm>
              <a:prstGeom prst="rect">
                <a:avLst/>
              </a:prstGeom>
            </p:spPr>
          </p:pic>
          <p:grpSp>
            <p:nvGrpSpPr>
              <p:cNvPr id="11" name="Group 11"/>
              <p:cNvGrpSpPr/>
              <p:nvPr/>
            </p:nvGrpSpPr>
            <p:grpSpPr>
              <a:xfrm>
                <a:off x="4283968" y="3140968"/>
                <a:ext cx="792088" cy="792088"/>
                <a:chOff x="7524328" y="5661248"/>
                <a:chExt cx="792088" cy="792088"/>
              </a:xfrm>
            </p:grpSpPr>
            <p:sp>
              <p:nvSpPr>
                <p:cNvPr id="12" name="Oval 5"/>
                <p:cNvSpPr/>
                <p:nvPr/>
              </p:nvSpPr>
              <p:spPr>
                <a:xfrm>
                  <a:off x="7524328" y="5661248"/>
                  <a:ext cx="792088" cy="792088"/>
                </a:xfrm>
                <a:prstGeom prst="ellipse">
                  <a:avLst/>
                </a:prstGeom>
                <a:solidFill>
                  <a:srgbClr val="F4D907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 sz="1399"/>
                </a:p>
              </p:txBody>
            </p:sp>
            <p:pic>
              <p:nvPicPr>
                <p:cNvPr id="13" name="Picture 1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4328" y="5661248"/>
                  <a:ext cx="792088" cy="792088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线形标注 1 19"/>
            <p:cNvSpPr/>
            <p:nvPr/>
          </p:nvSpPr>
          <p:spPr bwMode="auto">
            <a:xfrm>
              <a:off x="1777512" y="1835671"/>
              <a:ext cx="2080584" cy="614709"/>
            </a:xfrm>
            <a:prstGeom prst="borderCallout1">
              <a:avLst>
                <a:gd name="adj1" fmla="val 77988"/>
                <a:gd name="adj2" fmla="val 100465"/>
                <a:gd name="adj3" fmla="val 188852"/>
                <a:gd name="adj4" fmla="val 170981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Atomic operation</a:t>
              </a:r>
            </a:p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Memory model</a:t>
              </a:r>
            </a:p>
          </p:txBody>
        </p:sp>
        <p:sp>
          <p:nvSpPr>
            <p:cNvPr id="21" name="线形标注 1 20"/>
            <p:cNvSpPr/>
            <p:nvPr/>
          </p:nvSpPr>
          <p:spPr bwMode="auto">
            <a:xfrm>
              <a:off x="4781316" y="5689929"/>
              <a:ext cx="2635716" cy="629052"/>
            </a:xfrm>
            <a:prstGeom prst="borderCallout1">
              <a:avLst>
                <a:gd name="adj1" fmla="val 320"/>
                <a:gd name="adj2" fmla="val 50397"/>
                <a:gd name="adj3" fmla="val -213968"/>
                <a:gd name="adj4" fmla="val 49755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Object map (heap map)</a:t>
              </a:r>
            </a:p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Stack map (</a:t>
              </a:r>
              <a:r>
                <a:rPr lang="en-US" sz="1399" dirty="0" err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oop</a:t>
              </a: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 map)</a:t>
              </a:r>
            </a:p>
          </p:txBody>
        </p:sp>
        <p:sp>
          <p:nvSpPr>
            <p:cNvPr id="22" name="线形标注 1 21"/>
            <p:cNvSpPr/>
            <p:nvPr/>
          </p:nvSpPr>
          <p:spPr bwMode="auto">
            <a:xfrm>
              <a:off x="7988895" y="1741439"/>
              <a:ext cx="2635716" cy="614709"/>
            </a:xfrm>
            <a:prstGeom prst="borderCallout1">
              <a:avLst>
                <a:gd name="adj1" fmla="val 101683"/>
                <a:gd name="adj2" fmla="val 7108"/>
                <a:gd name="adj3" fmla="val 205964"/>
                <a:gd name="adj4" fmla="val -43270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Parallel GC</a:t>
              </a:r>
            </a:p>
            <a:p>
              <a:pPr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Concurrent GC</a:t>
              </a:r>
            </a:p>
          </p:txBody>
        </p:sp>
        <p:sp>
          <p:nvSpPr>
            <p:cNvPr id="23" name="线形标注 1 22"/>
            <p:cNvSpPr/>
            <p:nvPr/>
          </p:nvSpPr>
          <p:spPr bwMode="auto">
            <a:xfrm>
              <a:off x="8492951" y="5183994"/>
              <a:ext cx="2116260" cy="614709"/>
            </a:xfrm>
            <a:prstGeom prst="borderCallout1">
              <a:avLst>
                <a:gd name="adj1" fmla="val 320"/>
                <a:gd name="adj2" fmla="val 57813"/>
                <a:gd name="adj3" fmla="val -258726"/>
                <a:gd name="adj4" fmla="val -101283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 err="1">
                  <a:latin typeface="Arial" charset="0"/>
                  <a:ea typeface="宋体" charset="-122"/>
                </a:rPr>
                <a:t>safepoint</a:t>
              </a:r>
              <a:endParaRPr lang="en-US" sz="1399" dirty="0">
                <a:latin typeface="Arial" charset="0"/>
                <a:ea typeface="宋体" charset="-122"/>
              </a:endParaRPr>
            </a:p>
            <a:p>
              <a:pPr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GC barrier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8891" y="6035299"/>
            <a:ext cx="6461105" cy="2615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来源：</a:t>
            </a:r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Steve Blackburn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 Virtual Machines. In PLISS’17. </a:t>
            </a:r>
            <a:r>
              <a:rPr lang="en-US" sz="11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https://youtu.be/T2WViuD5GrQ</a:t>
            </a:r>
            <a:endParaRPr 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96619" y="2776913"/>
            <a:ext cx="2381433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27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已经讨论过</a:t>
            </a:r>
          </a:p>
        </p:txBody>
      </p:sp>
      <p:sp>
        <p:nvSpPr>
          <p:cNvPr id="28" name="右箭头 27"/>
          <p:cNvSpPr/>
          <p:nvPr/>
        </p:nvSpPr>
        <p:spPr>
          <a:xfrm>
            <a:off x="3009669" y="5131136"/>
            <a:ext cx="1765229" cy="915531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接下来讨论</a:t>
            </a:r>
          </a:p>
        </p:txBody>
      </p:sp>
      <p:sp>
        <p:nvSpPr>
          <p:cNvPr id="29" name="椭圆 28"/>
          <p:cNvSpPr/>
          <p:nvPr/>
        </p:nvSpPr>
        <p:spPr>
          <a:xfrm>
            <a:off x="4907799" y="5238767"/>
            <a:ext cx="2394734" cy="7965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21622" y="5270922"/>
            <a:ext cx="1396119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讨论过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321623" y="4985353"/>
            <a:ext cx="1396119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未讨论</a:t>
            </a:r>
          </a:p>
        </p:txBody>
      </p:sp>
    </p:spTree>
    <p:extLst>
      <p:ext uri="{BB962C8B-B14F-4D97-AF65-F5344CB8AC3E}">
        <p14:creationId xmlns:p14="http://schemas.microsoft.com/office/powerpoint/2010/main" val="1233952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对象布局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制定对象布局是编译器的责任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85225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对象布局（</a:t>
            </a:r>
            <a:r>
              <a:rPr lang="en-US" altLang="zh-CN" dirty="0"/>
              <a:t>object layout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1601"/>
            <a:ext cx="5257800" cy="4351338"/>
          </a:xfrm>
        </p:spPr>
        <p:txBody>
          <a:bodyPr/>
          <a:lstStyle/>
          <a:p>
            <a:r>
              <a:rPr lang="zh-CN" altLang="en-US" dirty="0"/>
              <a:t>对象头（</a:t>
            </a:r>
            <a:r>
              <a:rPr lang="en-US" altLang="zh-CN" dirty="0"/>
              <a:t>header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有和</a:t>
            </a:r>
            <a:r>
              <a:rPr lang="en-US" altLang="zh-CN" dirty="0"/>
              <a:t>GC</a:t>
            </a:r>
            <a:r>
              <a:rPr lang="zh-CN" altLang="en-US" dirty="0"/>
              <a:t>相关的元数据，也有和语言相关的元数据</a:t>
            </a:r>
            <a:endParaRPr lang="en-US" altLang="zh-CN" dirty="0"/>
          </a:p>
          <a:p>
            <a:pPr lvl="1"/>
            <a:r>
              <a:rPr lang="zh-CN" altLang="en-US" dirty="0"/>
              <a:t>可有可无，和具体语言、虚拟机有关</a:t>
            </a:r>
            <a:endParaRPr lang="en-US" altLang="zh-CN" dirty="0"/>
          </a:p>
          <a:p>
            <a:pPr lvl="2"/>
            <a:r>
              <a:rPr lang="zh-CN" altLang="en-US" dirty="0"/>
              <a:t>元数据可以集中放在一块特定区域</a:t>
            </a:r>
            <a:endParaRPr lang="en-US" altLang="zh-CN" dirty="0"/>
          </a:p>
          <a:p>
            <a:r>
              <a:rPr lang="zh-CN" altLang="en-US" dirty="0"/>
              <a:t>字段（</a:t>
            </a:r>
            <a:r>
              <a:rPr lang="en-US" altLang="zh-CN" dirty="0"/>
              <a:t>field</a:t>
            </a:r>
            <a:r>
              <a:rPr lang="zh-CN" altLang="en-US" dirty="0"/>
              <a:t>，也叫“域”）</a:t>
            </a:r>
            <a:endParaRPr lang="en-US" altLang="zh-CN" dirty="0"/>
          </a:p>
          <a:p>
            <a:pPr lvl="1"/>
            <a:r>
              <a:rPr lang="zh-CN" altLang="en-US" dirty="0"/>
              <a:t>值字段</a:t>
            </a:r>
            <a:endParaRPr lang="en-US" altLang="zh-CN" dirty="0"/>
          </a:p>
          <a:p>
            <a:pPr lvl="1"/>
            <a:r>
              <a:rPr lang="zh-CN" altLang="en-US" dirty="0"/>
              <a:t>引用字段</a:t>
            </a:r>
            <a:endParaRPr lang="en-US" altLang="zh-CN" dirty="0"/>
          </a:p>
          <a:p>
            <a:r>
              <a:rPr lang="zh-CN" altLang="en-US" dirty="0"/>
              <a:t>运行时有能力识别对象哪些字段是值，哪些字段是引用。</a:t>
            </a:r>
          </a:p>
        </p:txBody>
      </p:sp>
      <p:sp>
        <p:nvSpPr>
          <p:cNvPr id="5" name="矩形 4"/>
          <p:cNvSpPr/>
          <p:nvPr/>
        </p:nvSpPr>
        <p:spPr>
          <a:xfrm>
            <a:off x="6521345" y="735021"/>
            <a:ext cx="4943992" cy="4947988"/>
          </a:xfrm>
          <a:prstGeom prst="rect">
            <a:avLst/>
          </a:prstGeom>
          <a:noFill/>
          <a:ln w="31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5392" y="5691468"/>
            <a:ext cx="6609945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堆</a:t>
            </a:r>
          </a:p>
        </p:txBody>
      </p:sp>
      <p:sp>
        <p:nvSpPr>
          <p:cNvPr id="7" name="矩形 6"/>
          <p:cNvSpPr/>
          <p:nvPr/>
        </p:nvSpPr>
        <p:spPr>
          <a:xfrm>
            <a:off x="7762907" y="1545055"/>
            <a:ext cx="1915975" cy="27245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62907" y="1545055"/>
            <a:ext cx="1915975" cy="48797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10" name="矩形 9"/>
          <p:cNvSpPr/>
          <p:nvPr/>
        </p:nvSpPr>
        <p:spPr>
          <a:xfrm>
            <a:off x="7762906" y="2033028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1" name="矩形 10"/>
          <p:cNvSpPr/>
          <p:nvPr/>
        </p:nvSpPr>
        <p:spPr>
          <a:xfrm>
            <a:off x="7762905" y="2390545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2" name="矩形 11"/>
          <p:cNvSpPr/>
          <p:nvPr/>
        </p:nvSpPr>
        <p:spPr>
          <a:xfrm>
            <a:off x="7762903" y="2758263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3" name="矩形 12"/>
          <p:cNvSpPr/>
          <p:nvPr/>
        </p:nvSpPr>
        <p:spPr>
          <a:xfrm>
            <a:off x="7762899" y="3115780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4" name="矩形 13"/>
          <p:cNvSpPr/>
          <p:nvPr/>
        </p:nvSpPr>
        <p:spPr>
          <a:xfrm>
            <a:off x="7762891" y="3473296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62891" y="4289358"/>
            <a:ext cx="1915960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对象（放大图）</a:t>
            </a:r>
          </a:p>
        </p:txBody>
      </p:sp>
      <p:sp>
        <p:nvSpPr>
          <p:cNvPr id="16" name="椭圆 15"/>
          <p:cNvSpPr/>
          <p:nvPr/>
        </p:nvSpPr>
        <p:spPr>
          <a:xfrm>
            <a:off x="6633453" y="1144426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17" name="矩形 16"/>
          <p:cNvSpPr/>
          <p:nvPr/>
        </p:nvSpPr>
        <p:spPr>
          <a:xfrm>
            <a:off x="4762599" y="4827702"/>
            <a:ext cx="1397330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根引用</a:t>
            </a:r>
          </a:p>
        </p:txBody>
      </p:sp>
      <p:cxnSp>
        <p:nvCxnSpPr>
          <p:cNvPr id="21" name="直接箭头连接符 20"/>
          <p:cNvCxnSpPr>
            <a:stCxn id="17" idx="3"/>
          </p:cNvCxnSpPr>
          <p:nvPr/>
        </p:nvCxnSpPr>
        <p:spPr>
          <a:xfrm flipV="1">
            <a:off x="6159929" y="2041487"/>
            <a:ext cx="1602978" cy="29700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6" idx="5"/>
          </p:cNvCxnSpPr>
          <p:nvPr/>
        </p:nvCxnSpPr>
        <p:spPr>
          <a:xfrm>
            <a:off x="7155625" y="1666597"/>
            <a:ext cx="634499" cy="366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993769" y="187552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sp>
        <p:nvSpPr>
          <p:cNvPr id="26" name="椭圆 25"/>
          <p:cNvSpPr/>
          <p:nvPr/>
        </p:nvSpPr>
        <p:spPr>
          <a:xfrm>
            <a:off x="10433213" y="3657155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28" name="直接箭头连接符 27"/>
          <p:cNvCxnSpPr>
            <a:stCxn id="11" idx="3"/>
            <a:endCxn id="25" idx="2"/>
          </p:cNvCxnSpPr>
          <p:nvPr/>
        </p:nvCxnSpPr>
        <p:spPr>
          <a:xfrm flipV="1">
            <a:off x="9678880" y="2181405"/>
            <a:ext cx="314890" cy="392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4" idx="3"/>
            <a:endCxn id="26" idx="2"/>
          </p:cNvCxnSpPr>
          <p:nvPr/>
        </p:nvCxnSpPr>
        <p:spPr>
          <a:xfrm>
            <a:off x="9678866" y="3657155"/>
            <a:ext cx="754347" cy="305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561550" y="1875524"/>
            <a:ext cx="611761" cy="61176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</a:t>
            </a:r>
          </a:p>
        </p:txBody>
      </p:sp>
      <p:cxnSp>
        <p:nvCxnSpPr>
          <p:cNvPr id="33" name="直接箭头连接符 32"/>
          <p:cNvCxnSpPr>
            <a:stCxn id="31" idx="7"/>
          </p:cNvCxnSpPr>
          <p:nvPr/>
        </p:nvCxnSpPr>
        <p:spPr>
          <a:xfrm>
            <a:off x="7083721" y="1965114"/>
            <a:ext cx="676937" cy="59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8596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 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描述对象的哪些部分是引用的数据结构</a:t>
            </a:r>
            <a:endParaRPr lang="en-US" altLang="zh-CN" dirty="0"/>
          </a:p>
          <a:p>
            <a:r>
              <a:rPr lang="zh-CN" altLang="en-US" dirty="0"/>
              <a:t>可以放在类型信息里</a:t>
            </a:r>
            <a:endParaRPr lang="en-US" altLang="zh-CN" dirty="0"/>
          </a:p>
          <a:p>
            <a:pPr lvl="1"/>
            <a:r>
              <a:rPr lang="zh-CN" altLang="en-US" dirty="0"/>
              <a:t>即</a:t>
            </a:r>
            <a:r>
              <a:rPr lang="en-US" altLang="zh-CN" dirty="0"/>
              <a:t>Type Information Block</a:t>
            </a:r>
            <a:r>
              <a:rPr lang="zh-CN" altLang="en-US" dirty="0"/>
              <a:t>（</a:t>
            </a:r>
            <a:r>
              <a:rPr lang="en-US" altLang="zh-CN" dirty="0"/>
              <a:t>TIB</a:t>
            </a:r>
            <a:r>
              <a:rPr lang="zh-CN" altLang="en-US" dirty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7762907" y="1545055"/>
            <a:ext cx="1915975" cy="272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62907" y="1545055"/>
            <a:ext cx="1915975" cy="487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10" name="矩形 9"/>
          <p:cNvSpPr/>
          <p:nvPr/>
        </p:nvSpPr>
        <p:spPr>
          <a:xfrm>
            <a:off x="7762906" y="2033028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1" name="矩形 10"/>
          <p:cNvSpPr/>
          <p:nvPr/>
        </p:nvSpPr>
        <p:spPr>
          <a:xfrm>
            <a:off x="7762905" y="2390545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2" name="矩形 11"/>
          <p:cNvSpPr/>
          <p:nvPr/>
        </p:nvSpPr>
        <p:spPr>
          <a:xfrm>
            <a:off x="7762903" y="2758263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3" name="矩形 12"/>
          <p:cNvSpPr/>
          <p:nvPr/>
        </p:nvSpPr>
        <p:spPr>
          <a:xfrm>
            <a:off x="7762899" y="3115780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4" name="矩形 13"/>
          <p:cNvSpPr/>
          <p:nvPr/>
        </p:nvSpPr>
        <p:spPr>
          <a:xfrm>
            <a:off x="7762891" y="3473296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9" name="剪去单角的矩形 8"/>
          <p:cNvSpPr/>
          <p:nvPr/>
        </p:nvSpPr>
        <p:spPr>
          <a:xfrm>
            <a:off x="6096794" y="2033028"/>
            <a:ext cx="1363333" cy="1519844"/>
          </a:xfrm>
          <a:prstGeom prst="snip1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Refs: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fields[1]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fields[4]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…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9" name="肘形连接符 18"/>
          <p:cNvCxnSpPr>
            <a:stCxn id="8" idx="1"/>
            <a:endCxn id="9" idx="3"/>
          </p:cNvCxnSpPr>
          <p:nvPr/>
        </p:nvCxnSpPr>
        <p:spPr>
          <a:xfrm rot="10800000" flipV="1">
            <a:off x="6778462" y="1789041"/>
            <a:ext cx="984446" cy="2439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460828" y="3437217"/>
            <a:ext cx="1915975" cy="272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60828" y="3437217"/>
            <a:ext cx="1915975" cy="487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35" name="矩形 34"/>
          <p:cNvSpPr/>
          <p:nvPr/>
        </p:nvSpPr>
        <p:spPr>
          <a:xfrm>
            <a:off x="3460812" y="3925190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6" name="矩形 35"/>
          <p:cNvSpPr/>
          <p:nvPr/>
        </p:nvSpPr>
        <p:spPr>
          <a:xfrm>
            <a:off x="3460826" y="4282707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60824" y="4650425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38" name="矩形 37"/>
          <p:cNvSpPr/>
          <p:nvPr/>
        </p:nvSpPr>
        <p:spPr>
          <a:xfrm>
            <a:off x="3460820" y="5007941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9" name="矩形 38"/>
          <p:cNvSpPr/>
          <p:nvPr/>
        </p:nvSpPr>
        <p:spPr>
          <a:xfrm>
            <a:off x="3460812" y="5365458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40" name="剪去单角的矩形 39"/>
          <p:cNvSpPr/>
          <p:nvPr/>
        </p:nvSpPr>
        <p:spPr>
          <a:xfrm>
            <a:off x="1681238" y="4109050"/>
            <a:ext cx="1274418" cy="1600584"/>
          </a:xfrm>
          <a:prstGeom prst="snip1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Refs: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fields[0]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fields[1]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fields[3]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…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1" name="肘形连接符 40"/>
          <p:cNvCxnSpPr>
            <a:stCxn id="34" idx="1"/>
            <a:endCxn id="40" idx="3"/>
          </p:cNvCxnSpPr>
          <p:nvPr/>
        </p:nvCxnSpPr>
        <p:spPr>
          <a:xfrm rot="10800000" flipV="1">
            <a:off x="2318448" y="3681203"/>
            <a:ext cx="1142381" cy="42784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6775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 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描述对象的哪些部分是引用的数据结构</a:t>
            </a:r>
            <a:endParaRPr lang="en-US" altLang="zh-CN" dirty="0"/>
          </a:p>
          <a:p>
            <a:r>
              <a:rPr lang="zh-CN" altLang="en-US" dirty="0"/>
              <a:t>可以在</a:t>
            </a:r>
            <a:r>
              <a:rPr lang="en-US" altLang="zh-CN" dirty="0"/>
              <a:t>TIB</a:t>
            </a:r>
            <a:r>
              <a:rPr lang="zh-CN" altLang="en-US" dirty="0"/>
              <a:t>里用</a:t>
            </a:r>
            <a:r>
              <a:rPr lang="en-US" altLang="zh-CN" dirty="0"/>
              <a:t>bitmap</a:t>
            </a:r>
            <a:r>
              <a:rPr lang="zh-CN" altLang="en-US" dirty="0"/>
              <a:t>表示</a:t>
            </a:r>
          </a:p>
        </p:txBody>
      </p:sp>
      <p:sp>
        <p:nvSpPr>
          <p:cNvPr id="7" name="矩形 6"/>
          <p:cNvSpPr/>
          <p:nvPr/>
        </p:nvSpPr>
        <p:spPr>
          <a:xfrm>
            <a:off x="7762907" y="1545055"/>
            <a:ext cx="1915975" cy="272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62907" y="1545055"/>
            <a:ext cx="1915975" cy="487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10" name="矩形 9"/>
          <p:cNvSpPr/>
          <p:nvPr/>
        </p:nvSpPr>
        <p:spPr>
          <a:xfrm>
            <a:off x="7762906" y="2033028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1" name="矩形 10"/>
          <p:cNvSpPr/>
          <p:nvPr/>
        </p:nvSpPr>
        <p:spPr>
          <a:xfrm>
            <a:off x="7762905" y="2390545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2" name="矩形 11"/>
          <p:cNvSpPr/>
          <p:nvPr/>
        </p:nvSpPr>
        <p:spPr>
          <a:xfrm>
            <a:off x="7762903" y="2758263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3" name="矩形 12"/>
          <p:cNvSpPr/>
          <p:nvPr/>
        </p:nvSpPr>
        <p:spPr>
          <a:xfrm>
            <a:off x="7762899" y="3115780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4" name="矩形 13"/>
          <p:cNvSpPr/>
          <p:nvPr/>
        </p:nvSpPr>
        <p:spPr>
          <a:xfrm>
            <a:off x="7762891" y="3473296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9" name="剪去单角的矩形 8"/>
          <p:cNvSpPr/>
          <p:nvPr/>
        </p:nvSpPr>
        <p:spPr>
          <a:xfrm>
            <a:off x="6096794" y="2033028"/>
            <a:ext cx="1363333" cy="1519844"/>
          </a:xfrm>
          <a:prstGeom prst="snip1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Refs: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01001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9" name="肘形连接符 18"/>
          <p:cNvCxnSpPr>
            <a:stCxn id="8" idx="1"/>
            <a:endCxn id="9" idx="3"/>
          </p:cNvCxnSpPr>
          <p:nvPr/>
        </p:nvCxnSpPr>
        <p:spPr>
          <a:xfrm rot="10800000" flipV="1">
            <a:off x="6778462" y="1789041"/>
            <a:ext cx="984446" cy="2439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460828" y="3437217"/>
            <a:ext cx="1915975" cy="272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60828" y="3437217"/>
            <a:ext cx="1915975" cy="487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35" name="矩形 34"/>
          <p:cNvSpPr/>
          <p:nvPr/>
        </p:nvSpPr>
        <p:spPr>
          <a:xfrm>
            <a:off x="3460827" y="3925190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6" name="矩形 35"/>
          <p:cNvSpPr/>
          <p:nvPr/>
        </p:nvSpPr>
        <p:spPr>
          <a:xfrm>
            <a:off x="3460826" y="4282707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60824" y="4650425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38" name="矩形 37"/>
          <p:cNvSpPr/>
          <p:nvPr/>
        </p:nvSpPr>
        <p:spPr>
          <a:xfrm>
            <a:off x="3460820" y="5007941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9" name="矩形 38"/>
          <p:cNvSpPr/>
          <p:nvPr/>
        </p:nvSpPr>
        <p:spPr>
          <a:xfrm>
            <a:off x="3460812" y="5365458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40" name="剪去单角的矩形 39"/>
          <p:cNvSpPr/>
          <p:nvPr/>
        </p:nvSpPr>
        <p:spPr>
          <a:xfrm>
            <a:off x="1681238" y="4109050"/>
            <a:ext cx="1274418" cy="1600584"/>
          </a:xfrm>
          <a:prstGeom prst="snip1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Refs:</a:t>
            </a:r>
          </a:p>
          <a:p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11010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1" name="肘形连接符 40"/>
          <p:cNvCxnSpPr>
            <a:stCxn id="34" idx="1"/>
            <a:endCxn id="40" idx="3"/>
          </p:cNvCxnSpPr>
          <p:nvPr/>
        </p:nvCxnSpPr>
        <p:spPr>
          <a:xfrm rot="10800000" flipV="1">
            <a:off x="2318448" y="3681203"/>
            <a:ext cx="1142381" cy="42784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743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 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描述对象的哪些部分是引用的数据结构</a:t>
            </a:r>
            <a:endParaRPr lang="en-US" altLang="zh-CN" dirty="0"/>
          </a:p>
          <a:p>
            <a:r>
              <a:rPr lang="zh-CN" altLang="en-US" dirty="0"/>
              <a:t>可以用</a:t>
            </a:r>
            <a:r>
              <a:rPr lang="en-US" altLang="zh-CN" dirty="0"/>
              <a:t>bitmap</a:t>
            </a:r>
            <a:r>
              <a:rPr lang="zh-CN" altLang="en-US" dirty="0"/>
              <a:t>放在对象头里表示</a:t>
            </a:r>
          </a:p>
        </p:txBody>
      </p:sp>
      <p:sp>
        <p:nvSpPr>
          <p:cNvPr id="7" name="矩形 6"/>
          <p:cNvSpPr/>
          <p:nvPr/>
        </p:nvSpPr>
        <p:spPr>
          <a:xfrm>
            <a:off x="7762907" y="1545055"/>
            <a:ext cx="1915975" cy="272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62907" y="1545055"/>
            <a:ext cx="1915975" cy="487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 </a:t>
            </a:r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| 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01001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62906" y="2033028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1" name="矩形 10"/>
          <p:cNvSpPr/>
          <p:nvPr/>
        </p:nvSpPr>
        <p:spPr>
          <a:xfrm>
            <a:off x="7762905" y="2390545"/>
            <a:ext cx="1915975" cy="367718"/>
          </a:xfrm>
          <a:prstGeom prst="rect">
            <a:avLst/>
          </a:prstGeom>
          <a:solidFill>
            <a:srgbClr val="BEE9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2" name="矩形 11"/>
          <p:cNvSpPr/>
          <p:nvPr/>
        </p:nvSpPr>
        <p:spPr>
          <a:xfrm>
            <a:off x="7762903" y="2758263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3" name="矩形 12"/>
          <p:cNvSpPr/>
          <p:nvPr/>
        </p:nvSpPr>
        <p:spPr>
          <a:xfrm>
            <a:off x="7762899" y="3115780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4" name="矩形 13"/>
          <p:cNvSpPr/>
          <p:nvPr/>
        </p:nvSpPr>
        <p:spPr>
          <a:xfrm>
            <a:off x="7762891" y="3473296"/>
            <a:ext cx="1915975" cy="367718"/>
          </a:xfrm>
          <a:prstGeom prst="rect">
            <a:avLst/>
          </a:prstGeom>
          <a:solidFill>
            <a:srgbClr val="BEE9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2" name="矩形 31"/>
          <p:cNvSpPr/>
          <p:nvPr/>
        </p:nvSpPr>
        <p:spPr>
          <a:xfrm>
            <a:off x="3460828" y="3437217"/>
            <a:ext cx="1915975" cy="272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60828" y="3437217"/>
            <a:ext cx="1915975" cy="487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 </a:t>
            </a:r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| 11010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60827" y="3925190"/>
            <a:ext cx="1915975" cy="367718"/>
          </a:xfrm>
          <a:prstGeom prst="rect">
            <a:avLst/>
          </a:prstGeom>
          <a:solidFill>
            <a:srgbClr val="BEE9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6" name="矩形 35"/>
          <p:cNvSpPr/>
          <p:nvPr/>
        </p:nvSpPr>
        <p:spPr>
          <a:xfrm>
            <a:off x="3460826" y="4282707"/>
            <a:ext cx="1915975" cy="367718"/>
          </a:xfrm>
          <a:prstGeom prst="rect">
            <a:avLst/>
          </a:prstGeom>
          <a:solidFill>
            <a:srgbClr val="BEE9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60824" y="4650425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38" name="矩形 37"/>
          <p:cNvSpPr/>
          <p:nvPr/>
        </p:nvSpPr>
        <p:spPr>
          <a:xfrm>
            <a:off x="3460820" y="5007941"/>
            <a:ext cx="1915975" cy="367718"/>
          </a:xfrm>
          <a:prstGeom prst="rect">
            <a:avLst/>
          </a:prstGeom>
          <a:solidFill>
            <a:srgbClr val="BEE9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9" name="矩形 38"/>
          <p:cNvSpPr/>
          <p:nvPr/>
        </p:nvSpPr>
        <p:spPr>
          <a:xfrm>
            <a:off x="3460812" y="5365458"/>
            <a:ext cx="1915975" cy="367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</p:spTree>
    <p:extLst>
      <p:ext uri="{BB962C8B-B14F-4D97-AF65-F5344CB8AC3E}">
        <p14:creationId xmlns:p14="http://schemas.microsoft.com/office/powerpoint/2010/main" val="23391823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 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描述对象的哪些部分是引用的数据结构</a:t>
            </a:r>
            <a:endParaRPr lang="en-US" altLang="zh-CN" dirty="0"/>
          </a:p>
          <a:p>
            <a:r>
              <a:rPr lang="zh-CN" altLang="en-US" dirty="0"/>
              <a:t>可以放在一个全局的数组中</a:t>
            </a:r>
          </a:p>
        </p:txBody>
      </p:sp>
      <p:sp>
        <p:nvSpPr>
          <p:cNvPr id="7" name="矩形 6"/>
          <p:cNvSpPr/>
          <p:nvPr/>
        </p:nvSpPr>
        <p:spPr>
          <a:xfrm>
            <a:off x="7762907" y="1545055"/>
            <a:ext cx="1915975" cy="27245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62907" y="1545055"/>
            <a:ext cx="1915975" cy="48797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10" name="矩形 9"/>
          <p:cNvSpPr/>
          <p:nvPr/>
        </p:nvSpPr>
        <p:spPr>
          <a:xfrm>
            <a:off x="7762906" y="2033028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1" name="矩形 10"/>
          <p:cNvSpPr/>
          <p:nvPr/>
        </p:nvSpPr>
        <p:spPr>
          <a:xfrm>
            <a:off x="7762905" y="2390545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2" name="矩形 11"/>
          <p:cNvSpPr/>
          <p:nvPr/>
        </p:nvSpPr>
        <p:spPr>
          <a:xfrm>
            <a:off x="7762903" y="2758263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3" name="矩形 12"/>
          <p:cNvSpPr/>
          <p:nvPr/>
        </p:nvSpPr>
        <p:spPr>
          <a:xfrm>
            <a:off x="7762899" y="3115780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4" name="矩形 13"/>
          <p:cNvSpPr/>
          <p:nvPr/>
        </p:nvSpPr>
        <p:spPr>
          <a:xfrm>
            <a:off x="7762891" y="3473296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2" name="矩形 31"/>
          <p:cNvSpPr/>
          <p:nvPr/>
        </p:nvSpPr>
        <p:spPr>
          <a:xfrm>
            <a:off x="3460828" y="3437217"/>
            <a:ext cx="1915975" cy="27245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60828" y="3437217"/>
            <a:ext cx="1915975" cy="48797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35" name="矩形 34"/>
          <p:cNvSpPr/>
          <p:nvPr/>
        </p:nvSpPr>
        <p:spPr>
          <a:xfrm>
            <a:off x="3460827" y="3925190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6" name="矩形 35"/>
          <p:cNvSpPr/>
          <p:nvPr/>
        </p:nvSpPr>
        <p:spPr>
          <a:xfrm>
            <a:off x="3460826" y="4282707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60824" y="4650425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38" name="矩形 37"/>
          <p:cNvSpPr/>
          <p:nvPr/>
        </p:nvSpPr>
        <p:spPr>
          <a:xfrm>
            <a:off x="3460820" y="5007941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39" name="矩形 38"/>
          <p:cNvSpPr/>
          <p:nvPr/>
        </p:nvSpPr>
        <p:spPr>
          <a:xfrm>
            <a:off x="3460812" y="5365458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8" name="矩形 17"/>
          <p:cNvSpPr/>
          <p:nvPr/>
        </p:nvSpPr>
        <p:spPr>
          <a:xfrm>
            <a:off x="6043398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86164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28930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71696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14462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57228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99994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37081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79847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22613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165379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508146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850912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193678" y="5763695"/>
            <a:ext cx="342766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451549" y="5763695"/>
            <a:ext cx="685532" cy="3427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" name="肘形连接符 4"/>
          <p:cNvCxnSpPr>
            <a:stCxn id="19" idx="0"/>
            <a:endCxn id="35" idx="3"/>
          </p:cNvCxnSpPr>
          <p:nvPr/>
        </p:nvCxnSpPr>
        <p:spPr>
          <a:xfrm rot="16200000" flipV="1">
            <a:off x="5139851" y="4345999"/>
            <a:ext cx="1654646" cy="118074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20" idx="0"/>
            <a:endCxn id="36" idx="3"/>
          </p:cNvCxnSpPr>
          <p:nvPr/>
        </p:nvCxnSpPr>
        <p:spPr>
          <a:xfrm rot="16200000" flipV="1">
            <a:off x="5489992" y="4353374"/>
            <a:ext cx="1297129" cy="152351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22" idx="0"/>
            <a:endCxn id="38" idx="3"/>
          </p:cNvCxnSpPr>
          <p:nvPr/>
        </p:nvCxnSpPr>
        <p:spPr>
          <a:xfrm rot="16200000" flipV="1">
            <a:off x="6195372" y="4373222"/>
            <a:ext cx="571895" cy="220905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39"/>
          <p:cNvCxnSpPr>
            <a:stCxn id="27" idx="0"/>
            <a:endCxn id="11" idx="3"/>
          </p:cNvCxnSpPr>
          <p:nvPr/>
        </p:nvCxnSpPr>
        <p:spPr>
          <a:xfrm rot="16200000" flipV="1">
            <a:off x="8241793" y="4011491"/>
            <a:ext cx="3189291" cy="31511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30" idx="0"/>
            <a:endCxn id="14" idx="3"/>
          </p:cNvCxnSpPr>
          <p:nvPr/>
        </p:nvCxnSpPr>
        <p:spPr>
          <a:xfrm rot="16200000" flipV="1">
            <a:off x="9297311" y="4038711"/>
            <a:ext cx="2106540" cy="134342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916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生成</a:t>
            </a:r>
            <a:r>
              <a:rPr lang="en-US" altLang="zh-CN" dirty="0"/>
              <a:t>object map</a:t>
            </a:r>
            <a:r>
              <a:rPr lang="zh-CN" altLang="en-US" dirty="0"/>
              <a:t>是编译器的责任</a:t>
            </a:r>
          </a:p>
        </p:txBody>
      </p:sp>
      <p:sp>
        <p:nvSpPr>
          <p:cNvPr id="22" name="内容占位符 21"/>
          <p:cNvSpPr>
            <a:spLocks noGrp="1"/>
          </p:cNvSpPr>
          <p:nvPr>
            <p:ph idx="1"/>
          </p:nvPr>
        </p:nvSpPr>
        <p:spPr>
          <a:xfrm>
            <a:off x="838199" y="1361601"/>
            <a:ext cx="5257801" cy="4351338"/>
          </a:xfrm>
        </p:spPr>
        <p:txBody>
          <a:bodyPr/>
          <a:lstStyle/>
          <a:p>
            <a:r>
              <a:rPr lang="zh-CN" altLang="en-US" dirty="0"/>
              <a:t>因为编译器、虚拟机：</a:t>
            </a:r>
            <a:endParaRPr lang="en-US" altLang="zh-CN" dirty="0"/>
          </a:p>
          <a:p>
            <a:pPr lvl="1"/>
            <a:r>
              <a:rPr lang="zh-CN" altLang="en-US" dirty="0"/>
              <a:t>理解编程语言（或字节码）</a:t>
            </a:r>
            <a:endParaRPr lang="en-US" altLang="zh-CN" dirty="0"/>
          </a:p>
          <a:p>
            <a:pPr lvl="1"/>
            <a:r>
              <a:rPr lang="zh-CN" altLang="en-US" dirty="0"/>
              <a:t>负责生成机器码</a:t>
            </a:r>
            <a:endParaRPr lang="en-US" altLang="zh-CN" dirty="0"/>
          </a:p>
          <a:p>
            <a:pPr lvl="1"/>
            <a:r>
              <a:rPr lang="zh-CN" altLang="en-US" dirty="0"/>
              <a:t>负责执行程序</a:t>
            </a:r>
            <a:endParaRPr lang="en-US" altLang="zh-CN" dirty="0"/>
          </a:p>
          <a:p>
            <a:pPr lvl="1"/>
            <a:r>
              <a:rPr lang="zh-CN" altLang="en-US" dirty="0"/>
              <a:t>负责访问对象</a:t>
            </a:r>
            <a:endParaRPr lang="en-US" altLang="zh-CN" dirty="0"/>
          </a:p>
          <a:p>
            <a:r>
              <a:rPr lang="zh-CN" altLang="en-US" dirty="0"/>
              <a:t>必须了解对象布局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51790" y="2040787"/>
            <a:ext cx="2730805" cy="1941573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class Foo {</a:t>
            </a:r>
          </a:p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</a:t>
            </a:r>
            <a:r>
              <a:rPr kumimoji="1" lang="en-US" altLang="zh-CN" sz="1600" dirty="0" err="1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int</a:t>
            </a:r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a;</a:t>
            </a:r>
          </a:p>
          <a:p>
            <a:pPr algn="l"/>
            <a:r>
              <a:rPr kumimoji="1" lang="en-US" altLang="zh-CN" sz="1600" b="1" dirty="0">
                <a:solidFill>
                  <a:srgbClr val="0070C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b;</a:t>
            </a:r>
          </a:p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char c;</a:t>
            </a:r>
          </a:p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long d;</a:t>
            </a:r>
          </a:p>
          <a:p>
            <a:pPr algn="l"/>
            <a:r>
              <a:rPr kumimoji="1" lang="en-US" altLang="zh-CN" sz="1600" b="1" dirty="0">
                <a:solidFill>
                  <a:srgbClr val="0070C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e;</a:t>
            </a:r>
          </a:p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}</a:t>
            </a:r>
            <a:endParaRPr kumimoji="1" lang="zh-CN" altLang="en-US" sz="1600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58591" y="287023"/>
            <a:ext cx="1915975" cy="27245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58591" y="287023"/>
            <a:ext cx="1915975" cy="48797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7" name="矩形 6"/>
          <p:cNvSpPr/>
          <p:nvPr/>
        </p:nvSpPr>
        <p:spPr>
          <a:xfrm>
            <a:off x="9658590" y="774996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8" name="矩形 7"/>
          <p:cNvSpPr/>
          <p:nvPr/>
        </p:nvSpPr>
        <p:spPr>
          <a:xfrm>
            <a:off x="9658589" y="1132513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9" name="矩形 8"/>
          <p:cNvSpPr/>
          <p:nvPr/>
        </p:nvSpPr>
        <p:spPr>
          <a:xfrm>
            <a:off x="9658587" y="1500231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0" name="矩形 9"/>
          <p:cNvSpPr/>
          <p:nvPr/>
        </p:nvSpPr>
        <p:spPr>
          <a:xfrm>
            <a:off x="9658583" y="1857748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1" name="矩形 10"/>
          <p:cNvSpPr/>
          <p:nvPr/>
        </p:nvSpPr>
        <p:spPr>
          <a:xfrm>
            <a:off x="9658575" y="2215264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2" name="矩形 11"/>
          <p:cNvSpPr/>
          <p:nvPr/>
        </p:nvSpPr>
        <p:spPr>
          <a:xfrm>
            <a:off x="9658575" y="3212150"/>
            <a:ext cx="1915975" cy="27245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58575" y="3212150"/>
            <a:ext cx="1915975" cy="48797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对象头</a:t>
            </a:r>
          </a:p>
        </p:txBody>
      </p:sp>
      <p:sp>
        <p:nvSpPr>
          <p:cNvPr id="14" name="矩形 13"/>
          <p:cNvSpPr/>
          <p:nvPr/>
        </p:nvSpPr>
        <p:spPr>
          <a:xfrm>
            <a:off x="9658574" y="3700123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5" name="矩形 14"/>
          <p:cNvSpPr/>
          <p:nvPr/>
        </p:nvSpPr>
        <p:spPr>
          <a:xfrm>
            <a:off x="9658573" y="4057640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58571" y="4425358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7" name="矩形 16"/>
          <p:cNvSpPr/>
          <p:nvPr/>
        </p:nvSpPr>
        <p:spPr>
          <a:xfrm>
            <a:off x="9658567" y="4782874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引用字段</a:t>
            </a:r>
          </a:p>
        </p:txBody>
      </p:sp>
      <p:sp>
        <p:nvSpPr>
          <p:cNvPr id="18" name="矩形 17"/>
          <p:cNvSpPr/>
          <p:nvPr/>
        </p:nvSpPr>
        <p:spPr>
          <a:xfrm>
            <a:off x="9658559" y="5140391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值字段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51790" y="4547969"/>
            <a:ext cx="2730805" cy="1941573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class Bar {</a:t>
            </a:r>
          </a:p>
          <a:p>
            <a:pPr algn="l"/>
            <a:r>
              <a:rPr kumimoji="1" lang="en-US" altLang="zh-CN" sz="1600" b="1" dirty="0">
                <a:solidFill>
                  <a:srgbClr val="0070C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a;</a:t>
            </a:r>
          </a:p>
          <a:p>
            <a:pPr algn="l"/>
            <a:r>
              <a:rPr kumimoji="1" lang="en-US" altLang="zh-CN" sz="1600" b="1" dirty="0">
                <a:solidFill>
                  <a:srgbClr val="0070C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b;</a:t>
            </a:r>
          </a:p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double c;</a:t>
            </a:r>
          </a:p>
          <a:p>
            <a:pPr algn="l"/>
            <a:r>
              <a:rPr kumimoji="1" lang="en-US" altLang="zh-CN" sz="1600" b="1" dirty="0">
                <a:solidFill>
                  <a:srgbClr val="0070C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d;</a:t>
            </a:r>
          </a:p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short e;</a:t>
            </a:r>
          </a:p>
          <a:p>
            <a:pPr algn="l"/>
            <a:r>
              <a:rPr kumimoji="1" lang="en-US" altLang="zh-CN" sz="1600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}</a:t>
            </a:r>
            <a:endParaRPr kumimoji="1" lang="zh-CN" altLang="en-US" sz="1600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20" name="右箭头 19"/>
          <p:cNvSpPr/>
          <p:nvPr/>
        </p:nvSpPr>
        <p:spPr>
          <a:xfrm rot="19497000">
            <a:off x="7590280" y="1792504"/>
            <a:ext cx="1767016" cy="865924"/>
          </a:xfrm>
          <a:prstGeom prst="rightArrow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alpha val="28000"/>
                </a:schemeClr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 rot="20021412">
            <a:off x="7578326" y="4588241"/>
            <a:ext cx="1767016" cy="865924"/>
          </a:xfrm>
          <a:prstGeom prst="rightArrow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alpha val="28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547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 Map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65769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根集合（</a:t>
            </a:r>
            <a:r>
              <a:rPr lang="en-US" altLang="zh-CN" dirty="0"/>
              <a:t>root set</a:t>
            </a:r>
            <a:r>
              <a:rPr lang="zh-CN" altLang="en-US" dirty="0"/>
              <a:t>）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根集合中的引用</a:t>
            </a:r>
            <a:endParaRPr lang="en-US" altLang="zh-CN" dirty="0"/>
          </a:p>
          <a:p>
            <a:pPr lvl="1"/>
            <a:r>
              <a:rPr lang="zh-CN" altLang="en-US" dirty="0"/>
              <a:t>可以被应用程序直接访问</a:t>
            </a:r>
            <a:endParaRPr lang="en-US" altLang="zh-CN" dirty="0"/>
          </a:p>
          <a:p>
            <a:pPr lvl="1"/>
            <a:r>
              <a:rPr lang="zh-CN" altLang="en-US" dirty="0"/>
              <a:t>因此根指向的对象都是活的</a:t>
            </a:r>
            <a:endParaRPr lang="en-US" altLang="zh-CN" dirty="0"/>
          </a:p>
          <a:p>
            <a:r>
              <a:rPr lang="zh-CN" altLang="en-US" dirty="0"/>
              <a:t>具体包括</a:t>
            </a:r>
            <a:endParaRPr lang="en-US" altLang="zh-CN" dirty="0"/>
          </a:p>
          <a:p>
            <a:pPr lvl="1"/>
            <a:r>
              <a:rPr lang="zh-CN" altLang="en-US" b="1" dirty="0"/>
              <a:t>局部变量</a:t>
            </a:r>
            <a:endParaRPr lang="en-US" altLang="zh-CN" b="1" dirty="0"/>
          </a:p>
          <a:p>
            <a:pPr lvl="1"/>
            <a:r>
              <a:rPr lang="zh-CN" altLang="en-US" b="1" dirty="0"/>
              <a:t>静态（全局）变量</a:t>
            </a:r>
            <a:endParaRPr lang="en-US" altLang="zh-CN" b="1" dirty="0"/>
          </a:p>
          <a:p>
            <a:pPr lvl="1"/>
            <a:r>
              <a:rPr lang="zh-CN" altLang="en-US" dirty="0"/>
              <a:t>被外部接口保留的</a:t>
            </a:r>
            <a:endParaRPr lang="en-US" altLang="zh-CN" dirty="0"/>
          </a:p>
          <a:p>
            <a:pPr lvl="2"/>
            <a:r>
              <a:rPr lang="zh-CN" altLang="en-US" dirty="0"/>
              <a:t>例如</a:t>
            </a:r>
            <a:r>
              <a:rPr lang="en-US" altLang="zh-CN" dirty="0"/>
              <a:t>JNI</a:t>
            </a:r>
            <a:r>
              <a:rPr lang="zh-CN" altLang="en-US" dirty="0"/>
              <a:t>的</a:t>
            </a:r>
            <a:r>
              <a:rPr lang="en-US" altLang="zh-CN" dirty="0" err="1"/>
              <a:t>LocalRef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zh-CN" altLang="en-US" dirty="0"/>
              <a:t>其他根</a:t>
            </a:r>
            <a:endParaRPr lang="en-US" altLang="zh-CN" dirty="0"/>
          </a:p>
          <a:p>
            <a:pPr lvl="2"/>
            <a:r>
              <a:rPr lang="zh-CN" altLang="en-US" dirty="0"/>
              <a:t>由语言、虚拟机、运行环境定义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4856300" y="193451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7" name="矩形 6"/>
          <p:cNvSpPr/>
          <p:nvPr/>
        </p:nvSpPr>
        <p:spPr>
          <a:xfrm>
            <a:off x="4856300" y="2421138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8" name="矩形 7"/>
          <p:cNvSpPr/>
          <p:nvPr/>
        </p:nvSpPr>
        <p:spPr>
          <a:xfrm>
            <a:off x="8286735" y="1832837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JNI </a:t>
            </a:r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LocalRef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86735" y="2905682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JNI </a:t>
            </a:r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GlobalRef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65197" y="1450307"/>
            <a:ext cx="5723446" cy="4366715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53631" y="5880339"/>
            <a:ext cx="2033105" cy="2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根集合</a:t>
            </a:r>
          </a:p>
        </p:txBody>
      </p:sp>
      <p:sp>
        <p:nvSpPr>
          <p:cNvPr id="12" name="矩形 11"/>
          <p:cNvSpPr/>
          <p:nvPr/>
        </p:nvSpPr>
        <p:spPr>
          <a:xfrm>
            <a:off x="4856300" y="2907766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13" name="矩形 12"/>
          <p:cNvSpPr/>
          <p:nvPr/>
        </p:nvSpPr>
        <p:spPr>
          <a:xfrm>
            <a:off x="4856300" y="3394394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14" name="矩形 13"/>
          <p:cNvSpPr/>
          <p:nvPr/>
        </p:nvSpPr>
        <p:spPr>
          <a:xfrm>
            <a:off x="6623190" y="2302228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5" name="矩形 14"/>
          <p:cNvSpPr/>
          <p:nvPr/>
        </p:nvSpPr>
        <p:spPr>
          <a:xfrm>
            <a:off x="6623190" y="277162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6" name="矩形 15"/>
          <p:cNvSpPr/>
          <p:nvPr/>
        </p:nvSpPr>
        <p:spPr>
          <a:xfrm>
            <a:off x="6623190" y="3235869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7" name="矩形 16"/>
          <p:cNvSpPr/>
          <p:nvPr/>
        </p:nvSpPr>
        <p:spPr>
          <a:xfrm>
            <a:off x="6623190" y="370526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静态变量</a:t>
            </a:r>
          </a:p>
        </p:txBody>
      </p:sp>
      <p:sp>
        <p:nvSpPr>
          <p:cNvPr id="18" name="矩形 17"/>
          <p:cNvSpPr/>
          <p:nvPr/>
        </p:nvSpPr>
        <p:spPr>
          <a:xfrm>
            <a:off x="4856300" y="3873772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19" name="矩形 18"/>
          <p:cNvSpPr/>
          <p:nvPr/>
        </p:nvSpPr>
        <p:spPr>
          <a:xfrm>
            <a:off x="4856300" y="436040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20" name="矩形 19"/>
          <p:cNvSpPr/>
          <p:nvPr/>
        </p:nvSpPr>
        <p:spPr>
          <a:xfrm>
            <a:off x="4856300" y="4847028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局部变量</a:t>
            </a:r>
          </a:p>
        </p:txBody>
      </p:sp>
      <p:sp>
        <p:nvSpPr>
          <p:cNvPr id="21" name="矩形 20"/>
          <p:cNvSpPr/>
          <p:nvPr/>
        </p:nvSpPr>
        <p:spPr>
          <a:xfrm>
            <a:off x="8286735" y="3369525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JNI </a:t>
            </a:r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GlobalRef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86735" y="4067355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其他根</a:t>
            </a:r>
          </a:p>
        </p:txBody>
      </p:sp>
      <p:sp>
        <p:nvSpPr>
          <p:cNvPr id="23" name="矩形 22"/>
          <p:cNvSpPr/>
          <p:nvPr/>
        </p:nvSpPr>
        <p:spPr>
          <a:xfrm>
            <a:off x="8286735" y="4531199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其他根</a:t>
            </a:r>
          </a:p>
        </p:txBody>
      </p:sp>
      <p:sp>
        <p:nvSpPr>
          <p:cNvPr id="24" name="矩形 23"/>
          <p:cNvSpPr/>
          <p:nvPr/>
        </p:nvSpPr>
        <p:spPr>
          <a:xfrm>
            <a:off x="8286735" y="5000590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其他根</a:t>
            </a:r>
          </a:p>
        </p:txBody>
      </p:sp>
      <p:sp>
        <p:nvSpPr>
          <p:cNvPr id="25" name="矩形 24"/>
          <p:cNvSpPr/>
          <p:nvPr/>
        </p:nvSpPr>
        <p:spPr>
          <a:xfrm>
            <a:off x="8286735" y="2291171"/>
            <a:ext cx="1397330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JNI </a:t>
            </a:r>
            <a:r>
              <a:rPr lang="en-US" altLang="zh-CN" sz="1399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LocalRef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507418" y="1062926"/>
            <a:ext cx="1982665" cy="48702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垃圾回收基本原理</a:t>
            </a:r>
          </a:p>
        </p:txBody>
      </p:sp>
    </p:spTree>
    <p:extLst>
      <p:ext uri="{BB962C8B-B14F-4D97-AF65-F5344CB8AC3E}">
        <p14:creationId xmlns:p14="http://schemas.microsoft.com/office/powerpoint/2010/main" val="40694013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局部变量</a:t>
            </a:r>
          </a:p>
        </p:txBody>
      </p:sp>
      <p:sp>
        <p:nvSpPr>
          <p:cNvPr id="77" name="内容占位符 7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局部变量存放在寄存器里和栈上。</a:t>
            </a:r>
            <a:endParaRPr lang="en-US" altLang="zh-CN" dirty="0"/>
          </a:p>
          <a:p>
            <a:pPr lvl="1"/>
            <a:r>
              <a:rPr lang="zh-CN" altLang="en-US" dirty="0"/>
              <a:t>具体在哪里，由编译器决定。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7891832" y="678410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引用变量</a:t>
            </a:r>
          </a:p>
        </p:txBody>
      </p:sp>
      <p:sp>
        <p:nvSpPr>
          <p:cNvPr id="13" name="矩形 12"/>
          <p:cNvSpPr/>
          <p:nvPr/>
        </p:nvSpPr>
        <p:spPr>
          <a:xfrm>
            <a:off x="7891831" y="1035926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引用变量</a:t>
            </a:r>
          </a:p>
        </p:txBody>
      </p:sp>
      <p:sp>
        <p:nvSpPr>
          <p:cNvPr id="14" name="矩形 13"/>
          <p:cNvSpPr/>
          <p:nvPr/>
        </p:nvSpPr>
        <p:spPr>
          <a:xfrm>
            <a:off x="7891829" y="1403644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值变量</a:t>
            </a:r>
          </a:p>
        </p:txBody>
      </p:sp>
      <p:sp>
        <p:nvSpPr>
          <p:cNvPr id="15" name="矩形 14"/>
          <p:cNvSpPr/>
          <p:nvPr/>
        </p:nvSpPr>
        <p:spPr>
          <a:xfrm>
            <a:off x="7891825" y="1761161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引用变量</a:t>
            </a:r>
          </a:p>
        </p:txBody>
      </p:sp>
      <p:sp>
        <p:nvSpPr>
          <p:cNvPr id="16" name="矩形 15"/>
          <p:cNvSpPr/>
          <p:nvPr/>
        </p:nvSpPr>
        <p:spPr>
          <a:xfrm>
            <a:off x="7891817" y="2118677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值变量</a:t>
            </a:r>
          </a:p>
        </p:txBody>
      </p:sp>
      <p:sp>
        <p:nvSpPr>
          <p:cNvPr id="17" name="矩形 16"/>
          <p:cNvSpPr/>
          <p:nvPr/>
        </p:nvSpPr>
        <p:spPr>
          <a:xfrm>
            <a:off x="7891832" y="2486395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保存的寄存器</a:t>
            </a:r>
          </a:p>
        </p:txBody>
      </p:sp>
      <p:sp>
        <p:nvSpPr>
          <p:cNvPr id="22" name="矩形 21"/>
          <p:cNvSpPr/>
          <p:nvPr/>
        </p:nvSpPr>
        <p:spPr>
          <a:xfrm>
            <a:off x="7891816" y="2854126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原栈底（</a:t>
            </a:r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FP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3" name="矩形 22"/>
          <p:cNvSpPr/>
          <p:nvPr/>
        </p:nvSpPr>
        <p:spPr>
          <a:xfrm>
            <a:off x="7891800" y="3221856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返回地址（</a:t>
            </a:r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PC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4" name="矩形 23"/>
          <p:cNvSpPr/>
          <p:nvPr/>
        </p:nvSpPr>
        <p:spPr>
          <a:xfrm>
            <a:off x="7891832" y="3589598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引用变量</a:t>
            </a:r>
          </a:p>
        </p:txBody>
      </p:sp>
      <p:sp>
        <p:nvSpPr>
          <p:cNvPr id="26" name="矩形 25"/>
          <p:cNvSpPr/>
          <p:nvPr/>
        </p:nvSpPr>
        <p:spPr>
          <a:xfrm>
            <a:off x="7891829" y="3957317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值变量</a:t>
            </a:r>
          </a:p>
        </p:txBody>
      </p:sp>
      <p:sp>
        <p:nvSpPr>
          <p:cNvPr id="27" name="矩形 26"/>
          <p:cNvSpPr/>
          <p:nvPr/>
        </p:nvSpPr>
        <p:spPr>
          <a:xfrm>
            <a:off x="7891825" y="4329391"/>
            <a:ext cx="1915975" cy="36771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引用变量</a:t>
            </a:r>
          </a:p>
        </p:txBody>
      </p:sp>
      <p:sp>
        <p:nvSpPr>
          <p:cNvPr id="30" name="矩形 29"/>
          <p:cNvSpPr/>
          <p:nvPr/>
        </p:nvSpPr>
        <p:spPr>
          <a:xfrm>
            <a:off x="7891816" y="4692754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原栈底（</a:t>
            </a:r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FP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1" name="矩形 30"/>
          <p:cNvSpPr/>
          <p:nvPr/>
        </p:nvSpPr>
        <p:spPr>
          <a:xfrm>
            <a:off x="7891800" y="5060484"/>
            <a:ext cx="1915975" cy="3677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返回地址（</a:t>
            </a:r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PC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2" name="矩形 31"/>
          <p:cNvSpPr/>
          <p:nvPr/>
        </p:nvSpPr>
        <p:spPr>
          <a:xfrm>
            <a:off x="7891832" y="5428190"/>
            <a:ext cx="1915975" cy="58940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….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045773" y="2241023"/>
            <a:ext cx="2888039" cy="2888039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55845" y="5187831"/>
            <a:ext cx="467894" cy="27689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34448" y="6038834"/>
            <a:ext cx="230742" cy="27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栈</a:t>
            </a:r>
          </a:p>
        </p:txBody>
      </p:sp>
      <p:sp>
        <p:nvSpPr>
          <p:cNvPr id="37" name="矩形 36"/>
          <p:cNvSpPr/>
          <p:nvPr/>
        </p:nvSpPr>
        <p:spPr>
          <a:xfrm>
            <a:off x="4336503" y="2621209"/>
            <a:ext cx="1011548" cy="312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38" name="矩形 37"/>
          <p:cNvSpPr/>
          <p:nvPr/>
        </p:nvSpPr>
        <p:spPr>
          <a:xfrm>
            <a:off x="4336502" y="3020686"/>
            <a:ext cx="1011548" cy="312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39" name="矩形 38"/>
          <p:cNvSpPr/>
          <p:nvPr/>
        </p:nvSpPr>
        <p:spPr>
          <a:xfrm>
            <a:off x="4336503" y="3421277"/>
            <a:ext cx="1011548" cy="312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40" name="矩形 39"/>
          <p:cNvSpPr/>
          <p:nvPr/>
        </p:nvSpPr>
        <p:spPr>
          <a:xfrm>
            <a:off x="4336503" y="4232866"/>
            <a:ext cx="1011548" cy="312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41" name="矩形 40"/>
          <p:cNvSpPr/>
          <p:nvPr/>
        </p:nvSpPr>
        <p:spPr>
          <a:xfrm>
            <a:off x="4336503" y="3827072"/>
            <a:ext cx="1011548" cy="312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276719" y="4638661"/>
            <a:ext cx="1153711" cy="27689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通用寄存器</a:t>
            </a:r>
          </a:p>
        </p:txBody>
      </p:sp>
      <p:sp>
        <p:nvSpPr>
          <p:cNvPr id="43" name="矩形 42"/>
          <p:cNvSpPr/>
          <p:nvPr/>
        </p:nvSpPr>
        <p:spPr>
          <a:xfrm>
            <a:off x="5690634" y="2621209"/>
            <a:ext cx="1011548" cy="312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SP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619551" y="4330046"/>
            <a:ext cx="1153711" cy="27689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特殊寄存器</a:t>
            </a:r>
          </a:p>
        </p:txBody>
      </p:sp>
      <p:sp>
        <p:nvSpPr>
          <p:cNvPr id="45" name="矩形 44"/>
          <p:cNvSpPr/>
          <p:nvPr/>
        </p:nvSpPr>
        <p:spPr>
          <a:xfrm>
            <a:off x="5690634" y="3040972"/>
            <a:ext cx="1011548" cy="312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46" name="矩形 45"/>
          <p:cNvSpPr/>
          <p:nvPr/>
        </p:nvSpPr>
        <p:spPr>
          <a:xfrm>
            <a:off x="5690634" y="3431524"/>
            <a:ext cx="1011548" cy="312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LR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90634" y="3869758"/>
            <a:ext cx="1011548" cy="312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PC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9" name="曲线连接符 48"/>
          <p:cNvCxnSpPr>
            <a:stCxn id="43" idx="3"/>
            <a:endCxn id="12" idx="0"/>
          </p:cNvCxnSpPr>
          <p:nvPr/>
        </p:nvCxnSpPr>
        <p:spPr>
          <a:xfrm flipV="1">
            <a:off x="6702182" y="678410"/>
            <a:ext cx="2147638" cy="2098924"/>
          </a:xfrm>
          <a:prstGeom prst="curvedConnector4">
            <a:avLst>
              <a:gd name="adj1" fmla="val 27697"/>
              <a:gd name="adj2" fmla="val 11088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/>
          <p:cNvCxnSpPr>
            <a:stCxn id="45" idx="3"/>
            <a:endCxn id="22" idx="1"/>
          </p:cNvCxnSpPr>
          <p:nvPr/>
        </p:nvCxnSpPr>
        <p:spPr>
          <a:xfrm flipV="1">
            <a:off x="6702182" y="3037985"/>
            <a:ext cx="1189634" cy="15911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线连接符 52"/>
          <p:cNvCxnSpPr>
            <a:stCxn id="22" idx="3"/>
            <a:endCxn id="30" idx="3"/>
          </p:cNvCxnSpPr>
          <p:nvPr/>
        </p:nvCxnSpPr>
        <p:spPr>
          <a:xfrm>
            <a:off x="9807790" y="3037985"/>
            <a:ext cx="12695" cy="1838628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9991863" y="556578"/>
            <a:ext cx="461485" cy="27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栈顶</a:t>
            </a:r>
          </a:p>
        </p:txBody>
      </p:sp>
      <p:sp>
        <p:nvSpPr>
          <p:cNvPr id="69" name="云形标注 68"/>
          <p:cNvSpPr/>
          <p:nvPr/>
        </p:nvSpPr>
        <p:spPr>
          <a:xfrm>
            <a:off x="1901849" y="3845044"/>
            <a:ext cx="2050082" cy="1303866"/>
          </a:xfrm>
          <a:prstGeom prst="cloudCallout">
            <a:avLst>
              <a:gd name="adj1" fmla="val 56606"/>
              <a:gd name="adj2" fmla="val -52800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寄存器中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包含引用</a:t>
            </a:r>
          </a:p>
        </p:txBody>
      </p:sp>
      <p:sp>
        <p:nvSpPr>
          <p:cNvPr id="70" name="云形标注 69"/>
          <p:cNvSpPr/>
          <p:nvPr/>
        </p:nvSpPr>
        <p:spPr>
          <a:xfrm>
            <a:off x="10080243" y="1075064"/>
            <a:ext cx="1727677" cy="1165959"/>
          </a:xfrm>
          <a:prstGeom prst="cloudCallout">
            <a:avLst>
              <a:gd name="adj1" fmla="val -60422"/>
              <a:gd name="adj2" fmla="val -31515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栈上</a:t>
            </a:r>
            <a:endParaRPr lang="en-US" altLang="zh-CN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包含引用</a:t>
            </a:r>
          </a:p>
        </p:txBody>
      </p:sp>
    </p:spTree>
    <p:extLst>
      <p:ext uri="{BB962C8B-B14F-4D97-AF65-F5344CB8AC3E}">
        <p14:creationId xmlns:p14="http://schemas.microsoft.com/office/powerpoint/2010/main" val="31383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编译器生成</a:t>
            </a:r>
            <a:r>
              <a:rPr lang="en-US" altLang="zh-CN" dirty="0"/>
              <a:t>stack map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Stack map</a:t>
            </a:r>
            <a:r>
              <a:rPr lang="zh-CN" altLang="en-US" dirty="0"/>
              <a:t>（</a:t>
            </a:r>
            <a:r>
              <a:rPr lang="en-US" altLang="zh-CN" dirty="0"/>
              <a:t>OpenJDK</a:t>
            </a:r>
            <a:r>
              <a:rPr lang="zh-CN" altLang="en-US" dirty="0"/>
              <a:t>中叫</a:t>
            </a:r>
            <a:r>
              <a:rPr lang="en-US" altLang="zh-CN" dirty="0"/>
              <a:t>OOP map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由编译器生成（编译器知道每个寄存器的用途）</a:t>
            </a:r>
            <a:endParaRPr lang="en-US" altLang="zh-CN" dirty="0"/>
          </a:p>
          <a:p>
            <a:pPr lvl="1"/>
            <a:r>
              <a:rPr lang="zh-CN" altLang="en-US" dirty="0"/>
              <a:t>告诉运行时：当代码运行到</a:t>
            </a:r>
            <a:r>
              <a:rPr lang="zh-CN" altLang="en-US" b="1" dirty="0"/>
              <a:t>某位置</a:t>
            </a:r>
            <a:r>
              <a:rPr lang="zh-CN" altLang="en-US" dirty="0"/>
              <a:t>时，</a:t>
            </a:r>
            <a:r>
              <a:rPr lang="zh-CN" altLang="en-US" b="1" dirty="0"/>
              <a:t>哪些寄存器</a:t>
            </a:r>
            <a:r>
              <a:rPr lang="zh-CN" altLang="en-US" dirty="0"/>
              <a:t>里有引用</a:t>
            </a:r>
            <a:endParaRPr lang="en-US" altLang="zh-CN" dirty="0"/>
          </a:p>
          <a:p>
            <a:r>
              <a:rPr lang="zh-CN" altLang="en-US" dirty="0"/>
              <a:t>举例：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7080460" y="710163"/>
            <a:ext cx="4635290" cy="5478567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7958" tIns="107958" rIns="107958" bIns="107958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public static void foo() {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x = …;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y = …;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while (…) {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    x = …;</a:t>
            </a:r>
          </a:p>
          <a:p>
            <a:pPr algn="l"/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    &lt;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自动生成的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GC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安全点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}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Object z = …;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…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bar(); 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// &lt;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函数调用点（安全）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…</a:t>
            </a:r>
          </a:p>
          <a:p>
            <a:pPr algn="l"/>
            <a:endParaRPr kumimoji="1" lang="en-US" altLang="zh-CN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  <a:p>
            <a:r>
              <a:rPr kumimoji="1" lang="en-US" altLang="zh-CN" sz="1799" dirty="0">
                <a:solidFill>
                  <a:schemeClr val="accent1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&lt;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自动生成的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GC</a:t>
            </a:r>
            <a:r>
              <a:rPr kumimoji="1" lang="zh-CN" altLang="en-US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安全点</a:t>
            </a:r>
            <a:r>
              <a:rPr kumimoji="1" lang="en-US" altLang="zh-CN" sz="1799" dirty="0">
                <a:solidFill>
                  <a:srgbClr val="FF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&gt;;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    return;</a:t>
            </a:r>
          </a:p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Consolas" panose="020B0609020204030204" pitchFamily="49" charset="0"/>
                <a:ea typeface="Microsoft YaHei" panose="020B0503020204020204" pitchFamily="34" charset="-122"/>
                <a:cs typeface="Consolas" panose="020B0609020204030204" pitchFamily="49" charset="0"/>
              </a:rPr>
              <a:t>}</a:t>
            </a:r>
            <a:endParaRPr kumimoji="1" lang="zh-CN" altLang="en-US" sz="1799" dirty="0">
              <a:solidFill>
                <a:srgbClr val="000000"/>
              </a:solidFill>
              <a:latin typeface="Consolas" panose="020B0609020204030204" pitchFamily="49" charset="0"/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7" name="剪去单角的矩形 6"/>
          <p:cNvSpPr/>
          <p:nvPr/>
        </p:nvSpPr>
        <p:spPr>
          <a:xfrm>
            <a:off x="1603054" y="2942089"/>
            <a:ext cx="3212461" cy="1987822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当运行到这个安全点的时候：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：寄存器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R0</a:t>
            </a: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：寄存器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R1</a:t>
            </a:r>
          </a:p>
          <a:p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2716118" y="3708133"/>
            <a:ext cx="3212461" cy="1987822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当运行到这个安全点的时候：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：寄存器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R1</a:t>
            </a: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：栈上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SP+24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的位置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：寄存器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R5</a:t>
            </a:r>
          </a:p>
          <a:p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剪去单角的矩形 8"/>
          <p:cNvSpPr/>
          <p:nvPr/>
        </p:nvSpPr>
        <p:spPr>
          <a:xfrm>
            <a:off x="3445879" y="4773054"/>
            <a:ext cx="3212461" cy="1987822"/>
          </a:xfrm>
          <a:prstGeom prst="snip1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当运行到这个安全点的时候：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：死了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：寄存器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R0</a:t>
            </a: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：栈上</a:t>
            </a:r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SP+8</a:t>
            </a:r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的位置</a:t>
            </a:r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stCxn id="7" idx="0"/>
          </p:cNvCxnSpPr>
          <p:nvPr/>
        </p:nvCxnSpPr>
        <p:spPr>
          <a:xfrm flipV="1">
            <a:off x="4815515" y="2520323"/>
            <a:ext cx="3378009" cy="14156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8" idx="0"/>
          </p:cNvCxnSpPr>
          <p:nvPr/>
        </p:nvCxnSpPr>
        <p:spPr>
          <a:xfrm flipV="1">
            <a:off x="5928579" y="4248341"/>
            <a:ext cx="1796020" cy="4537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0"/>
          </p:cNvCxnSpPr>
          <p:nvPr/>
        </p:nvCxnSpPr>
        <p:spPr>
          <a:xfrm flipV="1">
            <a:off x="6658340" y="5324475"/>
            <a:ext cx="971185" cy="4424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safepoint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75788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saftpoint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640640" y="1450307"/>
            <a:ext cx="7092412" cy="4444926"/>
            <a:chOff x="1777512" y="774366"/>
            <a:chExt cx="8847099" cy="5544615"/>
          </a:xfrm>
        </p:grpSpPr>
        <p:grpSp>
          <p:nvGrpSpPr>
            <p:cNvPr id="4" name="组合 3"/>
            <p:cNvGrpSpPr/>
            <p:nvPr/>
          </p:nvGrpSpPr>
          <p:grpSpPr>
            <a:xfrm>
              <a:off x="3668415" y="774366"/>
              <a:ext cx="4861520" cy="4802947"/>
              <a:chOff x="1691680" y="260648"/>
              <a:chExt cx="5976664" cy="5904656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2843808" y="260648"/>
                <a:ext cx="3672408" cy="3672408"/>
                <a:chOff x="2411760" y="548680"/>
                <a:chExt cx="3672408" cy="3672408"/>
              </a:xfrm>
            </p:grpSpPr>
            <p:sp>
              <p:nvSpPr>
                <p:cNvPr id="18" name="Oval 4"/>
                <p:cNvSpPr/>
                <p:nvPr/>
              </p:nvSpPr>
              <p:spPr>
                <a:xfrm>
                  <a:off x="2411760" y="548680"/>
                  <a:ext cx="3672408" cy="3672408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627814" y="1568645"/>
                  <a:ext cx="3240302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800000"/>
                      </a:solidFill>
                    </a:rPr>
                    <a:t>Concurrency</a:t>
                  </a:r>
                </a:p>
              </p:txBody>
            </p:sp>
          </p:grpSp>
          <p:grpSp>
            <p:nvGrpSpPr>
              <p:cNvPr id="6" name="Group 13"/>
              <p:cNvGrpSpPr/>
              <p:nvPr/>
            </p:nvGrpSpPr>
            <p:grpSpPr>
              <a:xfrm>
                <a:off x="1691680" y="2492896"/>
                <a:ext cx="3672408" cy="3672408"/>
                <a:chOff x="1259632" y="2780928"/>
                <a:chExt cx="3672408" cy="3672408"/>
              </a:xfrm>
            </p:grpSpPr>
            <p:sp>
              <p:nvSpPr>
                <p:cNvPr id="16" name="Oval 6"/>
                <p:cNvSpPr/>
                <p:nvPr/>
              </p:nvSpPr>
              <p:spPr>
                <a:xfrm>
                  <a:off x="1259632" y="2780928"/>
                  <a:ext cx="3672408" cy="3672408"/>
                </a:xfrm>
                <a:prstGeom prst="ellipse">
                  <a:avLst/>
                </a:prstGeom>
                <a:solidFill>
                  <a:srgbClr val="008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9"/>
                <p:cNvSpPr txBox="1"/>
                <p:nvPr/>
              </p:nvSpPr>
              <p:spPr>
                <a:xfrm>
                  <a:off x="1619672" y="4437112"/>
                  <a:ext cx="196822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8000"/>
                      </a:solidFill>
                    </a:rPr>
                    <a:t>JIT</a:t>
                  </a:r>
                </a:p>
              </p:txBody>
            </p:sp>
          </p:grpSp>
          <p:grpSp>
            <p:nvGrpSpPr>
              <p:cNvPr id="7" name="Group 14"/>
              <p:cNvGrpSpPr/>
              <p:nvPr/>
            </p:nvGrpSpPr>
            <p:grpSpPr>
              <a:xfrm>
                <a:off x="3995936" y="2492896"/>
                <a:ext cx="3672408" cy="3672408"/>
                <a:chOff x="3563888" y="2780928"/>
                <a:chExt cx="3672408" cy="3672408"/>
              </a:xfrm>
            </p:grpSpPr>
            <p:sp>
              <p:nvSpPr>
                <p:cNvPr id="14" name="Oval 7"/>
                <p:cNvSpPr/>
                <p:nvPr/>
              </p:nvSpPr>
              <p:spPr>
                <a:xfrm>
                  <a:off x="3563888" y="2780928"/>
                  <a:ext cx="3672408" cy="3672408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0"/>
                <p:cNvSpPr txBox="1"/>
                <p:nvPr/>
              </p:nvSpPr>
              <p:spPr>
                <a:xfrm>
                  <a:off x="4716014" y="4437112"/>
                  <a:ext cx="2160240" cy="613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00FF"/>
                      </a:solidFill>
                    </a:rPr>
                    <a:t>GC</a:t>
                  </a:r>
                </a:p>
              </p:txBody>
            </p:sp>
          </p:grpSp>
          <p:pic>
            <p:nvPicPr>
              <p:cNvPr id="8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5512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9" name="Picture 2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6056" y="2708920"/>
                <a:ext cx="654396" cy="576064"/>
              </a:xfrm>
              <a:prstGeom prst="rect">
                <a:avLst/>
              </a:prstGeom>
            </p:spPr>
          </p:pic>
          <p:pic>
            <p:nvPicPr>
              <p:cNvPr id="10" name="Picture 2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077072"/>
                <a:ext cx="648072" cy="570497"/>
              </a:xfrm>
              <a:prstGeom prst="rect">
                <a:avLst/>
              </a:prstGeom>
            </p:spPr>
          </p:pic>
          <p:grpSp>
            <p:nvGrpSpPr>
              <p:cNvPr id="11" name="Group 11"/>
              <p:cNvGrpSpPr/>
              <p:nvPr/>
            </p:nvGrpSpPr>
            <p:grpSpPr>
              <a:xfrm>
                <a:off x="4283968" y="3140968"/>
                <a:ext cx="792088" cy="792088"/>
                <a:chOff x="7524328" y="5661248"/>
                <a:chExt cx="792088" cy="792088"/>
              </a:xfrm>
            </p:grpSpPr>
            <p:sp>
              <p:nvSpPr>
                <p:cNvPr id="12" name="Oval 5"/>
                <p:cNvSpPr/>
                <p:nvPr/>
              </p:nvSpPr>
              <p:spPr>
                <a:xfrm>
                  <a:off x="7524328" y="5661248"/>
                  <a:ext cx="792088" cy="792088"/>
                </a:xfrm>
                <a:prstGeom prst="ellipse">
                  <a:avLst/>
                </a:prstGeom>
                <a:solidFill>
                  <a:srgbClr val="F4D907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 sz="1399"/>
                </a:p>
              </p:txBody>
            </p:sp>
            <p:pic>
              <p:nvPicPr>
                <p:cNvPr id="13" name="Picture 1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4328" y="5661248"/>
                  <a:ext cx="792088" cy="792088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线形标注 1 19"/>
            <p:cNvSpPr/>
            <p:nvPr/>
          </p:nvSpPr>
          <p:spPr bwMode="auto">
            <a:xfrm>
              <a:off x="1777512" y="1835671"/>
              <a:ext cx="2080584" cy="614709"/>
            </a:xfrm>
            <a:prstGeom prst="borderCallout1">
              <a:avLst>
                <a:gd name="adj1" fmla="val 77988"/>
                <a:gd name="adj2" fmla="val 100465"/>
                <a:gd name="adj3" fmla="val 188852"/>
                <a:gd name="adj4" fmla="val 170981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Atomic operation</a:t>
              </a:r>
            </a:p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Memory model</a:t>
              </a:r>
            </a:p>
          </p:txBody>
        </p:sp>
        <p:sp>
          <p:nvSpPr>
            <p:cNvPr id="21" name="线形标注 1 20"/>
            <p:cNvSpPr/>
            <p:nvPr/>
          </p:nvSpPr>
          <p:spPr bwMode="auto">
            <a:xfrm>
              <a:off x="4781316" y="5689929"/>
              <a:ext cx="2635716" cy="629052"/>
            </a:xfrm>
            <a:prstGeom prst="borderCallout1">
              <a:avLst>
                <a:gd name="adj1" fmla="val 320"/>
                <a:gd name="adj2" fmla="val 50397"/>
                <a:gd name="adj3" fmla="val -213968"/>
                <a:gd name="adj4" fmla="val 49755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Object map (heap map)</a:t>
              </a:r>
            </a:p>
            <a:p>
              <a:pPr lvl="0" algn="ctr">
                <a:buClr>
                  <a:srgbClr val="CC9900"/>
                </a:buClr>
              </a:pP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Stack map (</a:t>
              </a:r>
              <a:r>
                <a:rPr lang="en-US" sz="1399" dirty="0" err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oop</a:t>
              </a:r>
              <a:r>
                <a:rPr lang="en-US" sz="1399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 map)</a:t>
              </a:r>
            </a:p>
          </p:txBody>
        </p:sp>
        <p:sp>
          <p:nvSpPr>
            <p:cNvPr id="22" name="线形标注 1 21"/>
            <p:cNvSpPr/>
            <p:nvPr/>
          </p:nvSpPr>
          <p:spPr bwMode="auto">
            <a:xfrm>
              <a:off x="7988895" y="1741439"/>
              <a:ext cx="2635716" cy="614709"/>
            </a:xfrm>
            <a:prstGeom prst="borderCallout1">
              <a:avLst>
                <a:gd name="adj1" fmla="val 101683"/>
                <a:gd name="adj2" fmla="val 7108"/>
                <a:gd name="adj3" fmla="val 205964"/>
                <a:gd name="adj4" fmla="val -43270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Parallel GC</a:t>
              </a:r>
            </a:p>
            <a:p>
              <a:pPr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Concurrent GC</a:t>
              </a:r>
            </a:p>
          </p:txBody>
        </p:sp>
        <p:sp>
          <p:nvSpPr>
            <p:cNvPr id="23" name="线形标注 1 22"/>
            <p:cNvSpPr/>
            <p:nvPr/>
          </p:nvSpPr>
          <p:spPr bwMode="auto">
            <a:xfrm>
              <a:off x="8492951" y="5183994"/>
              <a:ext cx="2116260" cy="614709"/>
            </a:xfrm>
            <a:prstGeom prst="borderCallout1">
              <a:avLst>
                <a:gd name="adj1" fmla="val 320"/>
                <a:gd name="adj2" fmla="val 57813"/>
                <a:gd name="adj3" fmla="val -258726"/>
                <a:gd name="adj4" fmla="val -101283"/>
              </a:avLst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>
                  <a:srgbClr val="CC9900"/>
                </a:buClr>
              </a:pPr>
              <a:r>
                <a:rPr lang="en-US" sz="1399" dirty="0" err="1">
                  <a:latin typeface="Arial" charset="0"/>
                  <a:ea typeface="宋体" charset="-122"/>
                </a:rPr>
                <a:t>safepoint</a:t>
              </a:r>
              <a:endParaRPr lang="en-US" sz="1399" dirty="0">
                <a:latin typeface="Arial" charset="0"/>
                <a:ea typeface="宋体" charset="-122"/>
              </a:endParaRPr>
            </a:p>
            <a:p>
              <a:pPr algn="ctr">
                <a:buClr>
                  <a:srgbClr val="CC9900"/>
                </a:buClr>
              </a:pPr>
              <a:r>
                <a:rPr lang="en-US" sz="1399" dirty="0">
                  <a:latin typeface="Arial" charset="0"/>
                  <a:ea typeface="宋体" charset="-122"/>
                </a:rPr>
                <a:t>GC barrier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8891" y="6035299"/>
            <a:ext cx="6461105" cy="2615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来源：</a:t>
            </a:r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Steve Blackburn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 Virtual Machines. In PLISS’17. </a:t>
            </a:r>
            <a:r>
              <a:rPr lang="en-US" sz="11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https://youtu.be/T2WViuD5GrQ</a:t>
            </a:r>
            <a:endParaRPr 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96619" y="2776913"/>
            <a:ext cx="2381433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27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已经讨论过</a:t>
            </a:r>
          </a:p>
        </p:txBody>
      </p:sp>
      <p:sp>
        <p:nvSpPr>
          <p:cNvPr id="29" name="椭圆 28"/>
          <p:cNvSpPr/>
          <p:nvPr/>
        </p:nvSpPr>
        <p:spPr>
          <a:xfrm>
            <a:off x="8175194" y="4916284"/>
            <a:ext cx="1259835" cy="368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64350" y="5394181"/>
            <a:ext cx="1396119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讨论过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945982" y="5568163"/>
            <a:ext cx="2381433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2799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已经讨论过</a:t>
            </a:r>
          </a:p>
        </p:txBody>
      </p:sp>
      <p:sp>
        <p:nvSpPr>
          <p:cNvPr id="32" name="椭圆形标注 31"/>
          <p:cNvSpPr/>
          <p:nvPr/>
        </p:nvSpPr>
        <p:spPr>
          <a:xfrm>
            <a:off x="8646176" y="3985908"/>
            <a:ext cx="2047585" cy="707519"/>
          </a:xfrm>
          <a:prstGeom prst="wedgeEllipseCallout">
            <a:avLst>
              <a:gd name="adj1" fmla="val -27537"/>
              <a:gd name="adj2" fmla="val 6680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接下来讨论</a:t>
            </a:r>
          </a:p>
        </p:txBody>
      </p:sp>
    </p:spTree>
    <p:extLst>
      <p:ext uri="{BB962C8B-B14F-4D97-AF65-F5344CB8AC3E}">
        <p14:creationId xmlns:p14="http://schemas.microsoft.com/office/powerpoint/2010/main" val="3982010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线程与</a:t>
            </a:r>
            <a:r>
              <a:rPr lang="en-US" altLang="zh-CN" dirty="0"/>
              <a:t>Mutator</a:t>
            </a:r>
            <a:r>
              <a:rPr lang="zh-CN" altLang="en-US" dirty="0"/>
              <a:t>线程的握手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028147"/>
            <a:ext cx="10515600" cy="4684792"/>
          </a:xfrm>
        </p:spPr>
        <p:txBody>
          <a:bodyPr/>
          <a:lstStyle/>
          <a:p>
            <a:r>
              <a:rPr lang="en-US" altLang="zh-CN" dirty="0"/>
              <a:t>Stop-the-world GC</a:t>
            </a:r>
            <a:r>
              <a:rPr lang="zh-CN" altLang="en-US" dirty="0"/>
              <a:t>是这样的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41713" y="4114638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9" idx="3"/>
          </p:cNvCxnSpPr>
          <p:nvPr/>
        </p:nvCxnSpPr>
        <p:spPr>
          <a:xfrm>
            <a:off x="2573043" y="2234329"/>
            <a:ext cx="7703152" cy="81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41713" y="2630529"/>
            <a:ext cx="7881338" cy="14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41712" y="3012786"/>
            <a:ext cx="7882657" cy="886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41711" y="2129822"/>
            <a:ext cx="1166555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41711" y="2519328"/>
            <a:ext cx="1166555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41711" y="2908834"/>
            <a:ext cx="1166555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8266" y="3998326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6571" y="291499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6573" y="253516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6573" y="2126649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0798" y="397443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708266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476429" y="1601438"/>
            <a:ext cx="31332" cy="4165403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52856" y="5923925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09355" y="5916369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541713" y="446857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708266" y="4352265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0798" y="432837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541713" y="481954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3708266" y="4703235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0798" y="467934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2541713" y="5152721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708266" y="5036409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0798" y="501251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33" name="矩形 32"/>
          <p:cNvSpPr/>
          <p:nvPr/>
        </p:nvSpPr>
        <p:spPr>
          <a:xfrm>
            <a:off x="9476429" y="2129822"/>
            <a:ext cx="947940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476429" y="2519328"/>
            <a:ext cx="947940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476429" y="2908834"/>
            <a:ext cx="947940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4013875" y="1749315"/>
            <a:ext cx="1441819" cy="353823"/>
          </a:xfrm>
          <a:prstGeom prst="wedgeRoundRectCallout">
            <a:avLst>
              <a:gd name="adj1" fmla="val -55643"/>
              <a:gd name="adj2" fmla="val 1202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全部暂停！</a:t>
            </a:r>
          </a:p>
        </p:txBody>
      </p:sp>
    </p:spTree>
    <p:extLst>
      <p:ext uri="{BB962C8B-B14F-4D97-AF65-F5344CB8AC3E}">
        <p14:creationId xmlns:p14="http://schemas.microsoft.com/office/powerpoint/2010/main" val="37345487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线程与</a:t>
            </a:r>
            <a:r>
              <a:rPr lang="en-US" altLang="zh-CN" dirty="0"/>
              <a:t>Mutator</a:t>
            </a:r>
            <a:r>
              <a:rPr lang="zh-CN" altLang="en-US" dirty="0"/>
              <a:t>线程的握手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028147"/>
            <a:ext cx="10515600" cy="4684792"/>
          </a:xfrm>
        </p:spPr>
        <p:txBody>
          <a:bodyPr/>
          <a:lstStyle/>
          <a:p>
            <a:r>
              <a:rPr lang="zh-CN" altLang="en-US" dirty="0"/>
              <a:t>我们以为</a:t>
            </a:r>
            <a:r>
              <a:rPr lang="en-US" altLang="zh-CN" dirty="0"/>
              <a:t>concurrent GC</a:t>
            </a:r>
            <a:r>
              <a:rPr lang="zh-CN" altLang="en-US" dirty="0"/>
              <a:t>是这样的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41713" y="4114638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9" idx="3"/>
          </p:cNvCxnSpPr>
          <p:nvPr/>
        </p:nvCxnSpPr>
        <p:spPr>
          <a:xfrm>
            <a:off x="2573043" y="2234329"/>
            <a:ext cx="7703152" cy="81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41713" y="2630529"/>
            <a:ext cx="7881338" cy="14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41712" y="3012786"/>
            <a:ext cx="7882657" cy="886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41711" y="2129822"/>
            <a:ext cx="7882646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41711" y="2519328"/>
            <a:ext cx="7882646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41711" y="2908834"/>
            <a:ext cx="7882646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8266" y="3998326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6571" y="291499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6573" y="253516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6573" y="2126649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0798" y="397443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708266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476429" y="1601438"/>
            <a:ext cx="31332" cy="4165403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52856" y="5923925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09355" y="5916369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541713" y="446857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708266" y="4352265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0798" y="432837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541713" y="481954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3708266" y="4703235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0798" y="467934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2541713" y="5152721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708266" y="5036409"/>
            <a:ext cx="579949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0798" y="501251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</p:spTree>
    <p:extLst>
      <p:ext uri="{BB962C8B-B14F-4D97-AF65-F5344CB8AC3E}">
        <p14:creationId xmlns:p14="http://schemas.microsoft.com/office/powerpoint/2010/main" val="25612713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线程与</a:t>
            </a:r>
            <a:r>
              <a:rPr lang="en-US" altLang="zh-CN" dirty="0"/>
              <a:t>Mutator</a:t>
            </a:r>
            <a:r>
              <a:rPr lang="zh-CN" altLang="en-US" dirty="0"/>
              <a:t>线程的握手</a:t>
            </a:r>
          </a:p>
        </p:txBody>
      </p:sp>
      <p:sp>
        <p:nvSpPr>
          <p:cNvPr id="55" name="内容占位符 3"/>
          <p:cNvSpPr>
            <a:spLocks noGrp="1"/>
          </p:cNvSpPr>
          <p:nvPr>
            <p:ph idx="1"/>
          </p:nvPr>
        </p:nvSpPr>
        <p:spPr>
          <a:xfrm>
            <a:off x="838200" y="1008386"/>
            <a:ext cx="10515600" cy="4704553"/>
          </a:xfrm>
        </p:spPr>
        <p:txBody>
          <a:bodyPr/>
          <a:lstStyle/>
          <a:p>
            <a:r>
              <a:rPr lang="zh-CN" altLang="en-US" dirty="0"/>
              <a:t>实际上是这样的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41713" y="4114638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9" idx="3"/>
          </p:cNvCxnSpPr>
          <p:nvPr/>
        </p:nvCxnSpPr>
        <p:spPr>
          <a:xfrm>
            <a:off x="2573043" y="2234329"/>
            <a:ext cx="7703152" cy="81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41713" y="2630529"/>
            <a:ext cx="7881338" cy="14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41712" y="3012786"/>
            <a:ext cx="7882657" cy="886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41711" y="2129822"/>
            <a:ext cx="694751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84259" y="3998326"/>
            <a:ext cx="2639811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6571" y="291499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6573" y="253516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6573" y="2126649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0798" y="397443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484259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105366" y="1601438"/>
            <a:ext cx="31332" cy="4165403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702483" y="5904165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23591" y="5907801"/>
            <a:ext cx="1563551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扫描、回收完成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541713" y="446857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484259" y="4352265"/>
            <a:ext cx="2639811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0798" y="432837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541713" y="481954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484259" y="4703235"/>
            <a:ext cx="2639811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0798" y="467934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2541713" y="5152721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484259" y="5036409"/>
            <a:ext cx="2639811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0798" y="501251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28" name="矩形 27"/>
          <p:cNvSpPr/>
          <p:nvPr/>
        </p:nvSpPr>
        <p:spPr>
          <a:xfrm>
            <a:off x="3665231" y="2129822"/>
            <a:ext cx="4539042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65467" y="2129822"/>
            <a:ext cx="1857583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41711" y="2520443"/>
            <a:ext cx="1497770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56446" y="2520443"/>
            <a:ext cx="4702899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96435" y="2520443"/>
            <a:ext cx="1126615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41710" y="2897778"/>
            <a:ext cx="2146447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49351" y="2897778"/>
            <a:ext cx="4614442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076587" y="2897778"/>
            <a:ext cx="346463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848411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066635" y="5904164"/>
            <a:ext cx="1563551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触发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0260528" y="1601438"/>
            <a:ext cx="31332" cy="4165403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478753" y="5907801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3120534" y="1474023"/>
            <a:ext cx="936157" cy="353823"/>
          </a:xfrm>
          <a:prstGeom prst="wedgeRoundRectCallout">
            <a:avLst>
              <a:gd name="adj1" fmla="val -20046"/>
              <a:gd name="adj2" fmla="val 1229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47" name="圆角矩形标注 46"/>
          <p:cNvSpPr/>
          <p:nvPr/>
        </p:nvSpPr>
        <p:spPr>
          <a:xfrm>
            <a:off x="4168481" y="1592078"/>
            <a:ext cx="936157" cy="353823"/>
          </a:xfrm>
          <a:prstGeom prst="wedgeRoundRectCallout">
            <a:avLst>
              <a:gd name="adj1" fmla="val -46030"/>
              <a:gd name="adj2" fmla="val 2104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48" name="圆角矩形标注 47"/>
          <p:cNvSpPr/>
          <p:nvPr/>
        </p:nvSpPr>
        <p:spPr>
          <a:xfrm>
            <a:off x="5263404" y="1651141"/>
            <a:ext cx="936157" cy="353823"/>
          </a:xfrm>
          <a:prstGeom prst="wedgeRoundRectCallout">
            <a:avLst>
              <a:gd name="adj1" fmla="val -85400"/>
              <a:gd name="adj2" fmla="val 2895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49" name="圆角矩形标注 48"/>
          <p:cNvSpPr/>
          <p:nvPr/>
        </p:nvSpPr>
        <p:spPr>
          <a:xfrm>
            <a:off x="7563856" y="1491676"/>
            <a:ext cx="936157" cy="353823"/>
          </a:xfrm>
          <a:prstGeom prst="wedgeRoundRectCallout">
            <a:avLst>
              <a:gd name="adj1" fmla="val 28774"/>
              <a:gd name="adj2" fmla="val 127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50" name="圆角矩形标注 49"/>
          <p:cNvSpPr/>
          <p:nvPr/>
        </p:nvSpPr>
        <p:spPr>
          <a:xfrm>
            <a:off x="8764322" y="1579252"/>
            <a:ext cx="936157" cy="353823"/>
          </a:xfrm>
          <a:prstGeom prst="wedgeRoundRectCallout">
            <a:avLst>
              <a:gd name="adj1" fmla="val -4297"/>
              <a:gd name="adj2" fmla="val 20625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54" name="圆角矩形标注 53"/>
          <p:cNvSpPr/>
          <p:nvPr/>
        </p:nvSpPr>
        <p:spPr>
          <a:xfrm>
            <a:off x="9792450" y="1800766"/>
            <a:ext cx="936157" cy="353823"/>
          </a:xfrm>
          <a:prstGeom prst="wedgeRoundRectCallout">
            <a:avLst>
              <a:gd name="adj1" fmla="val -36580"/>
              <a:gd name="adj2" fmla="val 2583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89138" y="855371"/>
            <a:ext cx="3290844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注：握手时间很短暂，只需要</a:t>
            </a:r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1ms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5504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8" grpId="0" animBg="1"/>
      <p:bldP spid="49" grpId="0" animBg="1"/>
      <p:bldP spid="50" grpId="0" animBg="1"/>
      <p:bldP spid="5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线程与</a:t>
            </a:r>
            <a:r>
              <a:rPr lang="en-US" altLang="zh-CN" dirty="0"/>
              <a:t>Mutator</a:t>
            </a:r>
            <a:r>
              <a:rPr lang="zh-CN" altLang="en-US" dirty="0"/>
              <a:t>线程的握手</a:t>
            </a:r>
          </a:p>
        </p:txBody>
      </p:sp>
      <p:sp>
        <p:nvSpPr>
          <p:cNvPr id="79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多个</a:t>
            </a:r>
            <a:r>
              <a:rPr lang="en-US" altLang="zh-CN" dirty="0"/>
              <a:t>GC</a:t>
            </a:r>
            <a:r>
              <a:rPr lang="zh-CN" altLang="en-US" dirty="0"/>
              <a:t>阶段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41713" y="4114638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9" idx="3"/>
          </p:cNvCxnSpPr>
          <p:nvPr/>
        </p:nvCxnSpPr>
        <p:spPr>
          <a:xfrm>
            <a:off x="2573043" y="2234329"/>
            <a:ext cx="7703152" cy="81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41713" y="2630529"/>
            <a:ext cx="7881338" cy="14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41712" y="3012786"/>
            <a:ext cx="7882657" cy="886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41712" y="2129822"/>
            <a:ext cx="495895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80602" y="3998326"/>
            <a:ext cx="1545799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6571" y="291499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6573" y="253516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6573" y="2126649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Mutator</a:t>
            </a:r>
            <a:endParaRPr kumimoji="1" lang="zh-CN" altLang="en-US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0798" y="3974436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484259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107697" y="1601438"/>
            <a:ext cx="31332" cy="4165403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102553" y="5867876"/>
            <a:ext cx="1563551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第一阶段</a:t>
            </a:r>
            <a:endParaRPr kumimoji="1" lang="en-US" altLang="zh-CN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25922" y="5907801"/>
            <a:ext cx="1563551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第二阶段</a:t>
            </a:r>
            <a:endParaRPr kumimoji="1" lang="en-US" altLang="zh-CN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541713" y="446857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580601" y="4352265"/>
            <a:ext cx="1545800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0798" y="432837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541713" y="4819547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580601" y="4703235"/>
            <a:ext cx="1545800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0798" y="4679345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2541713" y="5152721"/>
            <a:ext cx="78813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7563855" y="5036409"/>
            <a:ext cx="1562546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0798" y="5012518"/>
            <a:ext cx="1666469" cy="215360"/>
          </a:xfrm>
          <a:prstGeom prst="rect">
            <a:avLst/>
          </a:prstGeom>
          <a:noFill/>
        </p:spPr>
        <p:txBody>
          <a:bodyPr wrap="square" lIns="35986" tIns="0" rIns="71972" bIns="0" rtlCol="0" anchor="ctr">
            <a:spAutoFit/>
          </a:bodyPr>
          <a:lstStyle/>
          <a:p>
            <a:pPr algn="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线程</a:t>
            </a:r>
          </a:p>
        </p:txBody>
      </p:sp>
      <p:sp>
        <p:nvSpPr>
          <p:cNvPr id="28" name="矩形 27"/>
          <p:cNvSpPr/>
          <p:nvPr/>
        </p:nvSpPr>
        <p:spPr>
          <a:xfrm>
            <a:off x="3129555" y="2129822"/>
            <a:ext cx="2668904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43634" y="2129822"/>
            <a:ext cx="1079416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41711" y="2520443"/>
            <a:ext cx="654999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16491" y="2520443"/>
            <a:ext cx="2942354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23781" y="2520443"/>
            <a:ext cx="599269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41710" y="2897778"/>
            <a:ext cx="818719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37134" y="2897778"/>
            <a:ext cx="3446732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076587" y="2897778"/>
            <a:ext cx="346463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848411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066635" y="5904164"/>
            <a:ext cx="1563551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触发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0260528" y="1601438"/>
            <a:ext cx="31332" cy="4165403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478753" y="5907801"/>
            <a:ext cx="1563551" cy="215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2848411" y="1195479"/>
            <a:ext cx="688724" cy="353823"/>
          </a:xfrm>
          <a:prstGeom prst="wedgeRoundRectCallout">
            <a:avLst>
              <a:gd name="adj1" fmla="val -24114"/>
              <a:gd name="adj2" fmla="val 1874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54" name="圆角矩形标注 53"/>
          <p:cNvSpPr/>
          <p:nvPr/>
        </p:nvSpPr>
        <p:spPr>
          <a:xfrm>
            <a:off x="9823781" y="1124446"/>
            <a:ext cx="936157" cy="353823"/>
          </a:xfrm>
          <a:prstGeom prst="wedgeRoundRectCallout">
            <a:avLst>
              <a:gd name="adj1" fmla="val -29461"/>
              <a:gd name="adj2" fmla="val 4359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55" name="矩形 54"/>
          <p:cNvSpPr/>
          <p:nvPr/>
        </p:nvSpPr>
        <p:spPr>
          <a:xfrm>
            <a:off x="3884330" y="3998326"/>
            <a:ext cx="1581227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884329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3884330" y="4352265"/>
            <a:ext cx="1581227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884330" y="4703235"/>
            <a:ext cx="1581227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84329" y="5036409"/>
            <a:ext cx="1599930" cy="229611"/>
          </a:xfrm>
          <a:prstGeom prst="rect">
            <a:avLst/>
          </a:prstGeom>
          <a:solidFill>
            <a:srgbClr val="30B5C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95293" y="5888200"/>
            <a:ext cx="1563551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第一阶段</a:t>
            </a:r>
            <a:endParaRPr kumimoji="1" lang="en-US" altLang="zh-CN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7571046" y="1604345"/>
            <a:ext cx="0" cy="416249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6782080" y="5888200"/>
            <a:ext cx="1563551" cy="43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第二阶段</a:t>
            </a:r>
            <a:endParaRPr kumimoji="1" lang="en-US" altLang="zh-CN" sz="13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63" name="矩形 62"/>
          <p:cNvSpPr/>
          <p:nvPr/>
        </p:nvSpPr>
        <p:spPr>
          <a:xfrm>
            <a:off x="6145654" y="2129822"/>
            <a:ext cx="3080467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15558" y="2520443"/>
            <a:ext cx="3053330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245695" y="2897778"/>
            <a:ext cx="2699702" cy="229611"/>
          </a:xfrm>
          <a:prstGeom prst="rect">
            <a:avLst/>
          </a:prstGeom>
          <a:solidFill>
            <a:srgbClr val="C4005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圆角矩形标注 67"/>
          <p:cNvSpPr/>
          <p:nvPr/>
        </p:nvSpPr>
        <p:spPr>
          <a:xfrm>
            <a:off x="5139254" y="1217843"/>
            <a:ext cx="734627" cy="353823"/>
          </a:xfrm>
          <a:prstGeom prst="wedgeRoundRectCallout">
            <a:avLst>
              <a:gd name="adj1" fmla="val 59141"/>
              <a:gd name="adj2" fmla="val 2251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71" name="圆角矩形标注 70"/>
          <p:cNvSpPr/>
          <p:nvPr/>
        </p:nvSpPr>
        <p:spPr>
          <a:xfrm>
            <a:off x="6011632" y="1073740"/>
            <a:ext cx="936157" cy="353823"/>
          </a:xfrm>
          <a:prstGeom prst="wedgeRoundRectCallout">
            <a:avLst>
              <a:gd name="adj1" fmla="val -11909"/>
              <a:gd name="adj2" fmla="val 3381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72" name="圆角矩形标注 71"/>
          <p:cNvSpPr/>
          <p:nvPr/>
        </p:nvSpPr>
        <p:spPr>
          <a:xfrm>
            <a:off x="7051722" y="1035423"/>
            <a:ext cx="936157" cy="353823"/>
          </a:xfrm>
          <a:prstGeom prst="wedgeRoundRectCallout">
            <a:avLst>
              <a:gd name="adj1" fmla="val -40387"/>
              <a:gd name="adj2" fmla="val 4485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73" name="圆角矩形标注 72"/>
          <p:cNvSpPr/>
          <p:nvPr/>
        </p:nvSpPr>
        <p:spPr>
          <a:xfrm>
            <a:off x="8658323" y="1054736"/>
            <a:ext cx="936157" cy="353823"/>
          </a:xfrm>
          <a:prstGeom prst="wedgeRoundRectCallout">
            <a:avLst>
              <a:gd name="adj1" fmla="val 17585"/>
              <a:gd name="adj2" fmla="val 2655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74" name="圆角矩形标注 73"/>
          <p:cNvSpPr/>
          <p:nvPr/>
        </p:nvSpPr>
        <p:spPr>
          <a:xfrm>
            <a:off x="9288355" y="647453"/>
            <a:ext cx="936157" cy="353823"/>
          </a:xfrm>
          <a:prstGeom prst="wedgeRoundRectCallout">
            <a:avLst>
              <a:gd name="adj1" fmla="val -3773"/>
              <a:gd name="adj2" fmla="val 46467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75" name="圆角矩形标注 74"/>
          <p:cNvSpPr/>
          <p:nvPr/>
        </p:nvSpPr>
        <p:spPr>
          <a:xfrm>
            <a:off x="3587986" y="1087638"/>
            <a:ext cx="680619" cy="353823"/>
          </a:xfrm>
          <a:prstGeom prst="wedgeRoundRectCallout">
            <a:avLst>
              <a:gd name="adj1" fmla="val -94967"/>
              <a:gd name="adj2" fmla="val 3381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76" name="圆角矩形标注 75"/>
          <p:cNvSpPr/>
          <p:nvPr/>
        </p:nvSpPr>
        <p:spPr>
          <a:xfrm>
            <a:off x="4206392" y="1402667"/>
            <a:ext cx="680619" cy="353823"/>
          </a:xfrm>
          <a:prstGeom prst="wedgeRoundRectCallout">
            <a:avLst>
              <a:gd name="adj1" fmla="val -160716"/>
              <a:gd name="adj2" fmla="val 3651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7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握手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8136999" y="320778"/>
            <a:ext cx="3290844" cy="2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注：握手相比</a:t>
            </a:r>
            <a:r>
              <a:rPr kumimoji="1" lang="en-US" altLang="zh-CN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STW</a:t>
            </a:r>
            <a:r>
              <a:rPr kumimoji="1" lang="zh-CN" altLang="en-US" sz="13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耗时更短</a:t>
            </a:r>
          </a:p>
        </p:txBody>
      </p:sp>
    </p:spTree>
    <p:extLst>
      <p:ext uri="{BB962C8B-B14F-4D97-AF65-F5344CB8AC3E}">
        <p14:creationId xmlns:p14="http://schemas.microsoft.com/office/powerpoint/2010/main" val="39032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握手做什么？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扫描栈（根集合）</a:t>
            </a:r>
            <a:endParaRPr lang="en-US" altLang="zh-CN" dirty="0"/>
          </a:p>
          <a:p>
            <a:r>
              <a:rPr lang="zh-CN" altLang="en-US" dirty="0"/>
              <a:t>更换</a:t>
            </a:r>
            <a:r>
              <a:rPr lang="en-US" altLang="zh-CN" dirty="0"/>
              <a:t>barrier</a:t>
            </a:r>
            <a:r>
              <a:rPr lang="zh-CN" altLang="en-US" dirty="0"/>
              <a:t>（但大多数算法</a:t>
            </a:r>
            <a:r>
              <a:rPr lang="en-US" altLang="zh-CN" dirty="0"/>
              <a:t>barrier</a:t>
            </a:r>
            <a:r>
              <a:rPr lang="zh-CN" altLang="en-US" dirty="0"/>
              <a:t>无法更换）</a:t>
            </a:r>
            <a:endParaRPr lang="en-US" altLang="zh-CN" dirty="0"/>
          </a:p>
          <a:p>
            <a:r>
              <a:rPr lang="en-US" altLang="zh-CN" dirty="0"/>
              <a:t>Mutator</a:t>
            </a:r>
            <a:r>
              <a:rPr lang="zh-CN" altLang="en-US" dirty="0"/>
              <a:t>的本地</a:t>
            </a:r>
            <a:r>
              <a:rPr lang="en-US" altLang="zh-CN" dirty="0"/>
              <a:t>buffer</a:t>
            </a:r>
            <a:r>
              <a:rPr lang="zh-CN" altLang="en-US" dirty="0"/>
              <a:t>传递给</a:t>
            </a:r>
            <a:r>
              <a:rPr lang="en-US" altLang="zh-CN" dirty="0"/>
              <a:t>GC</a:t>
            </a:r>
            <a:r>
              <a:rPr lang="zh-CN" altLang="en-US" dirty="0"/>
              <a:t>线程。</a:t>
            </a:r>
            <a:endParaRPr lang="en-US" altLang="zh-CN" dirty="0"/>
          </a:p>
          <a:p>
            <a:r>
              <a:rPr lang="zh-CN" altLang="en-US" dirty="0"/>
              <a:t>仅仅是让</a:t>
            </a:r>
            <a:r>
              <a:rPr lang="en-US" altLang="zh-CN" dirty="0"/>
              <a:t>mutator</a:t>
            </a:r>
            <a:r>
              <a:rPr lang="zh-CN" altLang="en-US" dirty="0"/>
              <a:t>与</a:t>
            </a:r>
            <a:r>
              <a:rPr lang="en-US" altLang="zh-CN" dirty="0"/>
              <a:t>collector</a:t>
            </a:r>
            <a:r>
              <a:rPr lang="zh-CN" altLang="en-US" dirty="0"/>
              <a:t>达成共识。</a:t>
            </a:r>
            <a:endParaRPr lang="en-US" altLang="zh-CN" dirty="0"/>
          </a:p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849819" y="678410"/>
            <a:ext cx="191597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8" name="矩形 7"/>
          <p:cNvSpPr/>
          <p:nvPr/>
        </p:nvSpPr>
        <p:spPr>
          <a:xfrm>
            <a:off x="8849818" y="1035926"/>
            <a:ext cx="191597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9" name="矩形 8"/>
          <p:cNvSpPr/>
          <p:nvPr/>
        </p:nvSpPr>
        <p:spPr>
          <a:xfrm>
            <a:off x="8849816" y="1403644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10" name="矩形 9"/>
          <p:cNvSpPr/>
          <p:nvPr/>
        </p:nvSpPr>
        <p:spPr>
          <a:xfrm>
            <a:off x="8849812" y="1761161"/>
            <a:ext cx="191597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11" name="矩形 10"/>
          <p:cNvSpPr/>
          <p:nvPr/>
        </p:nvSpPr>
        <p:spPr>
          <a:xfrm>
            <a:off x="8849804" y="2118677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12" name="矩形 11"/>
          <p:cNvSpPr/>
          <p:nvPr/>
        </p:nvSpPr>
        <p:spPr>
          <a:xfrm>
            <a:off x="8849819" y="2486395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13" name="矩形 12"/>
          <p:cNvSpPr/>
          <p:nvPr/>
        </p:nvSpPr>
        <p:spPr>
          <a:xfrm>
            <a:off x="8849803" y="2854126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14" name="矩形 13"/>
          <p:cNvSpPr/>
          <p:nvPr/>
        </p:nvSpPr>
        <p:spPr>
          <a:xfrm>
            <a:off x="8849787" y="3221856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15" name="矩形 14"/>
          <p:cNvSpPr/>
          <p:nvPr/>
        </p:nvSpPr>
        <p:spPr>
          <a:xfrm>
            <a:off x="8849819" y="3589598"/>
            <a:ext cx="191597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16" name="矩形 15"/>
          <p:cNvSpPr/>
          <p:nvPr/>
        </p:nvSpPr>
        <p:spPr>
          <a:xfrm>
            <a:off x="8849816" y="3957317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17" name="矩形 16"/>
          <p:cNvSpPr/>
          <p:nvPr/>
        </p:nvSpPr>
        <p:spPr>
          <a:xfrm>
            <a:off x="8849812" y="4329391"/>
            <a:ext cx="1915975" cy="3677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18" name="矩形 17"/>
          <p:cNvSpPr/>
          <p:nvPr/>
        </p:nvSpPr>
        <p:spPr>
          <a:xfrm>
            <a:off x="8849803" y="4692754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49787" y="5060484"/>
            <a:ext cx="1915975" cy="367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20" name="矩形 19"/>
          <p:cNvSpPr/>
          <p:nvPr/>
        </p:nvSpPr>
        <p:spPr>
          <a:xfrm>
            <a:off x="8849819" y="5428190"/>
            <a:ext cx="1915975" cy="5894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….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92435" y="6038834"/>
            <a:ext cx="230742" cy="27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栈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7112397" y="1657078"/>
            <a:ext cx="1466275" cy="28880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07320" y="4632343"/>
            <a:ext cx="467894" cy="27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zh-CN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endParaRPr kumimoji="1" lang="zh-CN" altLang="en-US" sz="1799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35495" y="2037263"/>
            <a:ext cx="1011548" cy="312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26" name="矩形 25"/>
          <p:cNvSpPr/>
          <p:nvPr/>
        </p:nvSpPr>
        <p:spPr>
          <a:xfrm>
            <a:off x="7335494" y="2436740"/>
            <a:ext cx="1011548" cy="31225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27" name="矩形 26"/>
          <p:cNvSpPr/>
          <p:nvPr/>
        </p:nvSpPr>
        <p:spPr>
          <a:xfrm>
            <a:off x="7335495" y="2837331"/>
            <a:ext cx="1011548" cy="31225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引用</a:t>
            </a:r>
          </a:p>
        </p:txBody>
      </p:sp>
      <p:sp>
        <p:nvSpPr>
          <p:cNvPr id="28" name="矩形 27"/>
          <p:cNvSpPr/>
          <p:nvPr/>
        </p:nvSpPr>
        <p:spPr>
          <a:xfrm>
            <a:off x="7335495" y="3648920"/>
            <a:ext cx="1011548" cy="312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29" name="矩形 28"/>
          <p:cNvSpPr/>
          <p:nvPr/>
        </p:nvSpPr>
        <p:spPr>
          <a:xfrm>
            <a:off x="7335495" y="3243126"/>
            <a:ext cx="1011548" cy="312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值</a:t>
            </a:r>
          </a:p>
        </p:txBody>
      </p:sp>
      <p:sp>
        <p:nvSpPr>
          <p:cNvPr id="31" name="矩形 30"/>
          <p:cNvSpPr/>
          <p:nvPr/>
        </p:nvSpPr>
        <p:spPr>
          <a:xfrm>
            <a:off x="7335494" y="2037263"/>
            <a:ext cx="1011548" cy="312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99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SP</a:t>
            </a:r>
            <a:endParaRPr lang="zh-CN" altLang="en-US" sz="1399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40334" y="4043357"/>
            <a:ext cx="692227" cy="27689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zh-CN" altLang="en-US" sz="1799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寄存器</a:t>
            </a:r>
          </a:p>
        </p:txBody>
      </p:sp>
      <p:cxnSp>
        <p:nvCxnSpPr>
          <p:cNvPr id="38" name="曲线连接符 37"/>
          <p:cNvCxnSpPr>
            <a:stCxn id="31" idx="0"/>
            <a:endCxn id="7" idx="0"/>
          </p:cNvCxnSpPr>
          <p:nvPr/>
        </p:nvCxnSpPr>
        <p:spPr>
          <a:xfrm rot="5400000" flipH="1" flipV="1">
            <a:off x="8145111" y="374567"/>
            <a:ext cx="1358853" cy="1966538"/>
          </a:xfrm>
          <a:prstGeom prst="curvedConnector3">
            <a:avLst>
              <a:gd name="adj1" fmla="val 11681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形象地说，就是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GC</a:t>
            </a:r>
            <a:r>
              <a:rPr lang="zh-CN" altLang="en-US" dirty="0"/>
              <a:t>算法请求</a:t>
            </a:r>
            <a:r>
              <a:rPr lang="en-US" altLang="zh-CN" dirty="0"/>
              <a:t>Mutator</a:t>
            </a:r>
            <a:r>
              <a:rPr lang="zh-CN" altLang="en-US" dirty="0"/>
              <a:t>执行到安全点时暂停一下，</a:t>
            </a:r>
            <a:br>
              <a:rPr lang="en-US" altLang="zh-CN" dirty="0"/>
            </a:br>
            <a:r>
              <a:rPr lang="zh-CN" altLang="en-US" dirty="0"/>
              <a:t>做一些必要的事情</a:t>
            </a:r>
          </a:p>
        </p:txBody>
      </p:sp>
    </p:spTree>
    <p:extLst>
      <p:ext uri="{BB962C8B-B14F-4D97-AF65-F5344CB8AC3E}">
        <p14:creationId xmlns:p14="http://schemas.microsoft.com/office/powerpoint/2010/main" val="3976975688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封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bg1">
                <a:alpha val="28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内容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6.xml><?xml version="1.0" encoding="utf-8"?>
<a:theme xmlns:a="http://schemas.openxmlformats.org/drawingml/2006/main" name="12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6DF1AB71-8E54-4DA3-96CA-45CA365BFE54}"/>
    </a:ext>
  </a:extLst>
</a:theme>
</file>

<file path=ppt/theme/theme7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z="2000" dirty="0" smtClean="0">
            <a:solidFill>
              <a:srgbClr val="241613"/>
            </a:solidFill>
            <a:latin typeface="Source Han Sans CN" panose="020B0500000000000000" pitchFamily="34" charset="-128"/>
            <a:ea typeface="Source Han Sans CN" panose="020B05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HuaWei colour 3">
    <a:dk1>
      <a:srgbClr val="1D1D1A"/>
    </a:dk1>
    <a:lt1>
      <a:srgbClr val="666666"/>
    </a:lt1>
    <a:dk2>
      <a:srgbClr val="FFFFFF"/>
    </a:dk2>
    <a:lt2>
      <a:srgbClr val="DDDDDD"/>
    </a:lt2>
    <a:accent1>
      <a:srgbClr val="E9002F"/>
    </a:accent1>
    <a:accent2>
      <a:srgbClr val="7F0000"/>
    </a:accent2>
    <a:accent3>
      <a:srgbClr val="ED6D00"/>
    </a:accent3>
    <a:accent4>
      <a:srgbClr val="FCC800"/>
    </a:accent4>
    <a:accent5>
      <a:srgbClr val="61B230"/>
    </a:accent5>
    <a:accent6>
      <a:srgbClr val="30B5C5"/>
    </a:accent6>
    <a:hlink>
      <a:srgbClr val="C7000B"/>
    </a:hlink>
    <a:folHlink>
      <a:srgbClr val="66666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17782</TotalTime>
  <Words>8473</Words>
  <Application>Microsoft Office PowerPoint</Application>
  <PresentationFormat>宽屏</PresentationFormat>
  <Paragraphs>2026</Paragraphs>
  <Slides>135</Slides>
  <Notes>10</Notes>
  <HiddenSlides>3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135</vt:i4>
      </vt:variant>
    </vt:vector>
  </HeadingPairs>
  <TitlesOfParts>
    <vt:vector size="165" baseType="lpstr">
      <vt:lpstr>.AppleSystemUIFont</vt:lpstr>
      <vt:lpstr>FrutigerNext LT Bold</vt:lpstr>
      <vt:lpstr>FrutigerNext LT Light</vt:lpstr>
      <vt:lpstr>FrutigerNext LT Medium</vt:lpstr>
      <vt:lpstr>FrutigerNext LT Regular</vt:lpstr>
      <vt:lpstr>HarmonyOS Sans SC</vt:lpstr>
      <vt:lpstr>HarmonyOS Sans SC Medium</vt:lpstr>
      <vt:lpstr>Menlo</vt:lpstr>
      <vt:lpstr>MS PGothic</vt:lpstr>
      <vt:lpstr>Source Han Sans CN</vt:lpstr>
      <vt:lpstr>Source Han Sans CN Medium</vt:lpstr>
      <vt:lpstr>DengXian</vt:lpstr>
      <vt:lpstr>DengXian</vt:lpstr>
      <vt:lpstr>黑体</vt:lpstr>
      <vt:lpstr>Microsoft YaHei</vt:lpstr>
      <vt:lpstr>Microsoft YaHei</vt:lpstr>
      <vt:lpstr>Arial</vt:lpstr>
      <vt:lpstr>Calibri</vt:lpstr>
      <vt:lpstr>Calibri Light</vt:lpstr>
      <vt:lpstr>Consolas</vt:lpstr>
      <vt:lpstr>Wingdings</vt:lpstr>
      <vt:lpstr>封面封底</vt:lpstr>
      <vt:lpstr>目录</vt:lpstr>
      <vt:lpstr>内容​</vt:lpstr>
      <vt:lpstr>1_Office 主题​​</vt:lpstr>
      <vt:lpstr>1_章节页</vt:lpstr>
      <vt:lpstr>12_Chart page</vt:lpstr>
      <vt:lpstr>自定义设计方案</vt:lpstr>
      <vt:lpstr>Office 主题</vt:lpstr>
      <vt:lpstr>1_Office 主题</vt:lpstr>
      <vt:lpstr>PowerPoint 演示文稿</vt:lpstr>
      <vt:lpstr>课程目标</vt:lpstr>
      <vt:lpstr>课程内容</vt:lpstr>
      <vt:lpstr>PowerPoint 演示文稿</vt:lpstr>
      <vt:lpstr>什么是垃圾回收（Garbage collection）？</vt:lpstr>
      <vt:lpstr>基本内存操作</vt:lpstr>
      <vt:lpstr>为什么使用垃圾回收？</vt:lpstr>
      <vt:lpstr>为什么使用垃圾回收？</vt:lpstr>
      <vt:lpstr>垃圾回收基本原理</vt:lpstr>
      <vt:lpstr>基本概念 </vt:lpstr>
      <vt:lpstr>引用关系和可达性</vt:lpstr>
      <vt:lpstr>根集合（root set） </vt:lpstr>
      <vt:lpstr>内存垃圾</vt:lpstr>
      <vt:lpstr>对象布局（object layout）</vt:lpstr>
      <vt:lpstr>PowerPoint 演示文稿</vt:lpstr>
      <vt:lpstr>垃圾回收的三个组成部分</vt:lpstr>
      <vt:lpstr>垃圾回收算法的三个组成部分 </vt:lpstr>
      <vt:lpstr>内存分配</vt:lpstr>
      <vt:lpstr>内存分配的两种基本方法</vt:lpstr>
      <vt:lpstr>Free-list  空闲列表 </vt:lpstr>
      <vt:lpstr>Segregated Free-list </vt:lpstr>
      <vt:lpstr>Bump-pointer  顺序分配</vt:lpstr>
      <vt:lpstr>内存分配方式比较</vt:lpstr>
      <vt:lpstr>垃圾识别</vt:lpstr>
      <vt:lpstr>垃圾识别的两种基本方法 </vt:lpstr>
      <vt:lpstr>Tracing（跟踪）</vt:lpstr>
      <vt:lpstr>Reference counting（引用计数）</vt:lpstr>
      <vt:lpstr>演示：Naive reference counting （naive RC，朴素引用计数）</vt:lpstr>
      <vt:lpstr>垃圾识别方式比较</vt:lpstr>
      <vt:lpstr>注意：“及时”不等于“不卡顿”</vt:lpstr>
      <vt:lpstr>内存回收</vt:lpstr>
      <vt:lpstr>内存回收的三种基本方式 </vt:lpstr>
      <vt:lpstr>Sweeping (to free-list) 清扫（到空闲列表）</vt:lpstr>
      <vt:lpstr>Compacting 压缩（也叫“整理”）</vt:lpstr>
      <vt:lpstr>Evacuation 撤离</vt:lpstr>
      <vt:lpstr>内存碎片问题（fragmentation）</vt:lpstr>
      <vt:lpstr>内存回收方式比较</vt:lpstr>
      <vt:lpstr>具体的垃圾回收算法是 内存分配、垃圾识别、内存回收 的有机组合</vt:lpstr>
      <vt:lpstr>具体的垃圾回收方式是 内存分配、垃圾识别、内存回收的有机组合</vt:lpstr>
      <vt:lpstr>分配和回收的速度都快，可以吗？</vt:lpstr>
      <vt:lpstr>分块</vt:lpstr>
      <vt:lpstr>PowerPoint 演示文稿</vt:lpstr>
      <vt:lpstr>分块内存分配、回收器 （region-based、regional）</vt:lpstr>
      <vt:lpstr>分块垃圾回收器举例</vt:lpstr>
      <vt:lpstr>内存搬移的策略比较</vt:lpstr>
      <vt:lpstr>复制算法的内存峰值问题</vt:lpstr>
      <vt:lpstr>分代垃圾回收</vt:lpstr>
      <vt:lpstr>提问：对象的“新生儿死亡率”高不高？</vt:lpstr>
      <vt:lpstr>分代垃圾回收 Generational GC</vt:lpstr>
      <vt:lpstr>所以，经常在新对象中找垃圾  尽量少去扫描老对象（不太可能变成垃圾）</vt:lpstr>
      <vt:lpstr>分代垃圾回收演示：法1：按代分割区域</vt:lpstr>
      <vt:lpstr>分代垃圾回收演示：法2：用位（sticky bit）标记对象</vt:lpstr>
      <vt:lpstr>分代垃圾回收演示：法3：不同区块担任不同角色</vt:lpstr>
      <vt:lpstr>Remembered Set</vt:lpstr>
      <vt:lpstr>分代GC的算法选择</vt:lpstr>
      <vt:lpstr>PowerPoint 演示文稿</vt:lpstr>
      <vt:lpstr>并行与并发垃圾回收</vt:lpstr>
      <vt:lpstr>概念：mutator和collector</vt:lpstr>
      <vt:lpstr>并行GC  （Parallel GC）</vt:lpstr>
      <vt:lpstr>并发GC  （Concurrent GC）</vt:lpstr>
      <vt:lpstr>又并发又并行也是可以的</vt:lpstr>
      <vt:lpstr>并行和并发GC解决不同的问题 </vt:lpstr>
      <vt:lpstr>并行（parallel） GC的难点</vt:lpstr>
      <vt:lpstr>并发（concurrent）GC的难点</vt:lpstr>
      <vt:lpstr>Mutator会在Collector工作的时候，改变对象的指向</vt:lpstr>
      <vt:lpstr>重点：  Mutator必须帮助Collector识别垃圾</vt:lpstr>
      <vt:lpstr>Mutator帮助Collector标记对象</vt:lpstr>
      <vt:lpstr>要点：  barriers for access heap</vt:lpstr>
      <vt:lpstr> Barriers</vt:lpstr>
      <vt:lpstr>并发GC的barrier以及算法举例 </vt:lpstr>
      <vt:lpstr>其他Barriers举例</vt:lpstr>
      <vt:lpstr>GC算法总结</vt:lpstr>
      <vt:lpstr>GC算法总结</vt:lpstr>
      <vt:lpstr>PowerPoint 演示文稿</vt:lpstr>
      <vt:lpstr>编译器需要对垃圾回收提供什么样的机制支持？</vt:lpstr>
      <vt:lpstr>编程语言的实现中，编译器与垃圾回收是紧耦合的</vt:lpstr>
      <vt:lpstr>Barrier：  Mutator为了帮助GC，而在分配对象、访问对象时执行的操作</vt:lpstr>
      <vt:lpstr>Barrier复习1：分代GC</vt:lpstr>
      <vt:lpstr>Barrier复习2：帮助GC标记对象</vt:lpstr>
      <vt:lpstr>编程语言的实现中，编译器与垃圾回收是紧耦合的</vt:lpstr>
      <vt:lpstr>对象布局  制定对象布局是编译器的责任</vt:lpstr>
      <vt:lpstr>对象布局（object layout）</vt:lpstr>
      <vt:lpstr>Object map</vt:lpstr>
      <vt:lpstr>Object map</vt:lpstr>
      <vt:lpstr>Object map</vt:lpstr>
      <vt:lpstr>Object map</vt:lpstr>
      <vt:lpstr>生成object map是编译器的责任</vt:lpstr>
      <vt:lpstr>Stack Map</vt:lpstr>
      <vt:lpstr>根集合（root set） </vt:lpstr>
      <vt:lpstr>局部变量</vt:lpstr>
      <vt:lpstr>编译器生成stack map</vt:lpstr>
      <vt:lpstr>safepoint</vt:lpstr>
      <vt:lpstr>saftpoint</vt:lpstr>
      <vt:lpstr>GC线程与Mutator线程的握手 </vt:lpstr>
      <vt:lpstr>GC线程与Mutator线程的握手</vt:lpstr>
      <vt:lpstr>GC线程与Mutator线程的握手</vt:lpstr>
      <vt:lpstr>GC线程与Mutator线程的握手</vt:lpstr>
      <vt:lpstr>握手做什么？</vt:lpstr>
      <vt:lpstr>形象地说，就是  GC算法请求Mutator执行到安全点时暂停一下， 做一些必要的事情</vt:lpstr>
      <vt:lpstr>PowerPoint 演示文稿</vt:lpstr>
      <vt:lpstr>PowerPoint 演示文稿</vt:lpstr>
      <vt:lpstr>应用线程不能在任意位置停下来</vt:lpstr>
      <vt:lpstr>safepoint(yieldpoint)</vt:lpstr>
      <vt:lpstr>safepoint如何高效地实现</vt:lpstr>
      <vt:lpstr>safepoint的特点</vt:lpstr>
      <vt:lpstr>safepoint的实现（checking）</vt:lpstr>
      <vt:lpstr>safepoint的实现（page protection，也叫trapping）</vt:lpstr>
      <vt:lpstr>实现为高效的机器指令</vt:lpstr>
      <vt:lpstr>That’s all for basics</vt:lpstr>
      <vt:lpstr>编译器提供的GC机制总结</vt:lpstr>
      <vt:lpstr>仓颉语言的全并发GC</vt:lpstr>
      <vt:lpstr>仓颉并发GC的主要设计目标和技术特征</vt:lpstr>
      <vt:lpstr>仓颉对象布局</vt:lpstr>
      <vt:lpstr>仓颉堆内存布局</vt:lpstr>
      <vt:lpstr>典型的内存整理GC</vt:lpstr>
      <vt:lpstr>仓颉全并发内存整理GC</vt:lpstr>
      <vt:lpstr>消除STW</vt:lpstr>
      <vt:lpstr>UI线程高优先调度优化暂停时间</vt:lpstr>
      <vt:lpstr>全并发GC达成更低时延</vt:lpstr>
      <vt:lpstr>内存整理降低内存峰值</vt:lpstr>
      <vt:lpstr>PowerPoint 演示文稿</vt:lpstr>
      <vt:lpstr>为了实现高性能，编译器与垃圾回收必是紧耦合的</vt:lpstr>
      <vt:lpstr>PowerPoint 演示文稿</vt:lpstr>
      <vt:lpstr>指针标记的作用：辅助读屏障和GC修复旧指针</vt:lpstr>
      <vt:lpstr>指针标记的典型编码</vt:lpstr>
      <vt:lpstr>PowerPoint 演示文稿</vt:lpstr>
      <vt:lpstr>PowerPoint 演示文稿</vt:lpstr>
      <vt:lpstr>手工内存管理 vs. 自动内存管理</vt:lpstr>
      <vt:lpstr>第三条路径：类型系统和编译器支持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新宇 冯</cp:lastModifiedBy>
  <cp:revision>376</cp:revision>
  <dcterms:created xsi:type="dcterms:W3CDTF">2019-04-19T06:48:00Z</dcterms:created>
  <dcterms:modified xsi:type="dcterms:W3CDTF">2025-12-03T05:09:14Z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2052-11.3.0.8586</vt:lpwstr>
  </property>
  <property fmtid="{D5CDD505-2E9C-101B-9397-08002B2CF9AE}" pid="3" name="_2015_ms_pID_725343">
    <vt:lpwstr>(3)baSgnO69EaC9R7ZGdP4mBFFnbTjWExRUbHZuhdmJx9iR6HTBKLXTM7/beaDxMz74ibaAiMTY
iw0x0WR098mNoivke32kHU8bi24HUeW78Zw3pKj2Jqzw7smzqUDHfJBsOu/HHvNSCu3RrADZ
ohHUuksL76CVd9+L49FlNRJxOamP+tloIECmt2llWxTvbKlx2no3a1y81C4YsJHD63c7uuK7
k8kTrnrwlIf/gpvKhv</vt:lpwstr>
  </property>
  <property fmtid="{D5CDD505-2E9C-101B-9397-08002B2CF9AE}" pid="4" name="_2015_ms_pID_7253431">
    <vt:lpwstr>ckhhpLapa9Nh3LGkm1lycbyeqqg7lYEmfpLhMptWt5wyBpk7t2wgJX
kpPAr2BK7Ow5wzCr/XYRnilU4PY8M5TCvjrvAw6JuGQdDrywVI7BcxmTdnLuG5taNNn3PYeR
jBg52BpZ+znq3oRO/Tr1Pi2xOP7sjUol/qZ01doJb9yw294zhfaZmT9ZQPPddByRzJSCpOW0
1uSknvvT7wnwwkhM9oY1lNL+ybaTXE+gmTaD</vt:lpwstr>
  </property>
  <property fmtid="{D5CDD505-2E9C-101B-9397-08002B2CF9AE}" pid="5" name="_2015_ms_pID_7253432">
    <vt:lpwstr>D70Q09UxOv1wTkra2W+xIlM=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1577926012</vt:lpwstr>
  </property>
</Properties>
</file>